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2.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2" r:id="rId1"/>
  </p:sldMasterIdLst>
  <p:notesMasterIdLst>
    <p:notesMasterId r:id="rId42"/>
  </p:notesMasterIdLst>
  <p:handoutMasterIdLst>
    <p:handoutMasterId r:id="rId43"/>
  </p:handoutMasterIdLst>
  <p:sldIdLst>
    <p:sldId id="2076137150" r:id="rId2"/>
    <p:sldId id="2076137142" r:id="rId3"/>
    <p:sldId id="2126" r:id="rId4"/>
    <p:sldId id="4554" r:id="rId5"/>
    <p:sldId id="1892" r:id="rId6"/>
    <p:sldId id="2076137147" r:id="rId7"/>
    <p:sldId id="2076137146" r:id="rId8"/>
    <p:sldId id="268" r:id="rId9"/>
    <p:sldId id="4519" r:id="rId10"/>
    <p:sldId id="260" r:id="rId11"/>
    <p:sldId id="1891" r:id="rId12"/>
    <p:sldId id="1819" r:id="rId13"/>
    <p:sldId id="4514" r:id="rId14"/>
    <p:sldId id="2076137172" r:id="rId15"/>
    <p:sldId id="2076137144" r:id="rId16"/>
    <p:sldId id="2076137157" r:id="rId17"/>
    <p:sldId id="1879" r:id="rId18"/>
    <p:sldId id="4293" r:id="rId19"/>
    <p:sldId id="4305" r:id="rId20"/>
    <p:sldId id="4306" r:id="rId21"/>
    <p:sldId id="4253" r:id="rId22"/>
    <p:sldId id="2076137143" r:id="rId23"/>
    <p:sldId id="2076137160" r:id="rId24"/>
    <p:sldId id="2076137161" r:id="rId25"/>
    <p:sldId id="1889" r:id="rId26"/>
    <p:sldId id="2076137153" r:id="rId27"/>
    <p:sldId id="2076137154" r:id="rId28"/>
    <p:sldId id="2076137156" r:id="rId29"/>
    <p:sldId id="2076137158" r:id="rId30"/>
    <p:sldId id="2076137159" r:id="rId31"/>
    <p:sldId id="2076137162" r:id="rId32"/>
    <p:sldId id="2076137165" r:id="rId33"/>
    <p:sldId id="2076137166" r:id="rId34"/>
    <p:sldId id="271" r:id="rId35"/>
    <p:sldId id="2076137141" r:id="rId36"/>
    <p:sldId id="2076137168" r:id="rId37"/>
    <p:sldId id="2076137169" r:id="rId38"/>
    <p:sldId id="2076137167" r:id="rId39"/>
    <p:sldId id="2076137171" r:id="rId40"/>
    <p:sldId id="2076137170"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amida REBAÏ" initials="HR" lastIdx="1" clrIdx="0">
    <p:extLst>
      <p:ext uri="{19B8F6BF-5375-455C-9EA6-DF929625EA0E}">
        <p15:presenceInfo xmlns:p15="http://schemas.microsoft.com/office/powerpoint/2012/main" userId="c0db0e701980ff37"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EC398B"/>
    <a:srgbClr val="DB4C02"/>
    <a:srgbClr val="FFF1E2"/>
    <a:srgbClr val="9665AE"/>
    <a:srgbClr val="F4BF31"/>
    <a:srgbClr val="DD5900"/>
    <a:srgbClr val="FFAA27"/>
    <a:srgbClr val="00188F"/>
    <a:srgbClr val="0064B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69" autoAdjust="0"/>
    <p:restoredTop sz="84605" autoAdjust="0"/>
  </p:normalViewPr>
  <p:slideViewPr>
    <p:cSldViewPr snapToGrid="0">
      <p:cViewPr varScale="1">
        <p:scale>
          <a:sx n="97" d="100"/>
          <a:sy n="97" d="100"/>
        </p:scale>
        <p:origin x="1080" y="78"/>
      </p:cViewPr>
      <p:guideLst/>
    </p:cSldViewPr>
  </p:slideViewPr>
  <p:notesTextViewPr>
    <p:cViewPr>
      <p:scale>
        <a:sx n="1" d="1"/>
        <a:sy n="1" d="1"/>
      </p:scale>
      <p:origin x="0" y="0"/>
    </p:cViewPr>
  </p:notesTextViewPr>
  <p:notesViewPr>
    <p:cSldViewPr snapToGrid="0">
      <p:cViewPr varScale="1">
        <p:scale>
          <a:sx n="87" d="100"/>
          <a:sy n="87" d="100"/>
        </p:scale>
        <p:origin x="3840" y="9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handoutMaster" Target="handoutMasters/handoutMaster1.xml"/><Relationship Id="rId48"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3BDF0B46-7BAB-40D6-8A08-0E6D18D1507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Espace réservé de la date 2">
            <a:extLst>
              <a:ext uri="{FF2B5EF4-FFF2-40B4-BE49-F238E27FC236}">
                <a16:creationId xmlns:a16="http://schemas.microsoft.com/office/drawing/2014/main" id="{270D28C3-2D24-45FF-96EC-AA59506CF4D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7363E5F-B88B-4163-A39C-4E21E2F5B38D}" type="datetimeFigureOut">
              <a:rPr lang="en-CA" smtClean="0"/>
              <a:t>2020-06-17</a:t>
            </a:fld>
            <a:endParaRPr lang="en-CA"/>
          </a:p>
        </p:txBody>
      </p:sp>
      <p:sp>
        <p:nvSpPr>
          <p:cNvPr id="4" name="Espace réservé du pied de page 3">
            <a:extLst>
              <a:ext uri="{FF2B5EF4-FFF2-40B4-BE49-F238E27FC236}">
                <a16:creationId xmlns:a16="http://schemas.microsoft.com/office/drawing/2014/main" id="{21982454-6E17-4011-BA19-02075ED6290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5" name="Espace réservé du numéro de diapositive 4">
            <a:extLst>
              <a:ext uri="{FF2B5EF4-FFF2-40B4-BE49-F238E27FC236}">
                <a16:creationId xmlns:a16="http://schemas.microsoft.com/office/drawing/2014/main" id="{52606DCD-A2FD-402D-B8CC-8E3AC65FE86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E2D6926-97C9-423C-A6BF-C78CCC5F9205}" type="slidenum">
              <a:rPr lang="en-CA" smtClean="0"/>
              <a:t>‹N°›</a:t>
            </a:fld>
            <a:endParaRPr lang="en-CA"/>
          </a:p>
        </p:txBody>
      </p:sp>
    </p:spTree>
    <p:extLst>
      <p:ext uri="{BB962C8B-B14F-4D97-AF65-F5344CB8AC3E}">
        <p14:creationId xmlns:p14="http://schemas.microsoft.com/office/powerpoint/2010/main" val="40232574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1"/>
            <a:ext cx="2971800" cy="458788"/>
          </a:xfrm>
          <a:prstGeom prst="rect">
            <a:avLst/>
          </a:prstGeom>
        </p:spPr>
        <p:txBody>
          <a:bodyPr vert="horz" lIns="91440" tIns="45720" rIns="91440" bIns="45720" rtlCol="0"/>
          <a:lstStyle>
            <a:lvl1pPr algn="l">
              <a:defRPr sz="1200"/>
            </a:lvl1pPr>
          </a:lstStyle>
          <a:p>
            <a:endParaRPr lang="en-CA"/>
          </a:p>
        </p:txBody>
      </p:sp>
      <p:sp>
        <p:nvSpPr>
          <p:cNvPr id="3" name="Espace réservé de la date 2"/>
          <p:cNvSpPr>
            <a:spLocks noGrp="1"/>
          </p:cNvSpPr>
          <p:nvPr>
            <p:ph type="dt" idx="1"/>
          </p:nvPr>
        </p:nvSpPr>
        <p:spPr>
          <a:xfrm>
            <a:off x="3884613" y="1"/>
            <a:ext cx="2971800" cy="458788"/>
          </a:xfrm>
          <a:prstGeom prst="rect">
            <a:avLst/>
          </a:prstGeom>
        </p:spPr>
        <p:txBody>
          <a:bodyPr vert="horz" lIns="91440" tIns="45720" rIns="91440" bIns="45720" rtlCol="0"/>
          <a:lstStyle>
            <a:lvl1pPr algn="r">
              <a:defRPr sz="1200"/>
            </a:lvl1pPr>
          </a:lstStyle>
          <a:p>
            <a:fld id="{8D851748-6136-45EB-AC7A-E7619B1670E4}" type="datetimeFigureOut">
              <a:rPr lang="en-CA" smtClean="0"/>
              <a:t>2020-06-17</a:t>
            </a:fld>
            <a:endParaRPr lang="en-CA"/>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Espace réservé des notes 4"/>
          <p:cNvSpPr>
            <a:spLocks noGrp="1"/>
          </p:cNvSpPr>
          <p:nvPr>
            <p:ph type="body" sz="quarter" idx="3"/>
          </p:nvPr>
        </p:nvSpPr>
        <p:spPr>
          <a:xfrm>
            <a:off x="685800" y="4400549"/>
            <a:ext cx="5486400" cy="3600451"/>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CA"/>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7AD7BF1-8325-4B37-937F-AB813C8AC311}" type="slidenum">
              <a:rPr lang="en-CA" smtClean="0"/>
              <a:t>‹N°›</a:t>
            </a:fld>
            <a:endParaRPr lang="en-CA"/>
          </a:p>
        </p:txBody>
      </p:sp>
      <p:pic>
        <p:nvPicPr>
          <p:cNvPr id="9" name="Image 8">
            <a:extLst>
              <a:ext uri="{FF2B5EF4-FFF2-40B4-BE49-F238E27FC236}">
                <a16:creationId xmlns:a16="http://schemas.microsoft.com/office/drawing/2014/main" id="{78ACA3C8-7669-43B0-B51D-7332E6E7F9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24682" y="1281140"/>
            <a:ext cx="646178" cy="497557"/>
          </a:xfrm>
          <a:prstGeom prst="rect">
            <a:avLst/>
          </a:prstGeom>
        </p:spPr>
      </p:pic>
      <p:pic>
        <p:nvPicPr>
          <p:cNvPr id="10" name="Image 9">
            <a:extLst>
              <a:ext uri="{FF2B5EF4-FFF2-40B4-BE49-F238E27FC236}">
                <a16:creationId xmlns:a16="http://schemas.microsoft.com/office/drawing/2014/main" id="{E5AE99C3-AFC5-4C0B-827B-750625BF24D1}"/>
              </a:ext>
            </a:extLst>
          </p:cNvPr>
          <p:cNvPicPr>
            <a:picLocks noChangeAspect="1"/>
          </p:cNvPicPr>
          <p:nvPr/>
        </p:nvPicPr>
        <p:blipFill>
          <a:blip r:embed="rId3"/>
          <a:stretch>
            <a:fillRect/>
          </a:stretch>
        </p:blipFill>
        <p:spPr>
          <a:xfrm>
            <a:off x="5510311" y="4525811"/>
            <a:ext cx="646232" cy="499915"/>
          </a:xfrm>
          <a:prstGeom prst="rect">
            <a:avLst/>
          </a:prstGeom>
        </p:spPr>
      </p:pic>
    </p:spTree>
    <p:extLst>
      <p:ext uri="{BB962C8B-B14F-4D97-AF65-F5344CB8AC3E}">
        <p14:creationId xmlns:p14="http://schemas.microsoft.com/office/powerpoint/2010/main" val="30756358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CA" dirty="0"/>
          </a:p>
        </p:txBody>
      </p:sp>
      <p:sp>
        <p:nvSpPr>
          <p:cNvPr id="4" name="Espace réservé du numéro de diapositive 3"/>
          <p:cNvSpPr>
            <a:spLocks noGrp="1"/>
          </p:cNvSpPr>
          <p:nvPr>
            <p:ph type="sldNum" sz="quarter" idx="5"/>
          </p:nvPr>
        </p:nvSpPr>
        <p:spPr/>
        <p:txBody>
          <a:bodyPr/>
          <a:lstStyle/>
          <a:p>
            <a:fld id="{47AD7BF1-8325-4B37-937F-AB813C8AC311}" type="slidenum">
              <a:rPr lang="en-CA" smtClean="0"/>
              <a:t>1</a:t>
            </a:fld>
            <a:endParaRPr lang="en-CA"/>
          </a:p>
        </p:txBody>
      </p:sp>
    </p:spTree>
    <p:extLst>
      <p:ext uri="{BB962C8B-B14F-4D97-AF65-F5344CB8AC3E}">
        <p14:creationId xmlns:p14="http://schemas.microsoft.com/office/powerpoint/2010/main" val="18403162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CA" dirty="0"/>
          </a:p>
        </p:txBody>
      </p:sp>
      <p:sp>
        <p:nvSpPr>
          <p:cNvPr id="4" name="Espace réservé du numéro de diapositive 3"/>
          <p:cNvSpPr>
            <a:spLocks noGrp="1"/>
          </p:cNvSpPr>
          <p:nvPr>
            <p:ph type="sldNum" sz="quarter" idx="5"/>
          </p:nvPr>
        </p:nvSpPr>
        <p:spPr/>
        <p:txBody>
          <a:bodyPr/>
          <a:lstStyle/>
          <a:p>
            <a:fld id="{47AD7BF1-8325-4B37-937F-AB813C8AC311}" type="slidenum">
              <a:rPr lang="en-CA" smtClean="0"/>
              <a:t>12</a:t>
            </a:fld>
            <a:endParaRPr lang="en-CA"/>
          </a:p>
        </p:txBody>
      </p:sp>
    </p:spTree>
    <p:extLst>
      <p:ext uri="{BB962C8B-B14F-4D97-AF65-F5344CB8AC3E}">
        <p14:creationId xmlns:p14="http://schemas.microsoft.com/office/powerpoint/2010/main" val="22688418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notes 2"/>
          <p:cNvSpPr>
            <a:spLocks noGrp="1"/>
          </p:cNvSpPr>
          <p:nvPr>
            <p:ph type="body" idx="1"/>
          </p:nvPr>
        </p:nvSpPr>
        <p:spPr/>
        <p:txBody>
          <a:bodyPr/>
          <a:lstStyle/>
          <a:p>
            <a:r>
              <a:rPr lang="en-US" dirty="0"/>
              <a:t>Azure provides different choices for app modernization</a:t>
            </a:r>
            <a:endParaRPr lang="en-CA" dirty="0"/>
          </a:p>
        </p:txBody>
      </p:sp>
      <p:sp>
        <p:nvSpPr>
          <p:cNvPr id="4" name="Espace réservé de l'en-tête 3"/>
          <p:cNvSpPr>
            <a:spLocks noGrp="1"/>
          </p:cNvSpPr>
          <p:nvPr>
            <p:ph type="hdr" sz="quarter"/>
          </p:nvPr>
        </p:nvSpPr>
        <p:spPr/>
        <p:txBody>
          <a:bodyPr/>
          <a:lstStyle/>
          <a:p>
            <a:endParaRPr lang="en-US" dirty="0"/>
          </a:p>
        </p:txBody>
      </p:sp>
      <p:sp>
        <p:nvSpPr>
          <p:cNvPr id="5" name="Espace réservé du pied de page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Espace réservé de la date 5"/>
          <p:cNvSpPr>
            <a:spLocks noGrp="1"/>
          </p:cNvSpPr>
          <p:nvPr>
            <p:ph type="dt" idx="1"/>
          </p:nvPr>
        </p:nvSpPr>
        <p:spPr/>
        <p:txBody>
          <a:bodyPr/>
          <a:lstStyle/>
          <a:p>
            <a:fld id="{386CE63F-9E7F-4C04-9D0D-FCA25A8E9E86}" type="datetime8">
              <a:rPr lang="en-US" smtClean="0"/>
              <a:t>6/17/2020 3:13 PM</a:t>
            </a:fld>
            <a:endParaRPr lang="en-US" dirty="0"/>
          </a:p>
        </p:txBody>
      </p:sp>
      <p:sp>
        <p:nvSpPr>
          <p:cNvPr id="7" name="Espace réservé du numéro de diapositive 6"/>
          <p:cNvSpPr>
            <a:spLocks noGrp="1"/>
          </p:cNvSpPr>
          <p:nvPr>
            <p:ph type="sldNum" sz="quarter" idx="5"/>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36116637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CA" dirty="0"/>
          </a:p>
        </p:txBody>
      </p:sp>
      <p:sp>
        <p:nvSpPr>
          <p:cNvPr id="4" name="Espace réservé du numéro de diapositive 3"/>
          <p:cNvSpPr>
            <a:spLocks noGrp="1"/>
          </p:cNvSpPr>
          <p:nvPr>
            <p:ph type="sldNum" sz="quarter" idx="5"/>
          </p:nvPr>
        </p:nvSpPr>
        <p:spPr/>
        <p:txBody>
          <a:bodyPr/>
          <a:lstStyle/>
          <a:p>
            <a:fld id="{E0AE778D-2A57-4226-B72B-26EA3CA60131}" type="slidenum">
              <a:rPr lang="en-US" smtClean="0"/>
              <a:t>14</a:t>
            </a:fld>
            <a:endParaRPr lang="en-US"/>
          </a:p>
        </p:txBody>
      </p:sp>
    </p:spTree>
    <p:extLst>
      <p:ext uri="{BB962C8B-B14F-4D97-AF65-F5344CB8AC3E}">
        <p14:creationId xmlns:p14="http://schemas.microsoft.com/office/powerpoint/2010/main" val="28194228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CA" dirty="0"/>
          </a:p>
        </p:txBody>
      </p:sp>
      <p:sp>
        <p:nvSpPr>
          <p:cNvPr id="4" name="Espace réservé du numéro de diapositive 3"/>
          <p:cNvSpPr>
            <a:spLocks noGrp="1"/>
          </p:cNvSpPr>
          <p:nvPr>
            <p:ph type="sldNum" sz="quarter" idx="5"/>
          </p:nvPr>
        </p:nvSpPr>
        <p:spPr/>
        <p:txBody>
          <a:bodyPr/>
          <a:lstStyle/>
          <a:p>
            <a:fld id="{47AD7BF1-8325-4B37-937F-AB813C8AC311}" type="slidenum">
              <a:rPr lang="en-CA" smtClean="0"/>
              <a:t>15</a:t>
            </a:fld>
            <a:endParaRPr lang="en-CA"/>
          </a:p>
        </p:txBody>
      </p:sp>
    </p:spTree>
    <p:extLst>
      <p:ext uri="{BB962C8B-B14F-4D97-AF65-F5344CB8AC3E}">
        <p14:creationId xmlns:p14="http://schemas.microsoft.com/office/powerpoint/2010/main" val="20656443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CA" dirty="0" err="1"/>
              <a:t>We</a:t>
            </a:r>
            <a:r>
              <a:rPr lang="fr-CA" dirty="0"/>
              <a:t> </a:t>
            </a:r>
            <a:r>
              <a:rPr lang="fr-CA" dirty="0" err="1"/>
              <a:t>will</a:t>
            </a:r>
            <a:r>
              <a:rPr lang="fr-CA" dirty="0"/>
              <a:t> </a:t>
            </a:r>
            <a:r>
              <a:rPr lang="fr-CA" dirty="0" err="1"/>
              <a:t>see</a:t>
            </a:r>
            <a:r>
              <a:rPr lang="fr-CA" dirty="0"/>
              <a:t> how </a:t>
            </a:r>
            <a:r>
              <a:rPr lang="fr-CA" dirty="0" err="1"/>
              <a:t>we</a:t>
            </a:r>
            <a:r>
              <a:rPr lang="fr-CA" dirty="0"/>
              <a:t> can </a:t>
            </a:r>
            <a:r>
              <a:rPr lang="fr-CA" dirty="0" err="1"/>
              <a:t>create</a:t>
            </a:r>
            <a:r>
              <a:rPr lang="fr-CA" dirty="0"/>
              <a:t> a local service </a:t>
            </a:r>
            <a:r>
              <a:rPr lang="fr-CA" dirty="0" err="1"/>
              <a:t>fabric</a:t>
            </a:r>
            <a:r>
              <a:rPr lang="fr-CA" dirty="0"/>
              <a:t> cluster </a:t>
            </a:r>
            <a:r>
              <a:rPr lang="fr-CA" dirty="0" err="1"/>
              <a:t>using</a:t>
            </a:r>
            <a:r>
              <a:rPr lang="fr-CA" dirty="0"/>
              <a:t> SDK service, </a:t>
            </a:r>
            <a:r>
              <a:rPr lang="fr-CA" dirty="0" err="1"/>
              <a:t>this</a:t>
            </a:r>
            <a:r>
              <a:rPr lang="fr-CA" dirty="0"/>
              <a:t> cluster </a:t>
            </a:r>
            <a:r>
              <a:rPr lang="fr-CA" dirty="0" err="1"/>
              <a:t>will</a:t>
            </a:r>
            <a:r>
              <a:rPr lang="fr-CA" dirty="0"/>
              <a:t> </a:t>
            </a:r>
            <a:r>
              <a:rPr lang="fr-CA" dirty="0" err="1"/>
              <a:t>allow</a:t>
            </a:r>
            <a:r>
              <a:rPr lang="fr-CA" dirty="0"/>
              <a:t> us to </a:t>
            </a:r>
            <a:r>
              <a:rPr lang="fr-CA" dirty="0" err="1"/>
              <a:t>create</a:t>
            </a:r>
            <a:r>
              <a:rPr lang="fr-CA" dirty="0"/>
              <a:t> service </a:t>
            </a:r>
            <a:r>
              <a:rPr lang="fr-CA" dirty="0" err="1"/>
              <a:t>fabric</a:t>
            </a:r>
            <a:r>
              <a:rPr lang="fr-CA" dirty="0"/>
              <a:t> application </a:t>
            </a:r>
            <a:r>
              <a:rPr lang="fr-CA" dirty="0" err="1"/>
              <a:t>using</a:t>
            </a:r>
            <a:r>
              <a:rPr lang="fr-CA" dirty="0"/>
              <a:t> Visual Studio and </a:t>
            </a:r>
            <a:r>
              <a:rPr lang="fr-CA" dirty="0" err="1"/>
              <a:t>deploy</a:t>
            </a:r>
            <a:r>
              <a:rPr lang="fr-CA" dirty="0"/>
              <a:t> </a:t>
            </a:r>
            <a:r>
              <a:rPr lang="fr-CA" dirty="0" err="1"/>
              <a:t>it</a:t>
            </a:r>
            <a:r>
              <a:rPr lang="fr-CA" dirty="0"/>
              <a:t> </a:t>
            </a:r>
            <a:r>
              <a:rPr lang="fr-CA" dirty="0" err="1"/>
              <a:t>locally</a:t>
            </a:r>
            <a:r>
              <a:rPr lang="fr-CA" dirty="0"/>
              <a:t> </a:t>
            </a:r>
            <a:r>
              <a:rPr lang="fr-CA" dirty="0" err="1"/>
              <a:t>after</a:t>
            </a:r>
            <a:r>
              <a:rPr lang="fr-CA" dirty="0"/>
              <a:t> </a:t>
            </a:r>
            <a:r>
              <a:rPr lang="fr-CA" dirty="0" err="1"/>
              <a:t>we</a:t>
            </a:r>
            <a:r>
              <a:rPr lang="fr-CA" dirty="0"/>
              <a:t> </a:t>
            </a:r>
            <a:r>
              <a:rPr lang="fr-CA" dirty="0" err="1"/>
              <a:t>will</a:t>
            </a:r>
            <a:r>
              <a:rPr lang="fr-CA" dirty="0"/>
              <a:t> </a:t>
            </a:r>
            <a:r>
              <a:rPr lang="fr-CA" dirty="0" err="1"/>
              <a:t>deploy</a:t>
            </a:r>
            <a:r>
              <a:rPr lang="fr-CA" dirty="0"/>
              <a:t> on Service </a:t>
            </a:r>
            <a:r>
              <a:rPr lang="fr-CA" dirty="0" err="1"/>
              <a:t>Fabric</a:t>
            </a:r>
            <a:r>
              <a:rPr lang="fr-CA" dirty="0"/>
              <a:t> cluster in </a:t>
            </a:r>
            <a:r>
              <a:rPr lang="fr-CA" dirty="0" err="1"/>
              <a:t>Microsfot</a:t>
            </a:r>
            <a:r>
              <a:rPr lang="fr-CA" dirty="0"/>
              <a:t> Azure.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Service Fabric cluster</a:t>
            </a:r>
            <a:r>
              <a:rPr lang="en-US" sz="1200" dirty="0"/>
              <a:t>:  a network-connected set of virtual machines (VMs) into which your microservices are deployed and managed.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 cluster is a set of nodes that are VMs, node numbers depends from the use of clusters, in development phase, one node is used but in production, you need to have more than 5.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Every node has an operating system windows or </a:t>
            </a:r>
            <a:r>
              <a:rPr lang="en-US" sz="1200" dirty="0" err="1"/>
              <a:t>linux</a:t>
            </a:r>
            <a:r>
              <a:rPr lang="en-US" sz="1200" dirty="0"/>
              <a:t> with a runtime. A node can host multiples applications it depend from the resource available in the virtual machine.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endParaRPr lang="en-CA" dirty="0"/>
          </a:p>
        </p:txBody>
      </p:sp>
      <p:sp>
        <p:nvSpPr>
          <p:cNvPr id="4" name="Espace réservé du numéro de diapositive 3"/>
          <p:cNvSpPr>
            <a:spLocks noGrp="1"/>
          </p:cNvSpPr>
          <p:nvPr>
            <p:ph type="sldNum" sz="quarter" idx="5"/>
          </p:nvPr>
        </p:nvSpPr>
        <p:spPr/>
        <p:txBody>
          <a:bodyPr/>
          <a:lstStyle/>
          <a:p>
            <a:fld id="{47AD7BF1-8325-4B37-937F-AB813C8AC311}" type="slidenum">
              <a:rPr lang="en-CA" smtClean="0"/>
              <a:t>16</a:t>
            </a:fld>
            <a:endParaRPr lang="en-CA"/>
          </a:p>
        </p:txBody>
      </p:sp>
    </p:spTree>
    <p:extLst>
      <p:ext uri="{BB962C8B-B14F-4D97-AF65-F5344CB8AC3E}">
        <p14:creationId xmlns:p14="http://schemas.microsoft.com/office/powerpoint/2010/main" val="20658272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0AE778D-2A57-4226-B72B-26EA3CA60131}" type="slidenum">
              <a:rPr lang="en-US" smtClean="0"/>
              <a:t>17</a:t>
            </a:fld>
            <a:endParaRPr lang="en-US"/>
          </a:p>
        </p:txBody>
      </p:sp>
    </p:spTree>
    <p:extLst>
      <p:ext uri="{BB962C8B-B14F-4D97-AF65-F5344CB8AC3E}">
        <p14:creationId xmlns:p14="http://schemas.microsoft.com/office/powerpoint/2010/main" val="14448667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t>6/17/2020 3:13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a:p>
        </p:txBody>
      </p:sp>
    </p:spTree>
    <p:extLst>
      <p:ext uri="{BB962C8B-B14F-4D97-AF65-F5344CB8AC3E}">
        <p14:creationId xmlns:p14="http://schemas.microsoft.com/office/powerpoint/2010/main" val="4650890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6/17/2020 3:13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a:p>
        </p:txBody>
      </p:sp>
      <p:sp>
        <p:nvSpPr>
          <p:cNvPr id="3" name="Espace réservé des notes 2">
            <a:extLst>
              <a:ext uri="{FF2B5EF4-FFF2-40B4-BE49-F238E27FC236}">
                <a16:creationId xmlns:a16="http://schemas.microsoft.com/office/drawing/2014/main" id="{240C717C-F69F-4A3C-9825-F36FC7FC041A}"/>
              </a:ext>
            </a:extLst>
          </p:cNvPr>
          <p:cNvSpPr>
            <a:spLocks noGrp="1"/>
          </p:cNvSpPr>
          <p:nvPr>
            <p:ph type="body" idx="1"/>
          </p:nvPr>
        </p:nvSpPr>
        <p:spPr/>
        <p:txBody>
          <a:bodyPr/>
          <a:lstStyle/>
          <a:p>
            <a:endParaRPr lang="en-CA" dirty="0"/>
          </a:p>
        </p:txBody>
      </p:sp>
    </p:spTree>
    <p:extLst>
      <p:ext uri="{BB962C8B-B14F-4D97-AF65-F5344CB8AC3E}">
        <p14:creationId xmlns:p14="http://schemas.microsoft.com/office/powerpoint/2010/main" val="12623362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6/17/2020 3:13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a:p>
        </p:txBody>
      </p:sp>
    </p:spTree>
    <p:extLst>
      <p:ext uri="{BB962C8B-B14F-4D97-AF65-F5344CB8AC3E}">
        <p14:creationId xmlns:p14="http://schemas.microsoft.com/office/powerpoint/2010/main" val="9933779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Azure Service Fabric is an open source project and is used in many services in Azure infrastructure as well as other Microsoft services, including Azure Event Hubs, Azure Cosmos DB, Azure SQL DB, Dynamic 365 and Cortana. The major sub-sections of Service Fabric can be seen below.</a:t>
            </a:r>
          </a:p>
          <a:p>
            <a:endParaRPr lang="en-US" dirty="0"/>
          </a:p>
          <a:p>
            <a:endParaRPr lang="en-CA" dirty="0"/>
          </a:p>
        </p:txBody>
      </p:sp>
      <p:sp>
        <p:nvSpPr>
          <p:cNvPr id="4" name="Espace réservé du numéro de diapositive 3"/>
          <p:cNvSpPr>
            <a:spLocks noGrp="1"/>
          </p:cNvSpPr>
          <p:nvPr>
            <p:ph type="sldNum" sz="quarter" idx="5"/>
          </p:nvPr>
        </p:nvSpPr>
        <p:spPr/>
        <p:txBody>
          <a:bodyPr/>
          <a:lstStyle/>
          <a:p>
            <a:fld id="{47AD7BF1-8325-4B37-937F-AB813C8AC311}" type="slidenum">
              <a:rPr lang="en-CA" smtClean="0"/>
              <a:t>21</a:t>
            </a:fld>
            <a:endParaRPr lang="en-CA"/>
          </a:p>
        </p:txBody>
      </p:sp>
    </p:spTree>
    <p:extLst>
      <p:ext uri="{BB962C8B-B14F-4D97-AF65-F5344CB8AC3E}">
        <p14:creationId xmlns:p14="http://schemas.microsoft.com/office/powerpoint/2010/main" val="4753801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CA" dirty="0"/>
          </a:p>
        </p:txBody>
      </p:sp>
      <p:sp>
        <p:nvSpPr>
          <p:cNvPr id="4" name="Espace réservé du numéro de diapositive 3"/>
          <p:cNvSpPr>
            <a:spLocks noGrp="1"/>
          </p:cNvSpPr>
          <p:nvPr>
            <p:ph type="sldNum" sz="quarter" idx="5"/>
          </p:nvPr>
        </p:nvSpPr>
        <p:spPr/>
        <p:txBody>
          <a:bodyPr/>
          <a:lstStyle/>
          <a:p>
            <a:fld id="{47AD7BF1-8325-4B37-937F-AB813C8AC311}" type="slidenum">
              <a:rPr lang="en-CA" smtClean="0"/>
              <a:t>2</a:t>
            </a:fld>
            <a:endParaRPr lang="en-CA"/>
          </a:p>
        </p:txBody>
      </p:sp>
    </p:spTree>
    <p:extLst>
      <p:ext uri="{BB962C8B-B14F-4D97-AF65-F5344CB8AC3E}">
        <p14:creationId xmlns:p14="http://schemas.microsoft.com/office/powerpoint/2010/main" val="283692232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dirty="0"/>
          </a:p>
          <a:p>
            <a:r>
              <a:rPr lang="en-US" dirty="0"/>
              <a:t>Service Fabric is a platform that makes it easier to build and deploy microservices-based applications, handling both stateful and stateless operations. It will run on any Windows system and there’s also a Linux version, which means that it’s portable across multiple cloud environments including Amazon Web Services, OpenStack and VMware.</a:t>
            </a:r>
          </a:p>
          <a:p>
            <a:endParaRPr lang="en-US" dirty="0"/>
          </a:p>
          <a:p>
            <a:r>
              <a:rPr lang="en-US" dirty="0"/>
              <a:t>Apps that are created in the Azure Service Fabric environment are made up of granular microservices, small chunks of code which are uploaded and run separately. These microservices communicate with each other using service application-programming interfaces (APIs). Because microservices are modular, it’s possible to scale each component of an app separately which simplifies the process of rolling out changes, in contrast to traditional monolithic architecture.</a:t>
            </a:r>
          </a:p>
          <a:p>
            <a:endParaRPr lang="en-US" dirty="0"/>
          </a:p>
          <a:p>
            <a:r>
              <a:rPr lang="en-US" dirty="0"/>
              <a:t>Service Fabric provides lifecycle management capabilities to microservice based applications. The microservices are hosted inside containers that are deployed across the Service Fabric cluster. Using containers instead of virtual machines means a massive increase in density and greater still density can be achieved by moving from containers to microservices in these containers. For instance, a single cluster for Azure SQL Database is made up of hundreds of machines running tens of thousands of containers that in turn host hundreds of thousands of databases. Each database is a Service Fabric stateful microservice.</a:t>
            </a:r>
          </a:p>
          <a:p>
            <a:endParaRPr lang="en-US" dirty="0"/>
          </a:p>
          <a:p>
            <a:r>
              <a:rPr lang="en-US" dirty="0"/>
              <a:t>Subsystems of Service Fabric</a:t>
            </a:r>
          </a:p>
          <a:p>
            <a:endParaRPr lang="en-US" dirty="0"/>
          </a:p>
          <a:p>
            <a:r>
              <a:rPr lang="en-US" dirty="0"/>
              <a:t>The first layer from the bottom, the Transport Subsystem is responsible for providing secure communication channels between nodes in a Service Fabric cluster. The Federation Subsystem above it helps logically group physical or virtual nodes into a cluster so that it can be managed as a unit. This helps Service Fabric with tasks such as failure detection, leader election, and routing. Reliability of the workload hosted on Service Fabric is managed by the Reliability Subsystem. It owns the responsibility of replication, resource management, and failover. The Hosting &amp; Activation Subsystem manages the lifecycle of the workload on every node and the Management Subsystem is responsible for managing the lifecycle of applications. The Testability Subsystem helps developers test their workload before and after deployment. Service location of services hosted on Service Fabric is managed by Communication Subsystem. The top three boxes capture the application programming models and the application model available for the developers to consume. More about application models is discussed in later parts of this book.</a:t>
            </a:r>
          </a:p>
          <a:p>
            <a:endParaRPr lang="en-US" dirty="0"/>
          </a:p>
          <a:p>
            <a:r>
              <a:rPr lang="en-US" dirty="0"/>
              <a:t>Transport Subsystem</a:t>
            </a:r>
          </a:p>
          <a:p>
            <a:r>
              <a:rPr lang="en-US" dirty="0"/>
              <a:t>The Transport Subsystem provides a communication channel for intra and inter cluster communication. The channels used for communication are secured by X509 certificate or Windows security. The subsystem supports both one-way and request-response communication patterns. These channels are in turn used by the Federation Subsystem for broadcast and multicast messaging. This subsystem is internal to Service Fabric and cannot be directly used by the developers for application programming.</a:t>
            </a:r>
          </a:p>
          <a:p>
            <a:endParaRPr lang="en-US" dirty="0"/>
          </a:p>
          <a:p>
            <a:r>
              <a:rPr lang="en-US" dirty="0"/>
              <a:t>Federation Subsystem</a:t>
            </a:r>
          </a:p>
          <a:p>
            <a:r>
              <a:rPr lang="en-US" dirty="0"/>
              <a:t>Federation Subsystem is responsible for logically grouping virtual or physical machines together to form a Service Fabric cluster. This subsystem uses the communication infrastructure provided by the Transport Subsystem to achieve this grouping. Grouping of nodes helps Service Fabric better manage the resources. The key responsibilities of this subsystem includes failure detection, leader election, and routing. The subsystem forms a ring topology over the nodes allocated for the cluster. A token-leasing mechanism along with a heartbeat check is implemented within the system to detect failures, perform leader election, and to achieve consistent routing.</a:t>
            </a:r>
          </a:p>
          <a:p>
            <a:endParaRPr lang="en-US" dirty="0"/>
          </a:p>
          <a:p>
            <a:r>
              <a:rPr lang="en-US" dirty="0"/>
              <a:t>Reliability Subsystem</a:t>
            </a:r>
          </a:p>
          <a:p>
            <a:r>
              <a:rPr lang="en-US" dirty="0"/>
              <a:t>Reliability of the service hosted on the platform is ensured by the Reliability Subsystem. It achieves these tasks by managing failover, replicating, and balancing resources across nodes in a cluster.</a:t>
            </a:r>
          </a:p>
          <a:p>
            <a:endParaRPr lang="en-US" dirty="0"/>
          </a:p>
          <a:p>
            <a:r>
              <a:rPr lang="en-US" dirty="0"/>
              <a:t>The replicator logic within this subsystem is responsible for replicating the state across multiple instances of a service. Maintaining consistency between the primary and the secondary replicas in a service deployment is its main task. It interacts with the failover unit and the reconfiguration agent to understand what needs to be replicated.</a:t>
            </a:r>
          </a:p>
          <a:p>
            <a:endParaRPr lang="en-US" dirty="0"/>
          </a:p>
          <a:p>
            <a:r>
              <a:rPr lang="en-US" dirty="0"/>
              <a:t>Any changes in the number of nodes in the cluster trigger the failover manager service. This in turn triggers automatic redistribution of services across the active nodes.</a:t>
            </a:r>
          </a:p>
          <a:p>
            <a:endParaRPr lang="en-US" dirty="0"/>
          </a:p>
          <a:p>
            <a:r>
              <a:rPr lang="en-US" dirty="0"/>
              <a:t>The resource manager plays the part of placing service replicas across different failure domains. It is also responsible for balancing the resources across the available nodes in the cluster while optimizing the load distribution and resource consumption.</a:t>
            </a:r>
          </a:p>
          <a:p>
            <a:endParaRPr lang="en-US" dirty="0"/>
          </a:p>
          <a:p>
            <a:r>
              <a:rPr lang="en-US" dirty="0"/>
              <a:t>Management Subsystem</a:t>
            </a:r>
          </a:p>
          <a:p>
            <a:r>
              <a:rPr lang="en-US" dirty="0"/>
              <a:t>The application lifecycle management of workloads deployed on a Service Fabric cluster is owned by the Management Subsystem. Application developers can access the Management Subsystem functionalities through administrative APIs or PowerShell cmdlets to provision, deploy, upgrade, or de-provision applications. All these operations can be performed without any downtime. The Management Subsystem has three key components – cluster manager, health manager, and image store.</a:t>
            </a:r>
          </a:p>
          <a:p>
            <a:endParaRPr lang="en-US" dirty="0"/>
          </a:p>
          <a:p>
            <a:r>
              <a:rPr lang="en-US" dirty="0"/>
              <a:t>The cluster manager interacts with the failover manager and the resource manager in the Reliability Subsystem for deploying the applications of available nodes considering the placement constraints. It is responsible for the lifecycle of the application, starting from provisioning to de-provisioning. It also integrates with the health manager to perform health checks during service upgrades.</a:t>
            </a:r>
          </a:p>
          <a:p>
            <a:endParaRPr lang="en-US" dirty="0"/>
          </a:p>
          <a:p>
            <a:r>
              <a:rPr lang="en-US" dirty="0"/>
              <a:t>Health manager, as the name suggests, is responsible for monitoring the health of applications, services, nodes, partitions, and replicas. It is also responsible for aggregating the health status and storing it in a centralized health store. APIs are exposed out of this system to query health events to perform corrective actions. The APIs can either return raw events or aggregated health data for a specific cluster resource.</a:t>
            </a:r>
          </a:p>
          <a:p>
            <a:endParaRPr lang="en-US" dirty="0"/>
          </a:p>
          <a:p>
            <a:r>
              <a:rPr lang="en-US" dirty="0"/>
              <a:t>The image store is responsible for persisting and distributing application binaries deployed on a Service Fabric cluster.</a:t>
            </a:r>
          </a:p>
          <a:p>
            <a:endParaRPr lang="en-US" dirty="0"/>
          </a:p>
          <a:p>
            <a:r>
              <a:rPr lang="en-US" dirty="0"/>
              <a:t>Hosting subsystem</a:t>
            </a:r>
          </a:p>
          <a:p>
            <a:r>
              <a:rPr lang="en-US" dirty="0"/>
              <a:t>The Hosting Subsystem takes care of managing application deployments within the scope of a node. The cluster manager signals the Hosting Subsystem, informing it about the application deployments to be managed on a particular node. The Hosting Subsystem then manages the lifecycle of the application on that node. It interacts with the Reliability Subsystem and Management Subsystem to ensure the health of each deployment.</a:t>
            </a:r>
          </a:p>
          <a:p>
            <a:endParaRPr lang="en-US" dirty="0"/>
          </a:p>
          <a:p>
            <a:r>
              <a:rPr lang="en-US" dirty="0"/>
              <a:t>Communication subsystem</a:t>
            </a:r>
          </a:p>
          <a:p>
            <a:r>
              <a:rPr lang="en-US" dirty="0"/>
              <a:t>The communication subsystem provides features for service discovery and intra-cluster messaging features using a naming service. The naming service is used to locate a service within a cluster. It also lets users securely communicate with any node on a cluster, retrieve service metadata, and manage service properties. The naming service also exposes APIs, which enables users to resolve network location or each service despite of them being dynamically placed.</a:t>
            </a:r>
          </a:p>
          <a:p>
            <a:endParaRPr lang="en-US" dirty="0"/>
          </a:p>
          <a:p>
            <a:r>
              <a:rPr lang="en-US" dirty="0"/>
              <a:t>Testability Subsystem</a:t>
            </a:r>
          </a:p>
          <a:p>
            <a:r>
              <a:rPr lang="en-US" dirty="0"/>
              <a:t>The Testability Subsystem provides a list of tools for developers, deployment engineers, and testers to introduce controlled faults and run test scenarios to validate state transitions and behaviors of services deployed on Service Fabric. The fault analysis service is automatically started when a cluster is provisioned. When a fault action or test scenario is initiated, a command is sent to the fault analysis service to run the fault action or test scenario.</a:t>
            </a:r>
          </a:p>
          <a:p>
            <a:endParaRPr lang="en-CA" dirty="0"/>
          </a:p>
        </p:txBody>
      </p:sp>
      <p:sp>
        <p:nvSpPr>
          <p:cNvPr id="4" name="Espace réservé du numéro de diapositive 3"/>
          <p:cNvSpPr>
            <a:spLocks noGrp="1"/>
          </p:cNvSpPr>
          <p:nvPr>
            <p:ph type="sldNum" sz="quarter" idx="5"/>
          </p:nvPr>
        </p:nvSpPr>
        <p:spPr/>
        <p:txBody>
          <a:bodyPr/>
          <a:lstStyle/>
          <a:p>
            <a:fld id="{47AD7BF1-8325-4B37-937F-AB813C8AC311}" type="slidenum">
              <a:rPr lang="en-CA" smtClean="0"/>
              <a:t>22</a:t>
            </a:fld>
            <a:endParaRPr lang="en-CA"/>
          </a:p>
        </p:txBody>
      </p:sp>
    </p:spTree>
    <p:extLst>
      <p:ext uri="{BB962C8B-B14F-4D97-AF65-F5344CB8AC3E}">
        <p14:creationId xmlns:p14="http://schemas.microsoft.com/office/powerpoint/2010/main" val="36704941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Monitoring and diagnostics are critical to developing, testing, and deploying workloads in any cloud environment. For example, you can track how your applications are used, the actions taken by the Service Fabric platform, your resource utilization with performance counters, and the overall health of your cluster. You can use this information to diagnose and correct issues, and prevent them from occurring in the future.</a:t>
            </a:r>
          </a:p>
          <a:p>
            <a:r>
              <a:rPr lang="en-US" dirty="0"/>
              <a:t>https://docs.microsoft.com/en-us/azure/service-fabric/service-fabric-best-practices-monitoring</a:t>
            </a:r>
          </a:p>
          <a:p>
            <a:endParaRPr lang="en-US" dirty="0"/>
          </a:p>
        </p:txBody>
      </p:sp>
      <p:sp>
        <p:nvSpPr>
          <p:cNvPr id="4" name="Espace réservé du numéro de diapositive 3"/>
          <p:cNvSpPr>
            <a:spLocks noGrp="1"/>
          </p:cNvSpPr>
          <p:nvPr>
            <p:ph type="sldNum" sz="quarter" idx="5"/>
          </p:nvPr>
        </p:nvSpPr>
        <p:spPr/>
        <p:txBody>
          <a:bodyPr/>
          <a:lstStyle/>
          <a:p>
            <a:fld id="{47AD7BF1-8325-4B37-937F-AB813C8AC311}" type="slidenum">
              <a:rPr lang="en-CA" smtClean="0"/>
              <a:t>24</a:t>
            </a:fld>
            <a:endParaRPr lang="en-CA"/>
          </a:p>
        </p:txBody>
      </p:sp>
    </p:spTree>
    <p:extLst>
      <p:ext uri="{BB962C8B-B14F-4D97-AF65-F5344CB8AC3E}">
        <p14:creationId xmlns:p14="http://schemas.microsoft.com/office/powerpoint/2010/main" val="5949217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CA" dirty="0"/>
          </a:p>
        </p:txBody>
      </p:sp>
      <p:sp>
        <p:nvSpPr>
          <p:cNvPr id="4" name="Espace réservé du numéro de diapositive 3"/>
          <p:cNvSpPr>
            <a:spLocks noGrp="1"/>
          </p:cNvSpPr>
          <p:nvPr>
            <p:ph type="sldNum" sz="quarter" idx="5"/>
          </p:nvPr>
        </p:nvSpPr>
        <p:spPr/>
        <p:txBody>
          <a:bodyPr/>
          <a:lstStyle/>
          <a:p>
            <a:fld id="{E0AE778D-2A57-4226-B72B-26EA3CA60131}" type="slidenum">
              <a:rPr lang="en-US" smtClean="0"/>
              <a:t>25</a:t>
            </a:fld>
            <a:endParaRPr lang="en-US"/>
          </a:p>
        </p:txBody>
      </p:sp>
    </p:spTree>
    <p:extLst>
      <p:ext uri="{BB962C8B-B14F-4D97-AF65-F5344CB8AC3E}">
        <p14:creationId xmlns:p14="http://schemas.microsoft.com/office/powerpoint/2010/main" val="328230111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CA" dirty="0"/>
          </a:p>
        </p:txBody>
      </p:sp>
      <p:sp>
        <p:nvSpPr>
          <p:cNvPr id="4" name="Espace réservé du numéro de diapositive 3"/>
          <p:cNvSpPr>
            <a:spLocks noGrp="1"/>
          </p:cNvSpPr>
          <p:nvPr>
            <p:ph type="sldNum" sz="quarter" idx="5"/>
          </p:nvPr>
        </p:nvSpPr>
        <p:spPr/>
        <p:txBody>
          <a:bodyPr/>
          <a:lstStyle/>
          <a:p>
            <a:fld id="{47AD7BF1-8325-4B37-937F-AB813C8AC311}" type="slidenum">
              <a:rPr lang="en-CA" smtClean="0"/>
              <a:t>26</a:t>
            </a:fld>
            <a:endParaRPr lang="en-CA"/>
          </a:p>
        </p:txBody>
      </p:sp>
    </p:spTree>
    <p:extLst>
      <p:ext uri="{BB962C8B-B14F-4D97-AF65-F5344CB8AC3E}">
        <p14:creationId xmlns:p14="http://schemas.microsoft.com/office/powerpoint/2010/main" val="24044103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Service Fabric is a container orchestrator for deploying microservices across a cluster of machines. To run Windows container applications on your local development cluster, you must first install Docker for Windows. Get Docker CE for Windows (stable). After installing and starting Docker, right-click on the tray icon and select Switch to Windows containers. This step is required to run Docker images based on Windows.</a:t>
            </a:r>
            <a:endParaRPr lang="en-CA" dirty="0"/>
          </a:p>
        </p:txBody>
      </p:sp>
      <p:sp>
        <p:nvSpPr>
          <p:cNvPr id="4" name="Espace réservé du numéro de diapositive 3"/>
          <p:cNvSpPr>
            <a:spLocks noGrp="1"/>
          </p:cNvSpPr>
          <p:nvPr>
            <p:ph type="sldNum" sz="quarter" idx="5"/>
          </p:nvPr>
        </p:nvSpPr>
        <p:spPr/>
        <p:txBody>
          <a:bodyPr/>
          <a:lstStyle/>
          <a:p>
            <a:fld id="{47AD7BF1-8325-4B37-937F-AB813C8AC311}" type="slidenum">
              <a:rPr lang="en-CA" smtClean="0"/>
              <a:t>27</a:t>
            </a:fld>
            <a:endParaRPr lang="en-CA"/>
          </a:p>
        </p:txBody>
      </p:sp>
    </p:spTree>
    <p:extLst>
      <p:ext uri="{BB962C8B-B14F-4D97-AF65-F5344CB8AC3E}">
        <p14:creationId xmlns:p14="http://schemas.microsoft.com/office/powerpoint/2010/main" val="124272957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CA" dirty="0"/>
          </a:p>
        </p:txBody>
      </p:sp>
      <p:sp>
        <p:nvSpPr>
          <p:cNvPr id="4" name="Espace réservé du numéro de diapositive 3"/>
          <p:cNvSpPr>
            <a:spLocks noGrp="1"/>
          </p:cNvSpPr>
          <p:nvPr>
            <p:ph type="sldNum" sz="quarter" idx="5"/>
          </p:nvPr>
        </p:nvSpPr>
        <p:spPr/>
        <p:txBody>
          <a:bodyPr/>
          <a:lstStyle/>
          <a:p>
            <a:fld id="{47AD7BF1-8325-4B37-937F-AB813C8AC311}" type="slidenum">
              <a:rPr lang="en-CA" smtClean="0"/>
              <a:t>31</a:t>
            </a:fld>
            <a:endParaRPr lang="en-CA"/>
          </a:p>
        </p:txBody>
      </p:sp>
    </p:spTree>
    <p:extLst>
      <p:ext uri="{BB962C8B-B14F-4D97-AF65-F5344CB8AC3E}">
        <p14:creationId xmlns:p14="http://schemas.microsoft.com/office/powerpoint/2010/main" val="29878876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Docker is a tool that makes it easier to create, deploy, and run applications by using a containerization approach. These containers are lightweight and take less time to start than traditional servers. These containers also increase performance and lower cost, while offering proper resource management. Another benefit to using Docker is that you no longer need to pre-allocate RAM to each container.</a:t>
            </a:r>
          </a:p>
          <a:p>
            <a:endParaRPr lang="en-CA" dirty="0"/>
          </a:p>
        </p:txBody>
      </p:sp>
      <p:sp>
        <p:nvSpPr>
          <p:cNvPr id="4" name="Espace réservé du numéro de diapositive 3"/>
          <p:cNvSpPr>
            <a:spLocks noGrp="1"/>
          </p:cNvSpPr>
          <p:nvPr>
            <p:ph type="sldNum" sz="quarter" idx="5"/>
          </p:nvPr>
        </p:nvSpPr>
        <p:spPr/>
        <p:txBody>
          <a:bodyPr/>
          <a:lstStyle/>
          <a:p>
            <a:fld id="{E0AE778D-2A57-4226-B72B-26EA3CA60131}" type="slidenum">
              <a:rPr lang="en-US" smtClean="0"/>
              <a:t>34</a:t>
            </a:fld>
            <a:endParaRPr lang="en-US"/>
          </a:p>
        </p:txBody>
      </p:sp>
    </p:spTree>
    <p:extLst>
      <p:ext uri="{BB962C8B-B14F-4D97-AF65-F5344CB8AC3E}">
        <p14:creationId xmlns:p14="http://schemas.microsoft.com/office/powerpoint/2010/main" val="269841252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notes 2"/>
          <p:cNvSpPr>
            <a:spLocks noGrp="1"/>
          </p:cNvSpPr>
          <p:nvPr>
            <p:ph type="body" idx="1"/>
          </p:nvPr>
        </p:nvSpPr>
        <p:spPr/>
        <p:txBody>
          <a:bodyPr/>
          <a:lstStyle/>
          <a:p>
            <a:r>
              <a:rPr lang="en-US" dirty="0"/>
              <a:t>If we come back to our 5R for containers, we can see how we can deploy if we want to rehost, or refactor and the microservice approach if we decide to rearchitect and for new application we have to build patterns to adopt cloud native strategy in the future.</a:t>
            </a:r>
          </a:p>
          <a:p>
            <a:endParaRPr lang="en-CA" dirty="0"/>
          </a:p>
        </p:txBody>
      </p:sp>
      <p:sp>
        <p:nvSpPr>
          <p:cNvPr id="4" name="Espace réservé de l'en-tête 3"/>
          <p:cNvSpPr>
            <a:spLocks noGrp="1"/>
          </p:cNvSpPr>
          <p:nvPr>
            <p:ph type="hdr" sz="quarter"/>
          </p:nvPr>
        </p:nvSpPr>
        <p:spPr/>
        <p:txBody>
          <a:bodyPr/>
          <a:lstStyle/>
          <a:p>
            <a:endParaRPr lang="en-US" dirty="0"/>
          </a:p>
        </p:txBody>
      </p:sp>
      <p:sp>
        <p:nvSpPr>
          <p:cNvPr id="5" name="Espace réservé du pied de page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Espace réservé de la date 5"/>
          <p:cNvSpPr>
            <a:spLocks noGrp="1"/>
          </p:cNvSpPr>
          <p:nvPr>
            <p:ph type="dt" idx="1"/>
          </p:nvPr>
        </p:nvSpPr>
        <p:spPr/>
        <p:txBody>
          <a:bodyPr/>
          <a:lstStyle/>
          <a:p>
            <a:fld id="{386CE63F-9E7F-4C04-9D0D-FCA25A8E9E86}" type="datetime8">
              <a:rPr lang="en-US" smtClean="0"/>
              <a:t>6/17/2020 3:13 PM</a:t>
            </a:fld>
            <a:endParaRPr lang="en-US" dirty="0"/>
          </a:p>
        </p:txBody>
      </p:sp>
      <p:sp>
        <p:nvSpPr>
          <p:cNvPr id="7" name="Espace réservé du numéro de diapositive 6"/>
          <p:cNvSpPr>
            <a:spLocks noGrp="1"/>
          </p:cNvSpPr>
          <p:nvPr>
            <p:ph type="sldNum" sz="quarter" idx="5"/>
          </p:nvPr>
        </p:nvSpPr>
        <p:spPr/>
        <p:txBody>
          <a:bodyPr/>
          <a:lstStyle/>
          <a:p>
            <a:fld id="{B4008EB6-D09E-4580-8CD6-DDB14511944F}" type="slidenum">
              <a:rPr lang="en-US" smtClean="0"/>
              <a:pPr/>
              <a:t>35</a:t>
            </a:fld>
            <a:endParaRPr lang="en-US" dirty="0"/>
          </a:p>
        </p:txBody>
      </p:sp>
    </p:spTree>
    <p:extLst>
      <p:ext uri="{BB962C8B-B14F-4D97-AF65-F5344CB8AC3E}">
        <p14:creationId xmlns:p14="http://schemas.microsoft.com/office/powerpoint/2010/main" val="48588662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Stateless Services - no state is maintained in the service. Longer term state is stored in an external database. This is your typical application/data layer approach to building services that you are already likely familiar with.</a:t>
            </a:r>
          </a:p>
          <a:p>
            <a:r>
              <a:rPr lang="en-US" dirty="0"/>
              <a:t>Stateful Services - state is stored with the service. Allows for state to be persisted with out the need for an external database. Data is co-located with the code that is running the service.</a:t>
            </a:r>
            <a:endParaRPr lang="en-CA" dirty="0"/>
          </a:p>
        </p:txBody>
      </p:sp>
      <p:sp>
        <p:nvSpPr>
          <p:cNvPr id="4" name="Espace réservé du numéro de diapositive 3"/>
          <p:cNvSpPr>
            <a:spLocks noGrp="1"/>
          </p:cNvSpPr>
          <p:nvPr>
            <p:ph type="sldNum" sz="quarter" idx="5"/>
          </p:nvPr>
        </p:nvSpPr>
        <p:spPr/>
        <p:txBody>
          <a:bodyPr/>
          <a:lstStyle/>
          <a:p>
            <a:fld id="{47AD7BF1-8325-4B37-937F-AB813C8AC311}" type="slidenum">
              <a:rPr lang="en-CA" smtClean="0"/>
              <a:t>37</a:t>
            </a:fld>
            <a:endParaRPr lang="en-CA"/>
          </a:p>
        </p:txBody>
      </p:sp>
    </p:spTree>
    <p:extLst>
      <p:ext uri="{BB962C8B-B14F-4D97-AF65-F5344CB8AC3E}">
        <p14:creationId xmlns:p14="http://schemas.microsoft.com/office/powerpoint/2010/main" val="211138095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CA" dirty="0"/>
          </a:p>
        </p:txBody>
      </p:sp>
      <p:sp>
        <p:nvSpPr>
          <p:cNvPr id="4" name="Espace réservé du numéro de diapositive 3"/>
          <p:cNvSpPr>
            <a:spLocks noGrp="1"/>
          </p:cNvSpPr>
          <p:nvPr>
            <p:ph type="sldNum" sz="quarter" idx="5"/>
          </p:nvPr>
        </p:nvSpPr>
        <p:spPr/>
        <p:txBody>
          <a:bodyPr/>
          <a:lstStyle/>
          <a:p>
            <a:fld id="{47AD7BF1-8325-4B37-937F-AB813C8AC311}" type="slidenum">
              <a:rPr lang="en-CA" smtClean="0"/>
              <a:t>39</a:t>
            </a:fld>
            <a:endParaRPr lang="en-CA"/>
          </a:p>
        </p:txBody>
      </p:sp>
    </p:spTree>
    <p:extLst>
      <p:ext uri="{BB962C8B-B14F-4D97-AF65-F5344CB8AC3E}">
        <p14:creationId xmlns:p14="http://schemas.microsoft.com/office/powerpoint/2010/main" val="438409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6/17/2020 3:13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6555529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16574EE-8191-4BCC-ABE6-D00A4F4D7690}" type="datetime8">
              <a:rPr lang="en-US" smtClean="0"/>
              <a:t>6/17/2020 3:13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35823818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CA" dirty="0"/>
          </a:p>
        </p:txBody>
      </p:sp>
      <p:sp>
        <p:nvSpPr>
          <p:cNvPr id="4" name="Espace réservé du numéro de diapositive 3"/>
          <p:cNvSpPr>
            <a:spLocks noGrp="1"/>
          </p:cNvSpPr>
          <p:nvPr>
            <p:ph type="sldNum" sz="quarter" idx="5"/>
          </p:nvPr>
        </p:nvSpPr>
        <p:spPr/>
        <p:txBody>
          <a:bodyPr/>
          <a:lstStyle/>
          <a:p>
            <a:fld id="{E0AE778D-2A57-4226-B72B-26EA3CA60131}" type="slidenum">
              <a:rPr lang="en-US" smtClean="0"/>
              <a:t>5</a:t>
            </a:fld>
            <a:endParaRPr lang="en-US"/>
          </a:p>
        </p:txBody>
      </p:sp>
    </p:spTree>
    <p:extLst>
      <p:ext uri="{BB962C8B-B14F-4D97-AF65-F5344CB8AC3E}">
        <p14:creationId xmlns:p14="http://schemas.microsoft.com/office/powerpoint/2010/main" val="41933284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CA" dirty="0"/>
          </a:p>
        </p:txBody>
      </p:sp>
      <p:sp>
        <p:nvSpPr>
          <p:cNvPr id="4" name="Espace réservé du numéro de diapositive 3"/>
          <p:cNvSpPr>
            <a:spLocks noGrp="1"/>
          </p:cNvSpPr>
          <p:nvPr>
            <p:ph type="sldNum" sz="quarter" idx="5"/>
          </p:nvPr>
        </p:nvSpPr>
        <p:spPr/>
        <p:txBody>
          <a:bodyPr/>
          <a:lstStyle/>
          <a:p>
            <a:fld id="{E0AE778D-2A57-4226-B72B-26EA3CA60131}" type="slidenum">
              <a:rPr lang="en-US" smtClean="0"/>
              <a:t>8</a:t>
            </a:fld>
            <a:endParaRPr lang="en-US"/>
          </a:p>
        </p:txBody>
      </p:sp>
    </p:spTree>
    <p:extLst>
      <p:ext uri="{BB962C8B-B14F-4D97-AF65-F5344CB8AC3E}">
        <p14:creationId xmlns:p14="http://schemas.microsoft.com/office/powerpoint/2010/main" val="18006563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CA" dirty="0"/>
          </a:p>
        </p:txBody>
      </p:sp>
      <p:sp>
        <p:nvSpPr>
          <p:cNvPr id="4" name="Espace réservé du numéro de diapositive 3"/>
          <p:cNvSpPr>
            <a:spLocks noGrp="1"/>
          </p:cNvSpPr>
          <p:nvPr>
            <p:ph type="sldNum" sz="quarter" idx="5"/>
          </p:nvPr>
        </p:nvSpPr>
        <p:spPr/>
        <p:txBody>
          <a:bodyPr/>
          <a:lstStyle/>
          <a:p>
            <a:fld id="{E0AE778D-2A57-4226-B72B-26EA3CA60131}" type="slidenum">
              <a:rPr lang="en-US" smtClean="0"/>
              <a:t>9</a:t>
            </a:fld>
            <a:endParaRPr lang="en-US"/>
          </a:p>
        </p:txBody>
      </p:sp>
    </p:spTree>
    <p:extLst>
      <p:ext uri="{BB962C8B-B14F-4D97-AF65-F5344CB8AC3E}">
        <p14:creationId xmlns:p14="http://schemas.microsoft.com/office/powerpoint/2010/main" val="23116114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0AE778D-2A57-4226-B72B-26EA3CA60131}" type="slidenum">
              <a:rPr lang="en-US" smtClean="0"/>
              <a:t>10</a:t>
            </a:fld>
            <a:endParaRPr lang="en-US"/>
          </a:p>
        </p:txBody>
      </p:sp>
    </p:spTree>
    <p:extLst>
      <p:ext uri="{BB962C8B-B14F-4D97-AF65-F5344CB8AC3E}">
        <p14:creationId xmlns:p14="http://schemas.microsoft.com/office/powerpoint/2010/main" val="11824936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CA" dirty="0"/>
          </a:p>
        </p:txBody>
      </p:sp>
      <p:sp>
        <p:nvSpPr>
          <p:cNvPr id="4" name="Espace réservé du numéro de diapositive 3"/>
          <p:cNvSpPr>
            <a:spLocks noGrp="1"/>
          </p:cNvSpPr>
          <p:nvPr>
            <p:ph type="sldNum" sz="quarter" idx="5"/>
          </p:nvPr>
        </p:nvSpPr>
        <p:spPr/>
        <p:txBody>
          <a:bodyPr/>
          <a:lstStyle/>
          <a:p>
            <a:fld id="{E0AE778D-2A57-4226-B72B-26EA3CA60131}" type="slidenum">
              <a:rPr lang="en-US" smtClean="0"/>
              <a:t>11</a:t>
            </a:fld>
            <a:endParaRPr lang="en-US"/>
          </a:p>
        </p:txBody>
      </p:sp>
    </p:spTree>
    <p:extLst>
      <p:ext uri="{BB962C8B-B14F-4D97-AF65-F5344CB8AC3E}">
        <p14:creationId xmlns:p14="http://schemas.microsoft.com/office/powerpoint/2010/main" val="12570207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C24FCBE-D015-4DF4-9D5A-787C00929E15}"/>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endParaRPr lang="en-CA"/>
          </a:p>
        </p:txBody>
      </p:sp>
      <p:sp>
        <p:nvSpPr>
          <p:cNvPr id="3" name="Sous-titre 2">
            <a:extLst>
              <a:ext uri="{FF2B5EF4-FFF2-40B4-BE49-F238E27FC236}">
                <a16:creationId xmlns:a16="http://schemas.microsoft.com/office/drawing/2014/main" id="{C0433C00-1AAC-4505-A301-6C2C021BD33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endParaRPr lang="en-CA"/>
          </a:p>
        </p:txBody>
      </p:sp>
      <p:sp>
        <p:nvSpPr>
          <p:cNvPr id="4" name="Espace réservé de la date 3">
            <a:extLst>
              <a:ext uri="{FF2B5EF4-FFF2-40B4-BE49-F238E27FC236}">
                <a16:creationId xmlns:a16="http://schemas.microsoft.com/office/drawing/2014/main" id="{5300D6B9-BD19-4276-A600-CEA57A47A265}"/>
              </a:ext>
            </a:extLst>
          </p:cNvPr>
          <p:cNvSpPr>
            <a:spLocks noGrp="1"/>
          </p:cNvSpPr>
          <p:nvPr>
            <p:ph type="dt" sz="half" idx="10"/>
          </p:nvPr>
        </p:nvSpPr>
        <p:spPr/>
        <p:txBody>
          <a:bodyPr/>
          <a:lstStyle/>
          <a:p>
            <a:fld id="{CAC6F4F0-D962-4D5B-9E12-6637DFD182D6}" type="datetimeFigureOut">
              <a:rPr lang="en-CA" smtClean="0"/>
              <a:t>2020-06-17</a:t>
            </a:fld>
            <a:endParaRPr lang="en-CA"/>
          </a:p>
        </p:txBody>
      </p:sp>
      <p:sp>
        <p:nvSpPr>
          <p:cNvPr id="5" name="Espace réservé du pied de page 4">
            <a:extLst>
              <a:ext uri="{FF2B5EF4-FFF2-40B4-BE49-F238E27FC236}">
                <a16:creationId xmlns:a16="http://schemas.microsoft.com/office/drawing/2014/main" id="{7B11F067-6271-421A-B6B9-B17B9FCA5DC2}"/>
              </a:ext>
            </a:extLst>
          </p:cNvPr>
          <p:cNvSpPr>
            <a:spLocks noGrp="1"/>
          </p:cNvSpPr>
          <p:nvPr>
            <p:ph type="ftr" sz="quarter" idx="11"/>
          </p:nvPr>
        </p:nvSpPr>
        <p:spPr/>
        <p:txBody>
          <a:bodyPr/>
          <a:lstStyle/>
          <a:p>
            <a:endParaRPr lang="en-CA"/>
          </a:p>
        </p:txBody>
      </p:sp>
      <p:sp>
        <p:nvSpPr>
          <p:cNvPr id="6" name="Espace réservé du numéro de diapositive 5">
            <a:extLst>
              <a:ext uri="{FF2B5EF4-FFF2-40B4-BE49-F238E27FC236}">
                <a16:creationId xmlns:a16="http://schemas.microsoft.com/office/drawing/2014/main" id="{CD426699-9ADD-47B2-8F27-7598C2C47456}"/>
              </a:ext>
            </a:extLst>
          </p:cNvPr>
          <p:cNvSpPr>
            <a:spLocks noGrp="1"/>
          </p:cNvSpPr>
          <p:nvPr>
            <p:ph type="sldNum" sz="quarter" idx="12"/>
          </p:nvPr>
        </p:nvSpPr>
        <p:spPr/>
        <p:txBody>
          <a:bodyPr/>
          <a:lstStyle/>
          <a:p>
            <a:fld id="{0EFDBB62-51A6-458B-9095-D34BA3CCCFDF}" type="slidenum">
              <a:rPr lang="en-CA" smtClean="0"/>
              <a:t>‹N°›</a:t>
            </a:fld>
            <a:endParaRPr lang="en-CA"/>
          </a:p>
        </p:txBody>
      </p:sp>
    </p:spTree>
    <p:extLst>
      <p:ext uri="{BB962C8B-B14F-4D97-AF65-F5344CB8AC3E}">
        <p14:creationId xmlns:p14="http://schemas.microsoft.com/office/powerpoint/2010/main" val="27561739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57E4648-C3E9-498B-B73E-4D289483C4BA}"/>
              </a:ext>
            </a:extLst>
          </p:cNvPr>
          <p:cNvSpPr>
            <a:spLocks noGrp="1"/>
          </p:cNvSpPr>
          <p:nvPr>
            <p:ph type="title"/>
          </p:nvPr>
        </p:nvSpPr>
        <p:spPr/>
        <p:txBody>
          <a:bodyPr/>
          <a:lstStyle/>
          <a:p>
            <a:r>
              <a:rPr lang="fr-FR"/>
              <a:t>Modifiez le style du titre</a:t>
            </a:r>
            <a:endParaRPr lang="en-CA"/>
          </a:p>
        </p:txBody>
      </p:sp>
      <p:sp>
        <p:nvSpPr>
          <p:cNvPr id="3" name="Espace réservé du texte vertical 2">
            <a:extLst>
              <a:ext uri="{FF2B5EF4-FFF2-40B4-BE49-F238E27FC236}">
                <a16:creationId xmlns:a16="http://schemas.microsoft.com/office/drawing/2014/main" id="{22AB17CE-30CF-4C09-974D-77EE12F81F76}"/>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CA"/>
          </a:p>
        </p:txBody>
      </p:sp>
      <p:sp>
        <p:nvSpPr>
          <p:cNvPr id="4" name="Espace réservé de la date 3">
            <a:extLst>
              <a:ext uri="{FF2B5EF4-FFF2-40B4-BE49-F238E27FC236}">
                <a16:creationId xmlns:a16="http://schemas.microsoft.com/office/drawing/2014/main" id="{CE76D767-4560-41CB-899C-EB894CE02A47}"/>
              </a:ext>
            </a:extLst>
          </p:cNvPr>
          <p:cNvSpPr>
            <a:spLocks noGrp="1"/>
          </p:cNvSpPr>
          <p:nvPr>
            <p:ph type="dt" sz="half" idx="10"/>
          </p:nvPr>
        </p:nvSpPr>
        <p:spPr/>
        <p:txBody>
          <a:bodyPr/>
          <a:lstStyle/>
          <a:p>
            <a:fld id="{CAC6F4F0-D962-4D5B-9E12-6637DFD182D6}" type="datetimeFigureOut">
              <a:rPr lang="en-CA" smtClean="0"/>
              <a:t>2020-06-17</a:t>
            </a:fld>
            <a:endParaRPr lang="en-CA"/>
          </a:p>
        </p:txBody>
      </p:sp>
      <p:sp>
        <p:nvSpPr>
          <p:cNvPr id="5" name="Espace réservé du pied de page 4">
            <a:extLst>
              <a:ext uri="{FF2B5EF4-FFF2-40B4-BE49-F238E27FC236}">
                <a16:creationId xmlns:a16="http://schemas.microsoft.com/office/drawing/2014/main" id="{68324171-3C27-4ADC-A4A8-D324C9063413}"/>
              </a:ext>
            </a:extLst>
          </p:cNvPr>
          <p:cNvSpPr>
            <a:spLocks noGrp="1"/>
          </p:cNvSpPr>
          <p:nvPr>
            <p:ph type="ftr" sz="quarter" idx="11"/>
          </p:nvPr>
        </p:nvSpPr>
        <p:spPr/>
        <p:txBody>
          <a:bodyPr/>
          <a:lstStyle/>
          <a:p>
            <a:endParaRPr lang="en-CA"/>
          </a:p>
        </p:txBody>
      </p:sp>
      <p:sp>
        <p:nvSpPr>
          <p:cNvPr id="6" name="Espace réservé du numéro de diapositive 5">
            <a:extLst>
              <a:ext uri="{FF2B5EF4-FFF2-40B4-BE49-F238E27FC236}">
                <a16:creationId xmlns:a16="http://schemas.microsoft.com/office/drawing/2014/main" id="{B3BE6B0F-2DD1-45C4-B2D6-AEA91EC9B810}"/>
              </a:ext>
            </a:extLst>
          </p:cNvPr>
          <p:cNvSpPr>
            <a:spLocks noGrp="1"/>
          </p:cNvSpPr>
          <p:nvPr>
            <p:ph type="sldNum" sz="quarter" idx="12"/>
          </p:nvPr>
        </p:nvSpPr>
        <p:spPr/>
        <p:txBody>
          <a:bodyPr/>
          <a:lstStyle/>
          <a:p>
            <a:fld id="{0EFDBB62-51A6-458B-9095-D34BA3CCCFDF}" type="slidenum">
              <a:rPr lang="en-CA" smtClean="0"/>
              <a:t>‹N°›</a:t>
            </a:fld>
            <a:endParaRPr lang="en-CA"/>
          </a:p>
        </p:txBody>
      </p:sp>
      <p:pic>
        <p:nvPicPr>
          <p:cNvPr id="9" name="Image 8">
            <a:extLst>
              <a:ext uri="{FF2B5EF4-FFF2-40B4-BE49-F238E27FC236}">
                <a16:creationId xmlns:a16="http://schemas.microsoft.com/office/drawing/2014/main" id="{B9EDAE61-7AEE-4DB3-88D1-53DF0E27E13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96553" y="74813"/>
            <a:ext cx="1140003" cy="717807"/>
          </a:xfrm>
          <a:prstGeom prst="rect">
            <a:avLst/>
          </a:prstGeom>
        </p:spPr>
      </p:pic>
    </p:spTree>
    <p:extLst>
      <p:ext uri="{BB962C8B-B14F-4D97-AF65-F5344CB8AC3E}">
        <p14:creationId xmlns:p14="http://schemas.microsoft.com/office/powerpoint/2010/main" val="3163895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48900872-B2D2-405A-BC3B-62FDB1EBA172}"/>
              </a:ext>
            </a:extLst>
          </p:cNvPr>
          <p:cNvSpPr>
            <a:spLocks noGrp="1"/>
          </p:cNvSpPr>
          <p:nvPr>
            <p:ph type="title" orient="vert"/>
          </p:nvPr>
        </p:nvSpPr>
        <p:spPr>
          <a:xfrm>
            <a:off x="8724901" y="365125"/>
            <a:ext cx="2628900" cy="5811838"/>
          </a:xfrm>
        </p:spPr>
        <p:txBody>
          <a:bodyPr vert="eaVert"/>
          <a:lstStyle/>
          <a:p>
            <a:r>
              <a:rPr lang="fr-FR"/>
              <a:t>Modifiez le style du titre</a:t>
            </a:r>
            <a:endParaRPr lang="en-CA"/>
          </a:p>
        </p:txBody>
      </p:sp>
      <p:sp>
        <p:nvSpPr>
          <p:cNvPr id="3" name="Espace réservé du texte vertical 2">
            <a:extLst>
              <a:ext uri="{FF2B5EF4-FFF2-40B4-BE49-F238E27FC236}">
                <a16:creationId xmlns:a16="http://schemas.microsoft.com/office/drawing/2014/main" id="{6CA09CD0-ADF5-4ACF-A6C5-62C0C230AAE8}"/>
              </a:ext>
            </a:extLst>
          </p:cNvPr>
          <p:cNvSpPr>
            <a:spLocks noGrp="1"/>
          </p:cNvSpPr>
          <p:nvPr>
            <p:ph type="body" orient="vert" idx="1"/>
          </p:nvPr>
        </p:nvSpPr>
        <p:spPr>
          <a:xfrm>
            <a:off x="838201"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CA"/>
          </a:p>
        </p:txBody>
      </p:sp>
      <p:sp>
        <p:nvSpPr>
          <p:cNvPr id="4" name="Espace réservé de la date 3">
            <a:extLst>
              <a:ext uri="{FF2B5EF4-FFF2-40B4-BE49-F238E27FC236}">
                <a16:creationId xmlns:a16="http://schemas.microsoft.com/office/drawing/2014/main" id="{33F41911-0E0C-4905-ABE2-671FC7ABB539}"/>
              </a:ext>
            </a:extLst>
          </p:cNvPr>
          <p:cNvSpPr>
            <a:spLocks noGrp="1"/>
          </p:cNvSpPr>
          <p:nvPr>
            <p:ph type="dt" sz="half" idx="10"/>
          </p:nvPr>
        </p:nvSpPr>
        <p:spPr/>
        <p:txBody>
          <a:bodyPr/>
          <a:lstStyle/>
          <a:p>
            <a:fld id="{CAC6F4F0-D962-4D5B-9E12-6637DFD182D6}" type="datetimeFigureOut">
              <a:rPr lang="en-CA" smtClean="0"/>
              <a:t>2020-06-17</a:t>
            </a:fld>
            <a:endParaRPr lang="en-CA"/>
          </a:p>
        </p:txBody>
      </p:sp>
      <p:sp>
        <p:nvSpPr>
          <p:cNvPr id="5" name="Espace réservé du pied de page 4">
            <a:extLst>
              <a:ext uri="{FF2B5EF4-FFF2-40B4-BE49-F238E27FC236}">
                <a16:creationId xmlns:a16="http://schemas.microsoft.com/office/drawing/2014/main" id="{EB580249-F52C-46BC-9CE2-303DAE66EFAC}"/>
              </a:ext>
            </a:extLst>
          </p:cNvPr>
          <p:cNvSpPr>
            <a:spLocks noGrp="1"/>
          </p:cNvSpPr>
          <p:nvPr>
            <p:ph type="ftr" sz="quarter" idx="11"/>
          </p:nvPr>
        </p:nvSpPr>
        <p:spPr/>
        <p:txBody>
          <a:bodyPr/>
          <a:lstStyle/>
          <a:p>
            <a:endParaRPr lang="en-CA"/>
          </a:p>
        </p:txBody>
      </p:sp>
      <p:sp>
        <p:nvSpPr>
          <p:cNvPr id="6" name="Espace réservé du numéro de diapositive 5">
            <a:extLst>
              <a:ext uri="{FF2B5EF4-FFF2-40B4-BE49-F238E27FC236}">
                <a16:creationId xmlns:a16="http://schemas.microsoft.com/office/drawing/2014/main" id="{42395E7E-A3FD-4A05-A379-F75FF391F042}"/>
              </a:ext>
            </a:extLst>
          </p:cNvPr>
          <p:cNvSpPr>
            <a:spLocks noGrp="1"/>
          </p:cNvSpPr>
          <p:nvPr>
            <p:ph type="sldNum" sz="quarter" idx="12"/>
          </p:nvPr>
        </p:nvSpPr>
        <p:spPr/>
        <p:txBody>
          <a:bodyPr/>
          <a:lstStyle/>
          <a:p>
            <a:fld id="{0EFDBB62-51A6-458B-9095-D34BA3CCCFDF}" type="slidenum">
              <a:rPr lang="en-CA" smtClean="0"/>
              <a:t>‹N°›</a:t>
            </a:fld>
            <a:endParaRPr lang="en-CA"/>
          </a:p>
        </p:txBody>
      </p:sp>
    </p:spTree>
    <p:extLst>
      <p:ext uri="{BB962C8B-B14F-4D97-AF65-F5344CB8AC3E}">
        <p14:creationId xmlns:p14="http://schemas.microsoft.com/office/powerpoint/2010/main" val="14880764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Content">
    <p:spTree>
      <p:nvGrpSpPr>
        <p:cNvPr id="1" name=""/>
        <p:cNvGrpSpPr/>
        <p:nvPr/>
      </p:nvGrpSpPr>
      <p:grpSpPr>
        <a:xfrm>
          <a:off x="0" y="0"/>
          <a:ext cx="0" cy="0"/>
          <a:chOff x="0" y="0"/>
          <a:chExt cx="0" cy="0"/>
        </a:xfrm>
      </p:grpSpPr>
      <p:sp>
        <p:nvSpPr>
          <p:cNvPr id="5" name="Footer Placeholder 6" hidden="1"/>
          <p:cNvSpPr txBox="1">
            <a:spLocks/>
          </p:cNvSpPr>
          <p:nvPr/>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2" name="Title Placeholder 2">
            <a:extLst>
              <a:ext uri="{FF2B5EF4-FFF2-40B4-BE49-F238E27FC236}">
                <a16:creationId xmlns:a16="http://schemas.microsoft.com/office/drawing/2014/main" id="{E901D344-ED89-49CF-99A7-86594AEA4B3F}"/>
              </a:ext>
            </a:extLst>
          </p:cNvPr>
          <p:cNvSpPr>
            <a:spLocks noGrp="1"/>
          </p:cNvSpPr>
          <p:nvPr>
            <p:ph type="title"/>
          </p:nvPr>
        </p:nvSpPr>
        <p:spPr>
          <a:xfrm>
            <a:off x="457200" y="457200"/>
            <a:ext cx="11277599" cy="635000"/>
          </a:xfrm>
          <a:prstGeom prst="rect">
            <a:avLst/>
          </a:prstGeom>
        </p:spPr>
        <p:txBody>
          <a:bodyPr vert="horz" lIns="0" tIns="0" rIns="0" bIns="0" rtlCol="0" anchor="t">
            <a:normAutofit/>
          </a:bodyPr>
          <a:lstStyle>
            <a:lvl1pPr>
              <a:defRPr sz="4400" b="1" i="0">
                <a:solidFill>
                  <a:schemeClr val="tx1"/>
                </a:solidFill>
                <a:latin typeface="Segoe Semibold" charset="0"/>
                <a:ea typeface="Segoe Semibold" charset="0"/>
                <a:cs typeface="Segoe Semibold" charset="0"/>
              </a:defRPr>
            </a:lvl1pPr>
          </a:lstStyle>
          <a:p>
            <a:r>
              <a:rPr lang="en-US"/>
              <a:t>Click to edit Master title style</a:t>
            </a:r>
          </a:p>
        </p:txBody>
      </p:sp>
      <p:sp>
        <p:nvSpPr>
          <p:cNvPr id="6" name="Subtitle 2">
            <a:extLst>
              <a:ext uri="{FF2B5EF4-FFF2-40B4-BE49-F238E27FC236}">
                <a16:creationId xmlns:a16="http://schemas.microsoft.com/office/drawing/2014/main" id="{BA99162F-3F7B-2242-A1B2-486A63B6C5DF}"/>
              </a:ext>
            </a:extLst>
          </p:cNvPr>
          <p:cNvSpPr>
            <a:spLocks noGrp="1"/>
          </p:cNvSpPr>
          <p:nvPr>
            <p:ph type="subTitle" idx="27"/>
          </p:nvPr>
        </p:nvSpPr>
        <p:spPr>
          <a:xfrm>
            <a:off x="457200" y="1051560"/>
            <a:ext cx="11277600" cy="685800"/>
          </a:xfrm>
        </p:spPr>
        <p:txBody>
          <a:bodyPr/>
          <a:lstStyle>
            <a:lvl1pPr marL="0" indent="0" algn="l">
              <a:buNone/>
              <a:defRPr sz="2400" b="1" i="0" spc="-60" baseline="0">
                <a:latin typeface="Segoe UI Semibold" charset="0"/>
                <a:ea typeface="Segoe UI Semibold" charset="0"/>
                <a:cs typeface="Segoe UI Semibold"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 name="Slide Number Placeholder 1">
            <a:extLst>
              <a:ext uri="{FF2B5EF4-FFF2-40B4-BE49-F238E27FC236}">
                <a16:creationId xmlns:a16="http://schemas.microsoft.com/office/drawing/2014/main" id="{9FF4F531-1753-1544-8A42-F788362A04E3}"/>
              </a:ext>
            </a:extLst>
          </p:cNvPr>
          <p:cNvSpPr>
            <a:spLocks noGrp="1"/>
          </p:cNvSpPr>
          <p:nvPr>
            <p:ph type="sldNum" sz="quarter" idx="28"/>
          </p:nvPr>
        </p:nvSpPr>
        <p:spPr/>
        <p:txBody>
          <a:bodyPr/>
          <a:lstStyle/>
          <a:p>
            <a:fld id="{529AFA16-AEC4-7D4A-82F3-BDAE8E49079E}" type="slidenum">
              <a:rPr lang="en-US" smtClean="0"/>
              <a:pPr/>
              <a:t>‹N°›</a:t>
            </a:fld>
            <a:endParaRPr lang="en-US"/>
          </a:p>
        </p:txBody>
      </p:sp>
      <p:sp>
        <p:nvSpPr>
          <p:cNvPr id="7" name="Footer Placeholder 6" hidden="1">
            <a:extLst>
              <a:ext uri="{FF2B5EF4-FFF2-40B4-BE49-F238E27FC236}">
                <a16:creationId xmlns:a16="http://schemas.microsoft.com/office/drawing/2014/main" id="{288157B8-476F-EA4F-A047-5A8BD09DED6D}"/>
              </a:ext>
            </a:extLst>
          </p:cNvPr>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0" name="Text Placeholder 3">
            <a:extLst>
              <a:ext uri="{FF2B5EF4-FFF2-40B4-BE49-F238E27FC236}">
                <a16:creationId xmlns:a16="http://schemas.microsoft.com/office/drawing/2014/main" id="{9113A430-F6A1-4E86-9240-781A33179C75}"/>
              </a:ext>
            </a:extLst>
          </p:cNvPr>
          <p:cNvSpPr>
            <a:spLocks noGrp="1"/>
          </p:cNvSpPr>
          <p:nvPr>
            <p:ph idx="32"/>
          </p:nvPr>
        </p:nvSpPr>
        <p:spPr>
          <a:xfrm>
            <a:off x="457200" y="1866900"/>
            <a:ext cx="11277599" cy="4514047"/>
          </a:xfrm>
          <a:prstGeom prst="rect">
            <a:avLst/>
          </a:prstGeom>
        </p:spPr>
        <p:txBody>
          <a:bodyPr vert="horz" wrap="square"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p:txBody>
      </p:sp>
      <p:pic>
        <p:nvPicPr>
          <p:cNvPr id="11" name="Image 10">
            <a:extLst>
              <a:ext uri="{FF2B5EF4-FFF2-40B4-BE49-F238E27FC236}">
                <a16:creationId xmlns:a16="http://schemas.microsoft.com/office/drawing/2014/main" id="{63BEED16-A3F2-457D-8365-8D3C0ADF2C6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96553" y="74813"/>
            <a:ext cx="1140003" cy="717807"/>
          </a:xfrm>
          <a:prstGeom prst="rect">
            <a:avLst/>
          </a:prstGeom>
        </p:spPr>
      </p:pic>
    </p:spTree>
    <p:extLst>
      <p:ext uri="{BB962C8B-B14F-4D97-AF65-F5344CB8AC3E}">
        <p14:creationId xmlns:p14="http://schemas.microsoft.com/office/powerpoint/2010/main" val="309907829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pic>
        <p:nvPicPr>
          <p:cNvPr id="5" name="Image 4">
            <a:extLst>
              <a:ext uri="{FF2B5EF4-FFF2-40B4-BE49-F238E27FC236}">
                <a16:creationId xmlns:a16="http://schemas.microsoft.com/office/drawing/2014/main" id="{776B5A4D-9631-4E6E-96A7-364B8A00DCB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96553" y="74813"/>
            <a:ext cx="1140003" cy="717807"/>
          </a:xfrm>
          <a:prstGeom prst="rect">
            <a:avLst/>
          </a:prstGeom>
        </p:spPr>
      </p:pic>
    </p:spTree>
    <p:extLst>
      <p:ext uri="{BB962C8B-B14F-4D97-AF65-F5344CB8AC3E}">
        <p14:creationId xmlns:p14="http://schemas.microsoft.com/office/powerpoint/2010/main" val="2720651127"/>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Image 5">
            <a:extLst>
              <a:ext uri="{FF2B5EF4-FFF2-40B4-BE49-F238E27FC236}">
                <a16:creationId xmlns:a16="http://schemas.microsoft.com/office/drawing/2014/main" id="{3E6EACDB-D6B0-4B56-AD35-B806F215262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96553" y="74813"/>
            <a:ext cx="1140003" cy="717807"/>
          </a:xfrm>
          <a:prstGeom prst="rect">
            <a:avLst/>
          </a:prstGeom>
        </p:spPr>
      </p:pic>
    </p:spTree>
    <p:extLst>
      <p:ext uri="{BB962C8B-B14F-4D97-AF65-F5344CB8AC3E}">
        <p14:creationId xmlns:p14="http://schemas.microsoft.com/office/powerpoint/2010/main" val="112353670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Section Title Plain">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568047" y="2084172"/>
            <a:ext cx="11354714" cy="1158793"/>
          </a:xfrm>
          <a:noFill/>
        </p:spPr>
        <p:txBody>
          <a:bodyPr wrap="square" tIns="91440" bIns="91440" anchor="t" anchorCtr="0">
            <a:spAutoFit/>
          </a:bodyPr>
          <a:lstStyle>
            <a:lvl1pPr>
              <a:defRPr sz="7058" spc="-98" baseline="0">
                <a:solidFill>
                  <a:schemeClr val="tx1"/>
                </a:solidFill>
              </a:defRPr>
            </a:lvl1pPr>
          </a:lstStyle>
          <a:p>
            <a:r>
              <a:rPr lang="en-US"/>
              <a:t>Section title</a:t>
            </a:r>
          </a:p>
        </p:txBody>
      </p:sp>
      <p:pic>
        <p:nvPicPr>
          <p:cNvPr id="4" name="Image 3">
            <a:extLst>
              <a:ext uri="{FF2B5EF4-FFF2-40B4-BE49-F238E27FC236}">
                <a16:creationId xmlns:a16="http://schemas.microsoft.com/office/drawing/2014/main" id="{A4C7F3B1-D401-47D0-AFC5-8056E979A0B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673383" y="74814"/>
            <a:ext cx="2363173" cy="1487980"/>
          </a:xfrm>
          <a:prstGeom prst="rect">
            <a:avLst/>
          </a:prstGeom>
        </p:spPr>
      </p:pic>
    </p:spTree>
    <p:extLst>
      <p:ext uri="{BB962C8B-B14F-4D97-AF65-F5344CB8AC3E}">
        <p14:creationId xmlns:p14="http://schemas.microsoft.com/office/powerpoint/2010/main" val="361202660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76D23BAD-3FF4-44FA-8925-ABE9313C089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96553" y="74813"/>
            <a:ext cx="1140003" cy="717807"/>
          </a:xfrm>
          <a:prstGeom prst="rect">
            <a:avLst/>
          </a:prstGeom>
        </p:spPr>
      </p:pic>
    </p:spTree>
    <p:extLst>
      <p:ext uri="{BB962C8B-B14F-4D97-AF65-F5344CB8AC3E}">
        <p14:creationId xmlns:p14="http://schemas.microsoft.com/office/powerpoint/2010/main" val="351767640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82609783"/>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456343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hree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178135" y="2082614"/>
            <a:ext cx="3927804" cy="3586208"/>
          </a:xfrm>
          <a:solidFill>
            <a:schemeClr val="accent2"/>
          </a:solidFill>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104" indent="0">
              <a:buNone/>
              <a:tabLst/>
              <a:defRPr sz="1961">
                <a:solidFill>
                  <a:schemeClr val="bg1"/>
                </a:solidFill>
              </a:defRPr>
            </a:lvl3pPr>
            <a:lvl4pPr marL="451097" indent="0">
              <a:buNone/>
              <a:defRPr>
                <a:solidFill>
                  <a:schemeClr val="bg1"/>
                </a:solidFill>
              </a:defRPr>
            </a:lvl4pPr>
            <a:lvl5pPr marL="671979"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4158259" y="2082614"/>
            <a:ext cx="3927804" cy="3586208"/>
          </a:xfrm>
          <a:solidFill>
            <a:schemeClr val="accent3"/>
          </a:solidFill>
          <a:ln>
            <a:noFill/>
          </a:ln>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104" indent="0">
              <a:buNone/>
              <a:tabLst/>
              <a:defRPr sz="1961">
                <a:solidFill>
                  <a:schemeClr val="bg1"/>
                </a:solidFill>
              </a:defRPr>
            </a:lvl3pPr>
            <a:lvl4pPr marL="451097" indent="0">
              <a:buNone/>
              <a:defRPr>
                <a:solidFill>
                  <a:schemeClr val="bg1"/>
                </a:solidFill>
              </a:defRPr>
            </a:lvl4pPr>
            <a:lvl5pPr marL="671979"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2"/>
          </p:nvPr>
        </p:nvSpPr>
        <p:spPr>
          <a:xfrm>
            <a:off x="8138382" y="2082614"/>
            <a:ext cx="3875483" cy="3586208"/>
          </a:xfrm>
          <a:solidFill>
            <a:schemeClr val="accent1"/>
          </a:solidFill>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104" indent="0">
              <a:buNone/>
              <a:tabLst/>
              <a:defRPr sz="1961">
                <a:solidFill>
                  <a:schemeClr val="bg1"/>
                </a:solidFill>
              </a:defRPr>
            </a:lvl3pPr>
            <a:lvl4pPr marL="451097" indent="0">
              <a:buNone/>
              <a:defRPr>
                <a:solidFill>
                  <a:schemeClr val="bg1"/>
                </a:solidFill>
              </a:defRPr>
            </a:lvl4pPr>
            <a:lvl5pPr marL="671979"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9" name="Image 8">
            <a:extLst>
              <a:ext uri="{FF2B5EF4-FFF2-40B4-BE49-F238E27FC236}">
                <a16:creationId xmlns:a16="http://schemas.microsoft.com/office/drawing/2014/main" id="{55D9CABE-7E7D-4553-BF00-E8518BD543F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96553" y="74813"/>
            <a:ext cx="1140003" cy="717807"/>
          </a:xfrm>
          <a:prstGeom prst="rect">
            <a:avLst/>
          </a:prstGeom>
        </p:spPr>
      </p:pic>
    </p:spTree>
    <p:extLst>
      <p:ext uri="{BB962C8B-B14F-4D97-AF65-F5344CB8AC3E}">
        <p14:creationId xmlns:p14="http://schemas.microsoft.com/office/powerpoint/2010/main" val="385692582"/>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8DBEC11-E378-49C7-B722-E24C4A04CA65}"/>
              </a:ext>
            </a:extLst>
          </p:cNvPr>
          <p:cNvSpPr>
            <a:spLocks noGrp="1"/>
          </p:cNvSpPr>
          <p:nvPr>
            <p:ph type="title"/>
          </p:nvPr>
        </p:nvSpPr>
        <p:spPr/>
        <p:txBody>
          <a:bodyPr/>
          <a:lstStyle/>
          <a:p>
            <a:r>
              <a:rPr lang="fr-FR"/>
              <a:t>Modifiez le style du titre</a:t>
            </a:r>
            <a:endParaRPr lang="en-CA"/>
          </a:p>
        </p:txBody>
      </p:sp>
      <p:sp>
        <p:nvSpPr>
          <p:cNvPr id="3" name="Espace réservé du contenu 2">
            <a:extLst>
              <a:ext uri="{FF2B5EF4-FFF2-40B4-BE49-F238E27FC236}">
                <a16:creationId xmlns:a16="http://schemas.microsoft.com/office/drawing/2014/main" id="{7EC0784F-54F5-4ABC-A2A5-CD47AC02E5DD}"/>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CA"/>
          </a:p>
        </p:txBody>
      </p:sp>
      <p:sp>
        <p:nvSpPr>
          <p:cNvPr id="4" name="Espace réservé de la date 3">
            <a:extLst>
              <a:ext uri="{FF2B5EF4-FFF2-40B4-BE49-F238E27FC236}">
                <a16:creationId xmlns:a16="http://schemas.microsoft.com/office/drawing/2014/main" id="{AB2EBB79-D697-450B-BA3F-674F8F4EC654}"/>
              </a:ext>
            </a:extLst>
          </p:cNvPr>
          <p:cNvSpPr>
            <a:spLocks noGrp="1"/>
          </p:cNvSpPr>
          <p:nvPr>
            <p:ph type="dt" sz="half" idx="10"/>
          </p:nvPr>
        </p:nvSpPr>
        <p:spPr/>
        <p:txBody>
          <a:bodyPr/>
          <a:lstStyle/>
          <a:p>
            <a:fld id="{CAC6F4F0-D962-4D5B-9E12-6637DFD182D6}" type="datetimeFigureOut">
              <a:rPr lang="en-CA" smtClean="0"/>
              <a:t>2020-06-17</a:t>
            </a:fld>
            <a:endParaRPr lang="en-CA"/>
          </a:p>
        </p:txBody>
      </p:sp>
      <p:sp>
        <p:nvSpPr>
          <p:cNvPr id="5" name="Espace réservé du pied de page 4">
            <a:extLst>
              <a:ext uri="{FF2B5EF4-FFF2-40B4-BE49-F238E27FC236}">
                <a16:creationId xmlns:a16="http://schemas.microsoft.com/office/drawing/2014/main" id="{CCF66566-CB4B-4D8C-8731-CE568A01B057}"/>
              </a:ext>
            </a:extLst>
          </p:cNvPr>
          <p:cNvSpPr>
            <a:spLocks noGrp="1"/>
          </p:cNvSpPr>
          <p:nvPr>
            <p:ph type="ftr" sz="quarter" idx="11"/>
          </p:nvPr>
        </p:nvSpPr>
        <p:spPr/>
        <p:txBody>
          <a:bodyPr/>
          <a:lstStyle/>
          <a:p>
            <a:endParaRPr lang="en-CA"/>
          </a:p>
        </p:txBody>
      </p:sp>
      <p:sp>
        <p:nvSpPr>
          <p:cNvPr id="6" name="Espace réservé du numéro de diapositive 5">
            <a:extLst>
              <a:ext uri="{FF2B5EF4-FFF2-40B4-BE49-F238E27FC236}">
                <a16:creationId xmlns:a16="http://schemas.microsoft.com/office/drawing/2014/main" id="{8C4999AD-3BDC-42E3-9B05-C77454E00F0E}"/>
              </a:ext>
            </a:extLst>
          </p:cNvPr>
          <p:cNvSpPr>
            <a:spLocks noGrp="1"/>
          </p:cNvSpPr>
          <p:nvPr>
            <p:ph type="sldNum" sz="quarter" idx="12"/>
          </p:nvPr>
        </p:nvSpPr>
        <p:spPr/>
        <p:txBody>
          <a:bodyPr/>
          <a:lstStyle/>
          <a:p>
            <a:fld id="{0EFDBB62-51A6-458B-9095-D34BA3CCCFDF}" type="slidenum">
              <a:rPr lang="en-CA" smtClean="0"/>
              <a:t>‹N°›</a:t>
            </a:fld>
            <a:endParaRPr lang="en-CA"/>
          </a:p>
        </p:txBody>
      </p:sp>
      <p:pic>
        <p:nvPicPr>
          <p:cNvPr id="10" name="Image 9">
            <a:extLst>
              <a:ext uri="{FF2B5EF4-FFF2-40B4-BE49-F238E27FC236}">
                <a16:creationId xmlns:a16="http://schemas.microsoft.com/office/drawing/2014/main" id="{09C50068-D7D2-4436-933D-FAB509F5324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96553" y="74813"/>
            <a:ext cx="1140003" cy="717807"/>
          </a:xfrm>
          <a:prstGeom prst="rect">
            <a:avLst/>
          </a:prstGeom>
        </p:spPr>
      </p:pic>
    </p:spTree>
    <p:extLst>
      <p:ext uri="{BB962C8B-B14F-4D97-AF65-F5344CB8AC3E}">
        <p14:creationId xmlns:p14="http://schemas.microsoft.com/office/powerpoint/2010/main" val="66715828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Demo slide">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5510784" cy="304699"/>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bg1"/>
                </a:solidFill>
                <a:latin typeface="+mn-lt"/>
              </a:defRPr>
            </a:lvl1pPr>
          </a:lstStyle>
          <a:p>
            <a:pPr lvl="0"/>
            <a:r>
              <a:rPr lang="en-US" dirty="0"/>
              <a:t>Speaker name</a:t>
            </a:r>
          </a:p>
        </p:txBody>
      </p:sp>
      <p:pic>
        <p:nvPicPr>
          <p:cNvPr id="7" name="Image 6">
            <a:extLst>
              <a:ext uri="{FF2B5EF4-FFF2-40B4-BE49-F238E27FC236}">
                <a16:creationId xmlns:a16="http://schemas.microsoft.com/office/drawing/2014/main" id="{AC56A052-BA6A-467A-9AD3-CB04FD04748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908771" y="74813"/>
            <a:ext cx="2127785" cy="1339767"/>
          </a:xfrm>
          <a:prstGeom prst="rect">
            <a:avLst/>
          </a:prstGeom>
        </p:spPr>
      </p:pic>
    </p:spTree>
    <p:extLst>
      <p:ext uri="{BB962C8B-B14F-4D97-AF65-F5344CB8AC3E}">
        <p14:creationId xmlns:p14="http://schemas.microsoft.com/office/powerpoint/2010/main" val="20206137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4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1911962"/>
            <a:ext cx="9419208" cy="430887"/>
          </a:xfrm>
        </p:spPr>
        <p:txBody>
          <a:bodyPr lIns="274320" anchor="ctr"/>
          <a:lstStyle>
            <a:lvl1pPr marL="0" indent="0" algn="l">
              <a:buNone/>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p:txBody>
          <a:body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708414"/>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708414"/>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 Placeholder 9">
            <a:extLst>
              <a:ext uri="{FF2B5EF4-FFF2-40B4-BE49-F238E27FC236}">
                <a16:creationId xmlns:a16="http://schemas.microsoft.com/office/drawing/2014/main" id="{54B9CF78-A186-D445-9293-DB69239F7C3B}"/>
              </a:ext>
            </a:extLst>
          </p:cNvPr>
          <p:cNvSpPr>
            <a:spLocks noGrp="1"/>
          </p:cNvSpPr>
          <p:nvPr>
            <p:ph type="body" sz="quarter" idx="20" hasCustomPrompt="1"/>
          </p:nvPr>
        </p:nvSpPr>
        <p:spPr>
          <a:xfrm>
            <a:off x="2173694" y="2964357"/>
            <a:ext cx="9419208" cy="430887"/>
          </a:xfrm>
        </p:spPr>
        <p:txBody>
          <a:bodyPr lIns="274320" anchor="ctr"/>
          <a:lstStyle>
            <a:lvl1pPr marL="0" indent="0" algn="l">
              <a:buNone/>
              <a:defRPr/>
            </a:lvl1pPr>
          </a:lstStyle>
          <a:p>
            <a:pPr lvl="0"/>
            <a:r>
              <a:rPr lang="en-US"/>
              <a:t>Click to add text</a:t>
            </a:r>
          </a:p>
        </p:txBody>
      </p:sp>
      <p:sp>
        <p:nvSpPr>
          <p:cNvPr id="30" name="Rectangle 29">
            <a:extLst>
              <a:ext uri="{FF2B5EF4-FFF2-40B4-BE49-F238E27FC236}">
                <a16:creationId xmlns:a16="http://schemas.microsoft.com/office/drawing/2014/main" id="{B410D8D3-85A2-B64C-8408-7D796D18CCBE}"/>
              </a:ext>
            </a:extLst>
          </p:cNvPr>
          <p:cNvSpPr/>
          <p:nvPr userDrawn="1"/>
        </p:nvSpPr>
        <p:spPr bwMode="auto">
          <a:xfrm>
            <a:off x="-13882" y="2760809"/>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5837222B-CE0A-5A4F-B112-13E6FAF0ACA7}"/>
              </a:ext>
            </a:extLst>
          </p:cNvPr>
          <p:cNvSpPr/>
          <p:nvPr userDrawn="1"/>
        </p:nvSpPr>
        <p:spPr bwMode="auto">
          <a:xfrm>
            <a:off x="-13882" y="2760809"/>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 Placeholder 9">
            <a:extLst>
              <a:ext uri="{FF2B5EF4-FFF2-40B4-BE49-F238E27FC236}">
                <a16:creationId xmlns:a16="http://schemas.microsoft.com/office/drawing/2014/main" id="{A94A1737-6C13-254B-81C7-AE1A183586D9}"/>
              </a:ext>
            </a:extLst>
          </p:cNvPr>
          <p:cNvSpPr>
            <a:spLocks noGrp="1"/>
          </p:cNvSpPr>
          <p:nvPr>
            <p:ph type="body" sz="quarter" idx="22" hasCustomPrompt="1"/>
          </p:nvPr>
        </p:nvSpPr>
        <p:spPr>
          <a:xfrm>
            <a:off x="2173694" y="4016752"/>
            <a:ext cx="9419208" cy="430887"/>
          </a:xfrm>
        </p:spPr>
        <p:txBody>
          <a:bodyPr lIns="274320" anchor="ctr"/>
          <a:lstStyle>
            <a:lvl1pPr marL="0" indent="0" algn="l">
              <a:buNone/>
              <a:defRPr/>
            </a:lvl1pPr>
          </a:lstStyle>
          <a:p>
            <a:pPr lvl="0"/>
            <a:r>
              <a:rPr lang="en-US"/>
              <a:t>Click to add text</a:t>
            </a:r>
          </a:p>
        </p:txBody>
      </p:sp>
      <p:sp>
        <p:nvSpPr>
          <p:cNvPr id="34" name="Rectangle 33">
            <a:extLst>
              <a:ext uri="{FF2B5EF4-FFF2-40B4-BE49-F238E27FC236}">
                <a16:creationId xmlns:a16="http://schemas.microsoft.com/office/drawing/2014/main" id="{9D3F92D6-00CD-D440-A6C8-E7B5C9FC5F18}"/>
              </a:ext>
            </a:extLst>
          </p:cNvPr>
          <p:cNvSpPr/>
          <p:nvPr userDrawn="1"/>
        </p:nvSpPr>
        <p:spPr bwMode="auto">
          <a:xfrm>
            <a:off x="-13882" y="3813204"/>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2CD3FC8B-DA32-6947-BC78-5E97FCB0F35A}"/>
              </a:ext>
            </a:extLst>
          </p:cNvPr>
          <p:cNvSpPr/>
          <p:nvPr userDrawn="1"/>
        </p:nvSpPr>
        <p:spPr bwMode="auto">
          <a:xfrm>
            <a:off x="-13882" y="3813204"/>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7" name="Text Placeholder 9">
            <a:extLst>
              <a:ext uri="{FF2B5EF4-FFF2-40B4-BE49-F238E27FC236}">
                <a16:creationId xmlns:a16="http://schemas.microsoft.com/office/drawing/2014/main" id="{7E4DE122-B7D9-E24C-9C45-BB9068A10572}"/>
              </a:ext>
            </a:extLst>
          </p:cNvPr>
          <p:cNvSpPr>
            <a:spLocks noGrp="1"/>
          </p:cNvSpPr>
          <p:nvPr>
            <p:ph type="body" sz="quarter" idx="24" hasCustomPrompt="1"/>
          </p:nvPr>
        </p:nvSpPr>
        <p:spPr>
          <a:xfrm>
            <a:off x="2173694" y="5069147"/>
            <a:ext cx="9419208" cy="430887"/>
          </a:xfrm>
        </p:spPr>
        <p:txBody>
          <a:bodyPr lIns="274320" anchor="ctr"/>
          <a:lstStyle>
            <a:lvl1pPr marL="0" indent="0" algn="l">
              <a:buNone/>
              <a:defRPr/>
            </a:lvl1pPr>
          </a:lstStyle>
          <a:p>
            <a:pPr lvl="0"/>
            <a:r>
              <a:rPr lang="en-US"/>
              <a:t>Click to add text</a:t>
            </a:r>
          </a:p>
        </p:txBody>
      </p:sp>
      <p:sp>
        <p:nvSpPr>
          <p:cNvPr id="38" name="Rectangle 37">
            <a:extLst>
              <a:ext uri="{FF2B5EF4-FFF2-40B4-BE49-F238E27FC236}">
                <a16:creationId xmlns:a16="http://schemas.microsoft.com/office/drawing/2014/main" id="{6C309DA8-D206-7347-A135-B6D3722260E4}"/>
              </a:ext>
            </a:extLst>
          </p:cNvPr>
          <p:cNvSpPr/>
          <p:nvPr userDrawn="1"/>
        </p:nvSpPr>
        <p:spPr bwMode="auto">
          <a:xfrm>
            <a:off x="-13882" y="4865599"/>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A68936C0-EEED-1C4F-8276-54E23EBD9F29}"/>
              </a:ext>
            </a:extLst>
          </p:cNvPr>
          <p:cNvSpPr/>
          <p:nvPr userDrawn="1"/>
        </p:nvSpPr>
        <p:spPr bwMode="auto">
          <a:xfrm>
            <a:off x="-13882" y="4865599"/>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5" name="Content Placeholder 54">
            <a:extLst>
              <a:ext uri="{FF2B5EF4-FFF2-40B4-BE49-F238E27FC236}">
                <a16:creationId xmlns:a16="http://schemas.microsoft.com/office/drawing/2014/main" id="{7898A2ED-BC39-B843-A550-85D30D1D8C08}"/>
              </a:ext>
            </a:extLst>
          </p:cNvPr>
          <p:cNvSpPr>
            <a:spLocks noGrp="1"/>
          </p:cNvSpPr>
          <p:nvPr>
            <p:ph sz="quarter" idx="28" hasCustomPrompt="1"/>
          </p:nvPr>
        </p:nvSpPr>
        <p:spPr>
          <a:xfrm>
            <a:off x="528636" y="1668572"/>
            <a:ext cx="914400" cy="914400"/>
          </a:xfrm>
        </p:spPr>
        <p:txBody>
          <a:bodyPr anchor="ctr">
            <a:noAutofit/>
          </a:bodyPr>
          <a:lstStyle>
            <a:lvl1pPr marL="0" indent="0" algn="ctr">
              <a:buNone/>
              <a:defRPr sz="1050"/>
            </a:lvl1pPr>
          </a:lstStyle>
          <a:p>
            <a:pPr lvl="0"/>
            <a:r>
              <a:rPr lang="en-US"/>
              <a:t>content</a:t>
            </a:r>
          </a:p>
        </p:txBody>
      </p:sp>
      <p:sp>
        <p:nvSpPr>
          <p:cNvPr id="46" name="Content Placeholder 54">
            <a:extLst>
              <a:ext uri="{FF2B5EF4-FFF2-40B4-BE49-F238E27FC236}">
                <a16:creationId xmlns:a16="http://schemas.microsoft.com/office/drawing/2014/main" id="{0D238331-AD41-AE4B-BE6A-B0207517ACD9}"/>
              </a:ext>
            </a:extLst>
          </p:cNvPr>
          <p:cNvSpPr>
            <a:spLocks noGrp="1"/>
          </p:cNvSpPr>
          <p:nvPr>
            <p:ph sz="quarter" idx="29" hasCustomPrompt="1"/>
          </p:nvPr>
        </p:nvSpPr>
        <p:spPr>
          <a:xfrm>
            <a:off x="514755" y="2722600"/>
            <a:ext cx="914400" cy="914400"/>
          </a:xfrm>
        </p:spPr>
        <p:txBody>
          <a:bodyPr anchor="ctr">
            <a:noAutofit/>
          </a:bodyPr>
          <a:lstStyle>
            <a:lvl1pPr marL="0" indent="0" algn="ctr">
              <a:buNone/>
              <a:defRPr sz="1050"/>
            </a:lvl1pPr>
          </a:lstStyle>
          <a:p>
            <a:pPr lvl="0"/>
            <a:r>
              <a:rPr lang="en-US"/>
              <a:t>content</a:t>
            </a:r>
          </a:p>
        </p:txBody>
      </p:sp>
      <p:sp>
        <p:nvSpPr>
          <p:cNvPr id="47" name="Content Placeholder 54">
            <a:extLst>
              <a:ext uri="{FF2B5EF4-FFF2-40B4-BE49-F238E27FC236}">
                <a16:creationId xmlns:a16="http://schemas.microsoft.com/office/drawing/2014/main" id="{DE0149F6-AC1B-CA41-80F6-85B331D2A88B}"/>
              </a:ext>
            </a:extLst>
          </p:cNvPr>
          <p:cNvSpPr>
            <a:spLocks noGrp="1"/>
          </p:cNvSpPr>
          <p:nvPr>
            <p:ph sz="quarter" idx="30" hasCustomPrompt="1"/>
          </p:nvPr>
        </p:nvSpPr>
        <p:spPr>
          <a:xfrm>
            <a:off x="514755" y="3774995"/>
            <a:ext cx="914400" cy="914400"/>
          </a:xfrm>
        </p:spPr>
        <p:txBody>
          <a:bodyPr anchor="ctr">
            <a:noAutofit/>
          </a:bodyPr>
          <a:lstStyle>
            <a:lvl1pPr marL="0" indent="0" algn="ctr">
              <a:buNone/>
              <a:defRPr sz="1050"/>
            </a:lvl1pPr>
          </a:lstStyle>
          <a:p>
            <a:pPr lvl="0"/>
            <a:r>
              <a:rPr lang="en-US"/>
              <a:t>content</a:t>
            </a:r>
          </a:p>
        </p:txBody>
      </p:sp>
      <p:sp>
        <p:nvSpPr>
          <p:cNvPr id="48" name="Content Placeholder 54">
            <a:extLst>
              <a:ext uri="{FF2B5EF4-FFF2-40B4-BE49-F238E27FC236}">
                <a16:creationId xmlns:a16="http://schemas.microsoft.com/office/drawing/2014/main" id="{6D9A9725-6ED0-594B-BB7D-8527CEFED7ED}"/>
              </a:ext>
            </a:extLst>
          </p:cNvPr>
          <p:cNvSpPr>
            <a:spLocks noGrp="1"/>
          </p:cNvSpPr>
          <p:nvPr>
            <p:ph sz="quarter" idx="31" hasCustomPrompt="1"/>
          </p:nvPr>
        </p:nvSpPr>
        <p:spPr>
          <a:xfrm>
            <a:off x="528636" y="4827390"/>
            <a:ext cx="914400" cy="914400"/>
          </a:xfrm>
        </p:spPr>
        <p:txBody>
          <a:bodyPr anchor="ctr">
            <a:noAutofit/>
          </a:bodyPr>
          <a:lstStyle>
            <a:lvl1pPr marL="0" indent="0" algn="ctr">
              <a:buNone/>
              <a:defRPr sz="1050"/>
            </a:lvl1pPr>
          </a:lstStyle>
          <a:p>
            <a:pPr lvl="0"/>
            <a:r>
              <a:rPr lang="en-US"/>
              <a:t>content</a:t>
            </a:r>
          </a:p>
        </p:txBody>
      </p:sp>
      <p:pic>
        <p:nvPicPr>
          <p:cNvPr id="20" name="Image 19">
            <a:extLst>
              <a:ext uri="{FF2B5EF4-FFF2-40B4-BE49-F238E27FC236}">
                <a16:creationId xmlns:a16="http://schemas.microsoft.com/office/drawing/2014/main" id="{8A1A98AF-19E3-409F-81B6-963A9659224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96553" y="74813"/>
            <a:ext cx="1140003" cy="717807"/>
          </a:xfrm>
          <a:prstGeom prst="rect">
            <a:avLst/>
          </a:prstGeom>
        </p:spPr>
      </p:pic>
    </p:spTree>
    <p:extLst>
      <p:ext uri="{BB962C8B-B14F-4D97-AF65-F5344CB8AC3E}">
        <p14:creationId xmlns:p14="http://schemas.microsoft.com/office/powerpoint/2010/main" val="34780981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45">
                                            <p:txEl>
                                              <p:pRg st="0" end="0"/>
                                            </p:txEl>
                                          </p:spTgt>
                                        </p:tgtEl>
                                        <p:attrNameLst>
                                          <p:attrName>style.visibility</p:attrName>
                                        </p:attrNameLst>
                                      </p:cBhvr>
                                      <p:to>
                                        <p:strVal val="visible"/>
                                      </p:to>
                                    </p:set>
                                    <p:animEffect transition="in" filter="fade">
                                      <p:cBhvr>
                                        <p:cTn id="16" dur="500"/>
                                        <p:tgtEl>
                                          <p:spTgt spid="45">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cBhvr additive="base">
                                        <p:cTn id="24" dur="500" fill="hold"/>
                                        <p:tgtEl>
                                          <p:spTgt spid="30"/>
                                        </p:tgtEl>
                                        <p:attrNameLst>
                                          <p:attrName>ppt_x</p:attrName>
                                        </p:attrNameLst>
                                      </p:cBhvr>
                                      <p:tavLst>
                                        <p:tav tm="0">
                                          <p:val>
                                            <p:strVal val="0-#ppt_w/2"/>
                                          </p:val>
                                        </p:tav>
                                        <p:tav tm="100000">
                                          <p:val>
                                            <p:strVal val="#ppt_x"/>
                                          </p:val>
                                        </p:tav>
                                      </p:tavLst>
                                    </p:anim>
                                    <p:anim calcmode="lin" valueType="num">
                                      <p:cBhvr additive="base">
                                        <p:cTn id="25" dur="500" fill="hold"/>
                                        <p:tgtEl>
                                          <p:spTgt spid="30"/>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anim calcmode="lin" valueType="num">
                                      <p:cBhvr additive="base">
                                        <p:cTn id="28" dur="750" fill="hold"/>
                                        <p:tgtEl>
                                          <p:spTgt spid="31"/>
                                        </p:tgtEl>
                                        <p:attrNameLst>
                                          <p:attrName>ppt_x</p:attrName>
                                        </p:attrNameLst>
                                      </p:cBhvr>
                                      <p:tavLst>
                                        <p:tav tm="0">
                                          <p:val>
                                            <p:strVal val="0-#ppt_w/2"/>
                                          </p:val>
                                        </p:tav>
                                        <p:tav tm="100000">
                                          <p:val>
                                            <p:strVal val="#ppt_x"/>
                                          </p:val>
                                        </p:tav>
                                      </p:tavLst>
                                    </p:anim>
                                    <p:anim calcmode="lin" valueType="num">
                                      <p:cBhvr additive="base">
                                        <p:cTn id="29" dur="750" fill="hold"/>
                                        <p:tgtEl>
                                          <p:spTgt spid="31"/>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46">
                                            <p:txEl>
                                              <p:pRg st="0" end="0"/>
                                            </p:txEl>
                                          </p:spTgt>
                                        </p:tgtEl>
                                        <p:attrNameLst>
                                          <p:attrName>style.visibility</p:attrName>
                                        </p:attrNameLst>
                                      </p:cBhvr>
                                      <p:to>
                                        <p:strVal val="visible"/>
                                      </p:to>
                                    </p:set>
                                    <p:animEffect transition="in" filter="fade">
                                      <p:cBhvr>
                                        <p:cTn id="33" dur="500"/>
                                        <p:tgtEl>
                                          <p:spTgt spid="46">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6">
                                            <p:txEl>
                                              <p:pRg st="0" end="0"/>
                                            </p:txEl>
                                          </p:spTgt>
                                        </p:tgtEl>
                                        <p:attrNameLst>
                                          <p:attrName>style.visibility</p:attrName>
                                        </p:attrNameLst>
                                      </p:cBhvr>
                                      <p:to>
                                        <p:strVal val="visible"/>
                                      </p:to>
                                    </p:set>
                                    <p:animEffect transition="in" filter="fade">
                                      <p:cBhvr>
                                        <p:cTn id="36" dur="500"/>
                                        <p:tgtEl>
                                          <p:spTgt spid="26">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34"/>
                                        </p:tgtEl>
                                        <p:attrNameLst>
                                          <p:attrName>style.visibility</p:attrName>
                                        </p:attrNameLst>
                                      </p:cBhvr>
                                      <p:to>
                                        <p:strVal val="visible"/>
                                      </p:to>
                                    </p:set>
                                    <p:anim calcmode="lin" valueType="num">
                                      <p:cBhvr additive="base">
                                        <p:cTn id="41" dur="500" fill="hold"/>
                                        <p:tgtEl>
                                          <p:spTgt spid="34"/>
                                        </p:tgtEl>
                                        <p:attrNameLst>
                                          <p:attrName>ppt_x</p:attrName>
                                        </p:attrNameLst>
                                      </p:cBhvr>
                                      <p:tavLst>
                                        <p:tav tm="0">
                                          <p:val>
                                            <p:strVal val="0-#ppt_w/2"/>
                                          </p:val>
                                        </p:tav>
                                        <p:tav tm="100000">
                                          <p:val>
                                            <p:strVal val="#ppt_x"/>
                                          </p:val>
                                        </p:tav>
                                      </p:tavLst>
                                    </p:anim>
                                    <p:anim calcmode="lin" valueType="num">
                                      <p:cBhvr additive="base">
                                        <p:cTn id="42" dur="500" fill="hold"/>
                                        <p:tgtEl>
                                          <p:spTgt spid="34"/>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anim calcmode="lin" valueType="num">
                                      <p:cBhvr additive="base">
                                        <p:cTn id="45" dur="750" fill="hold"/>
                                        <p:tgtEl>
                                          <p:spTgt spid="35"/>
                                        </p:tgtEl>
                                        <p:attrNameLst>
                                          <p:attrName>ppt_x</p:attrName>
                                        </p:attrNameLst>
                                      </p:cBhvr>
                                      <p:tavLst>
                                        <p:tav tm="0">
                                          <p:val>
                                            <p:strVal val="0-#ppt_w/2"/>
                                          </p:val>
                                        </p:tav>
                                        <p:tav tm="100000">
                                          <p:val>
                                            <p:strVal val="#ppt_x"/>
                                          </p:val>
                                        </p:tav>
                                      </p:tavLst>
                                    </p:anim>
                                    <p:anim calcmode="lin" valueType="num">
                                      <p:cBhvr additive="base">
                                        <p:cTn id="46" dur="750" fill="hold"/>
                                        <p:tgtEl>
                                          <p:spTgt spid="35"/>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47">
                                            <p:txEl>
                                              <p:pRg st="0" end="0"/>
                                            </p:txEl>
                                          </p:spTgt>
                                        </p:tgtEl>
                                        <p:attrNameLst>
                                          <p:attrName>style.visibility</p:attrName>
                                        </p:attrNameLst>
                                      </p:cBhvr>
                                      <p:to>
                                        <p:strVal val="visible"/>
                                      </p:to>
                                    </p:set>
                                    <p:animEffect transition="in" filter="fade">
                                      <p:cBhvr>
                                        <p:cTn id="50" dur="500"/>
                                        <p:tgtEl>
                                          <p:spTgt spid="47">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3">
                                            <p:txEl>
                                              <p:pRg st="0" end="0"/>
                                            </p:txEl>
                                          </p:spTgt>
                                        </p:tgtEl>
                                        <p:attrNameLst>
                                          <p:attrName>style.visibility</p:attrName>
                                        </p:attrNameLst>
                                      </p:cBhvr>
                                      <p:to>
                                        <p:strVal val="visible"/>
                                      </p:to>
                                    </p:set>
                                    <p:animEffect transition="in" filter="fade">
                                      <p:cBhvr>
                                        <p:cTn id="53" dur="500"/>
                                        <p:tgtEl>
                                          <p:spTgt spid="33">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8" fill="hold" grpId="0" nodeType="clickEffect">
                                  <p:stCondLst>
                                    <p:cond delay="0"/>
                                  </p:stCondLst>
                                  <p:childTnLst>
                                    <p:set>
                                      <p:cBhvr>
                                        <p:cTn id="57" dur="1" fill="hold">
                                          <p:stCondLst>
                                            <p:cond delay="0"/>
                                          </p:stCondLst>
                                        </p:cTn>
                                        <p:tgtEl>
                                          <p:spTgt spid="38"/>
                                        </p:tgtEl>
                                        <p:attrNameLst>
                                          <p:attrName>style.visibility</p:attrName>
                                        </p:attrNameLst>
                                      </p:cBhvr>
                                      <p:to>
                                        <p:strVal val="visible"/>
                                      </p:to>
                                    </p:set>
                                    <p:anim calcmode="lin" valueType="num">
                                      <p:cBhvr additive="base">
                                        <p:cTn id="58" dur="500" fill="hold"/>
                                        <p:tgtEl>
                                          <p:spTgt spid="38"/>
                                        </p:tgtEl>
                                        <p:attrNameLst>
                                          <p:attrName>ppt_x</p:attrName>
                                        </p:attrNameLst>
                                      </p:cBhvr>
                                      <p:tavLst>
                                        <p:tav tm="0">
                                          <p:val>
                                            <p:strVal val="0-#ppt_w/2"/>
                                          </p:val>
                                        </p:tav>
                                        <p:tav tm="100000">
                                          <p:val>
                                            <p:strVal val="#ppt_x"/>
                                          </p:val>
                                        </p:tav>
                                      </p:tavLst>
                                    </p:anim>
                                    <p:anim calcmode="lin" valueType="num">
                                      <p:cBhvr additive="base">
                                        <p:cTn id="59" dur="500" fill="hold"/>
                                        <p:tgtEl>
                                          <p:spTgt spid="38"/>
                                        </p:tgtEl>
                                        <p:attrNameLst>
                                          <p:attrName>ppt_y</p:attrName>
                                        </p:attrNameLst>
                                      </p:cBhvr>
                                      <p:tavLst>
                                        <p:tav tm="0">
                                          <p:val>
                                            <p:strVal val="#ppt_y"/>
                                          </p:val>
                                        </p:tav>
                                        <p:tav tm="100000">
                                          <p:val>
                                            <p:strVal val="#ppt_y"/>
                                          </p:val>
                                        </p:tav>
                                      </p:tavLst>
                                    </p:anim>
                                  </p:childTnLst>
                                </p:cTn>
                              </p:par>
                              <p:par>
                                <p:cTn id="60" presetID="2" presetClass="entr" presetSubtype="8" fill="hold" grpId="0" nodeType="withEffect">
                                  <p:stCondLst>
                                    <p:cond delay="0"/>
                                  </p:stCondLst>
                                  <p:childTnLst>
                                    <p:set>
                                      <p:cBhvr>
                                        <p:cTn id="61" dur="1" fill="hold">
                                          <p:stCondLst>
                                            <p:cond delay="0"/>
                                          </p:stCondLst>
                                        </p:cTn>
                                        <p:tgtEl>
                                          <p:spTgt spid="39"/>
                                        </p:tgtEl>
                                        <p:attrNameLst>
                                          <p:attrName>style.visibility</p:attrName>
                                        </p:attrNameLst>
                                      </p:cBhvr>
                                      <p:to>
                                        <p:strVal val="visible"/>
                                      </p:to>
                                    </p:set>
                                    <p:anim calcmode="lin" valueType="num">
                                      <p:cBhvr additive="base">
                                        <p:cTn id="62" dur="750" fill="hold"/>
                                        <p:tgtEl>
                                          <p:spTgt spid="39"/>
                                        </p:tgtEl>
                                        <p:attrNameLst>
                                          <p:attrName>ppt_x</p:attrName>
                                        </p:attrNameLst>
                                      </p:cBhvr>
                                      <p:tavLst>
                                        <p:tav tm="0">
                                          <p:val>
                                            <p:strVal val="0-#ppt_w/2"/>
                                          </p:val>
                                        </p:tav>
                                        <p:tav tm="100000">
                                          <p:val>
                                            <p:strVal val="#ppt_x"/>
                                          </p:val>
                                        </p:tav>
                                      </p:tavLst>
                                    </p:anim>
                                    <p:anim calcmode="lin" valueType="num">
                                      <p:cBhvr additive="base">
                                        <p:cTn id="63" dur="750" fill="hold"/>
                                        <p:tgtEl>
                                          <p:spTgt spid="39"/>
                                        </p:tgtEl>
                                        <p:attrNameLst>
                                          <p:attrName>ppt_y</p:attrName>
                                        </p:attrNameLst>
                                      </p:cBhvr>
                                      <p:tavLst>
                                        <p:tav tm="0">
                                          <p:val>
                                            <p:strVal val="#ppt_y"/>
                                          </p:val>
                                        </p:tav>
                                        <p:tav tm="100000">
                                          <p:val>
                                            <p:strVal val="#ppt_y"/>
                                          </p:val>
                                        </p:tav>
                                      </p:tavLst>
                                    </p:anim>
                                  </p:childTnLst>
                                </p:cTn>
                              </p:par>
                            </p:childTnLst>
                          </p:cTn>
                        </p:par>
                        <p:par>
                          <p:cTn id="64" fill="hold">
                            <p:stCondLst>
                              <p:cond delay="750"/>
                            </p:stCondLst>
                            <p:childTnLst>
                              <p:par>
                                <p:cTn id="65" presetID="10" presetClass="entr" presetSubtype="0" fill="hold" grpId="0" nodeType="afterEffect">
                                  <p:stCondLst>
                                    <p:cond delay="0"/>
                                  </p:stCondLst>
                                  <p:childTnLst>
                                    <p:set>
                                      <p:cBhvr>
                                        <p:cTn id="66" dur="1" fill="hold">
                                          <p:stCondLst>
                                            <p:cond delay="0"/>
                                          </p:stCondLst>
                                        </p:cTn>
                                        <p:tgtEl>
                                          <p:spTgt spid="48">
                                            <p:txEl>
                                              <p:pRg st="0" end="0"/>
                                            </p:txEl>
                                          </p:spTgt>
                                        </p:tgtEl>
                                        <p:attrNameLst>
                                          <p:attrName>style.visibility</p:attrName>
                                        </p:attrNameLst>
                                      </p:cBhvr>
                                      <p:to>
                                        <p:strVal val="visible"/>
                                      </p:to>
                                    </p:set>
                                    <p:animEffect transition="in" filter="fade">
                                      <p:cBhvr>
                                        <p:cTn id="67" dur="500"/>
                                        <p:tgtEl>
                                          <p:spTgt spid="48">
                                            <p:txEl>
                                              <p:pRg st="0" end="0"/>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7">
                                            <p:txEl>
                                              <p:pRg st="0" end="0"/>
                                            </p:txEl>
                                          </p:spTgt>
                                        </p:tgtEl>
                                        <p:attrNameLst>
                                          <p:attrName>style.visibility</p:attrName>
                                        </p:attrNameLst>
                                      </p:cBhvr>
                                      <p:to>
                                        <p:strVal val="visible"/>
                                      </p:to>
                                    </p:set>
                                    <p:animEffect transition="in" filter="fade">
                                      <p:cBhvr>
                                        <p:cTn id="70" dur="500"/>
                                        <p:tgtEl>
                                          <p:spTgt spid="3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26" grpId="0" build="p">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30" grpId="0" animBg="1"/>
      <p:bldP spid="31" grpId="0" animBg="1"/>
      <p:bldP spid="33" grpId="0" build="p">
        <p:tmplLst>
          <p:tmpl lvl="1">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animBg="1"/>
      <p:bldP spid="35" grpId="0" animBg="1"/>
      <p:bldP spid="37" grpId="0" build="p">
        <p:tmplLst>
          <p:tmpl lvl="1">
            <p:tnLst>
              <p:par>
                <p:cT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animBg="1"/>
      <p:bldP spid="39" grpId="0" animBg="1"/>
      <p:bldP spid="45" grpId="0" build="p">
        <p:tmplLst>
          <p:tmpl lvl="1">
            <p:tnLst>
              <p:par>
                <p:cTn presetID="10" presetClass="entr" presetSubtype="0" fill="hold" nodeType="afterEffect">
                  <p:stCondLst>
                    <p:cond delay="0"/>
                  </p:stCondLst>
                  <p:childTnLst>
                    <p:set>
                      <p:cBhvr>
                        <p:cTn dur="1" fill="hold">
                          <p:stCondLst>
                            <p:cond delay="0"/>
                          </p:stCondLst>
                        </p:cTn>
                        <p:tgtEl>
                          <p:spTgt spid="45"/>
                        </p:tgtEl>
                        <p:attrNameLst>
                          <p:attrName>style.visibility</p:attrName>
                        </p:attrNameLst>
                      </p:cBhvr>
                      <p:to>
                        <p:strVal val="visible"/>
                      </p:to>
                    </p:set>
                    <p:animEffect transition="in" filter="fade">
                      <p:cBhvr>
                        <p:cTn dur="500"/>
                        <p:tgtEl>
                          <p:spTgt spid="45"/>
                        </p:tgtEl>
                      </p:cBhvr>
                    </p:animEffect>
                  </p:childTnLst>
                </p:cTn>
              </p:par>
            </p:tnLst>
          </p:tmpl>
        </p:tmplLst>
      </p:bldP>
      <p:bldP spid="46" grpId="0" build="p">
        <p:tmplLst>
          <p:tmpl lvl="1">
            <p:tnLst>
              <p:par>
                <p:cTn presetID="10" presetClass="entr" presetSubtype="0" fill="hold" nodeType="afterEffect">
                  <p:stCondLst>
                    <p:cond delay="0"/>
                  </p:stCondLst>
                  <p:childTnLst>
                    <p:set>
                      <p:cBhvr>
                        <p:cTn dur="1" fill="hold">
                          <p:stCondLst>
                            <p:cond delay="0"/>
                          </p:stCondLst>
                        </p:cTn>
                        <p:tgtEl>
                          <p:spTgt spid="46"/>
                        </p:tgtEl>
                        <p:attrNameLst>
                          <p:attrName>style.visibility</p:attrName>
                        </p:attrNameLst>
                      </p:cBhvr>
                      <p:to>
                        <p:strVal val="visible"/>
                      </p:to>
                    </p:set>
                    <p:animEffect transition="in" filter="fade">
                      <p:cBhvr>
                        <p:cTn dur="500"/>
                        <p:tgtEl>
                          <p:spTgt spid="46"/>
                        </p:tgtEl>
                      </p:cBhvr>
                    </p:animEffect>
                  </p:childTnLst>
                </p:cTn>
              </p:par>
            </p:tnLst>
          </p:tmpl>
        </p:tmplLst>
      </p:bldP>
      <p:bldP spid="47" grpId="0" build="p">
        <p:tmplLst>
          <p:tmpl lvl="1">
            <p:tnLst>
              <p:par>
                <p:cTn presetID="10" presetClass="entr" presetSubtype="0" fill="hold" nodeType="afterEffect">
                  <p:stCondLst>
                    <p:cond delay="0"/>
                  </p:stCondLst>
                  <p:childTnLst>
                    <p:set>
                      <p:cBhvr>
                        <p:cTn dur="1" fill="hold">
                          <p:stCondLst>
                            <p:cond delay="0"/>
                          </p:stCondLst>
                        </p:cTn>
                        <p:tgtEl>
                          <p:spTgt spid="47"/>
                        </p:tgtEl>
                        <p:attrNameLst>
                          <p:attrName>style.visibility</p:attrName>
                        </p:attrNameLst>
                      </p:cBhvr>
                      <p:to>
                        <p:strVal val="visible"/>
                      </p:to>
                    </p:set>
                    <p:animEffect transition="in" filter="fade">
                      <p:cBhvr>
                        <p:cTn dur="500"/>
                        <p:tgtEl>
                          <p:spTgt spid="47"/>
                        </p:tgtEl>
                      </p:cBhvr>
                    </p:animEffect>
                  </p:childTnLst>
                </p:cTn>
              </p:par>
            </p:tnLst>
          </p:tmpl>
        </p:tmplLst>
      </p:bldP>
      <p:bldP spid="48" grpId="0" build="p">
        <p:tmplLst>
          <p:tmpl lvl="1">
            <p:tnLst>
              <p:par>
                <p:cTn presetID="10" presetClass="entr" presetSubtype="0" fill="hold" nodeType="afterEffect">
                  <p:stCondLst>
                    <p:cond delay="0"/>
                  </p:stCondLst>
                  <p:childTnLst>
                    <p:set>
                      <p:cBhvr>
                        <p:cTn dur="1" fill="hold">
                          <p:stCondLst>
                            <p:cond delay="0"/>
                          </p:stCondLst>
                        </p:cTn>
                        <p:tgtEl>
                          <p:spTgt spid="48"/>
                        </p:tgtEl>
                        <p:attrNameLst>
                          <p:attrName>style.visibility</p:attrName>
                        </p:attrNameLst>
                      </p:cBhvr>
                      <p:to>
                        <p:strVal val="visible"/>
                      </p:to>
                    </p:set>
                    <p:animEffect transition="in" filter="fade">
                      <p:cBhvr>
                        <p:cTn dur="500"/>
                        <p:tgtEl>
                          <p:spTgt spid="48"/>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332F098-07EC-48C7-8C6B-DA9BFAD106DF}"/>
              </a:ext>
            </a:extLst>
          </p:cNvPr>
          <p:cNvSpPr>
            <a:spLocks noGrp="1"/>
          </p:cNvSpPr>
          <p:nvPr>
            <p:ph type="title"/>
          </p:nvPr>
        </p:nvSpPr>
        <p:spPr>
          <a:xfrm>
            <a:off x="831851" y="1709740"/>
            <a:ext cx="10515600" cy="2852737"/>
          </a:xfrm>
        </p:spPr>
        <p:txBody>
          <a:bodyPr anchor="b"/>
          <a:lstStyle>
            <a:lvl1pPr>
              <a:defRPr sz="6000"/>
            </a:lvl1pPr>
          </a:lstStyle>
          <a:p>
            <a:r>
              <a:rPr lang="fr-FR"/>
              <a:t>Modifiez le style du titre</a:t>
            </a:r>
            <a:endParaRPr lang="en-CA"/>
          </a:p>
        </p:txBody>
      </p:sp>
      <p:sp>
        <p:nvSpPr>
          <p:cNvPr id="3" name="Espace réservé du texte 2">
            <a:extLst>
              <a:ext uri="{FF2B5EF4-FFF2-40B4-BE49-F238E27FC236}">
                <a16:creationId xmlns:a16="http://schemas.microsoft.com/office/drawing/2014/main" id="{5A29C931-6438-4BA5-B2ED-F9E591F74909}"/>
              </a:ext>
            </a:extLst>
          </p:cNvPr>
          <p:cNvSpPr>
            <a:spLocks noGrp="1"/>
          </p:cNvSpPr>
          <p:nvPr>
            <p:ph type="body" idx="1"/>
          </p:nvPr>
        </p:nvSpPr>
        <p:spPr>
          <a:xfrm>
            <a:off x="831851" y="4589465"/>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5656BBE9-7B45-4E91-BD6D-012D650389FE}"/>
              </a:ext>
            </a:extLst>
          </p:cNvPr>
          <p:cNvSpPr>
            <a:spLocks noGrp="1"/>
          </p:cNvSpPr>
          <p:nvPr>
            <p:ph type="dt" sz="half" idx="10"/>
          </p:nvPr>
        </p:nvSpPr>
        <p:spPr/>
        <p:txBody>
          <a:bodyPr/>
          <a:lstStyle/>
          <a:p>
            <a:fld id="{CAC6F4F0-D962-4D5B-9E12-6637DFD182D6}" type="datetimeFigureOut">
              <a:rPr lang="en-CA" smtClean="0"/>
              <a:t>2020-06-17</a:t>
            </a:fld>
            <a:endParaRPr lang="en-CA"/>
          </a:p>
        </p:txBody>
      </p:sp>
      <p:sp>
        <p:nvSpPr>
          <p:cNvPr id="5" name="Espace réservé du pied de page 4">
            <a:extLst>
              <a:ext uri="{FF2B5EF4-FFF2-40B4-BE49-F238E27FC236}">
                <a16:creationId xmlns:a16="http://schemas.microsoft.com/office/drawing/2014/main" id="{6CC677DE-17A8-47F5-AF7F-01E56E115DBD}"/>
              </a:ext>
            </a:extLst>
          </p:cNvPr>
          <p:cNvSpPr>
            <a:spLocks noGrp="1"/>
          </p:cNvSpPr>
          <p:nvPr>
            <p:ph type="ftr" sz="quarter" idx="11"/>
          </p:nvPr>
        </p:nvSpPr>
        <p:spPr/>
        <p:txBody>
          <a:bodyPr/>
          <a:lstStyle/>
          <a:p>
            <a:endParaRPr lang="en-CA"/>
          </a:p>
        </p:txBody>
      </p:sp>
      <p:sp>
        <p:nvSpPr>
          <p:cNvPr id="6" name="Espace réservé du numéro de diapositive 5">
            <a:extLst>
              <a:ext uri="{FF2B5EF4-FFF2-40B4-BE49-F238E27FC236}">
                <a16:creationId xmlns:a16="http://schemas.microsoft.com/office/drawing/2014/main" id="{DBA53BF3-C691-44D2-A2C3-D64C9B1761D3}"/>
              </a:ext>
            </a:extLst>
          </p:cNvPr>
          <p:cNvSpPr>
            <a:spLocks noGrp="1"/>
          </p:cNvSpPr>
          <p:nvPr>
            <p:ph type="sldNum" sz="quarter" idx="12"/>
          </p:nvPr>
        </p:nvSpPr>
        <p:spPr/>
        <p:txBody>
          <a:bodyPr/>
          <a:lstStyle/>
          <a:p>
            <a:fld id="{0EFDBB62-51A6-458B-9095-D34BA3CCCFDF}" type="slidenum">
              <a:rPr lang="en-CA" smtClean="0"/>
              <a:t>‹N°›</a:t>
            </a:fld>
            <a:endParaRPr lang="en-CA"/>
          </a:p>
        </p:txBody>
      </p:sp>
    </p:spTree>
    <p:extLst>
      <p:ext uri="{BB962C8B-B14F-4D97-AF65-F5344CB8AC3E}">
        <p14:creationId xmlns:p14="http://schemas.microsoft.com/office/powerpoint/2010/main" val="11604031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3FE8A58-374C-49AA-8F3D-D52048939B48}"/>
              </a:ext>
            </a:extLst>
          </p:cNvPr>
          <p:cNvSpPr>
            <a:spLocks noGrp="1"/>
          </p:cNvSpPr>
          <p:nvPr>
            <p:ph type="title"/>
          </p:nvPr>
        </p:nvSpPr>
        <p:spPr/>
        <p:txBody>
          <a:bodyPr/>
          <a:lstStyle/>
          <a:p>
            <a:r>
              <a:rPr lang="fr-FR"/>
              <a:t>Modifiez le style du titre</a:t>
            </a:r>
            <a:endParaRPr lang="en-CA"/>
          </a:p>
        </p:txBody>
      </p:sp>
      <p:sp>
        <p:nvSpPr>
          <p:cNvPr id="3" name="Espace réservé du contenu 2">
            <a:extLst>
              <a:ext uri="{FF2B5EF4-FFF2-40B4-BE49-F238E27FC236}">
                <a16:creationId xmlns:a16="http://schemas.microsoft.com/office/drawing/2014/main" id="{E0C6EDFE-8261-4074-95B3-FC6FE718410F}"/>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CA"/>
          </a:p>
        </p:txBody>
      </p:sp>
      <p:sp>
        <p:nvSpPr>
          <p:cNvPr id="4" name="Espace réservé du contenu 3">
            <a:extLst>
              <a:ext uri="{FF2B5EF4-FFF2-40B4-BE49-F238E27FC236}">
                <a16:creationId xmlns:a16="http://schemas.microsoft.com/office/drawing/2014/main" id="{BC41508A-C8CE-48E0-B577-02CD68D6BE14}"/>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CA"/>
          </a:p>
        </p:txBody>
      </p:sp>
      <p:sp>
        <p:nvSpPr>
          <p:cNvPr id="5" name="Espace réservé de la date 4">
            <a:extLst>
              <a:ext uri="{FF2B5EF4-FFF2-40B4-BE49-F238E27FC236}">
                <a16:creationId xmlns:a16="http://schemas.microsoft.com/office/drawing/2014/main" id="{F7DD9C88-9DDB-434F-870A-C9700A212F0F}"/>
              </a:ext>
            </a:extLst>
          </p:cNvPr>
          <p:cNvSpPr>
            <a:spLocks noGrp="1"/>
          </p:cNvSpPr>
          <p:nvPr>
            <p:ph type="dt" sz="half" idx="10"/>
          </p:nvPr>
        </p:nvSpPr>
        <p:spPr/>
        <p:txBody>
          <a:bodyPr/>
          <a:lstStyle/>
          <a:p>
            <a:fld id="{CAC6F4F0-D962-4D5B-9E12-6637DFD182D6}" type="datetimeFigureOut">
              <a:rPr lang="en-CA" smtClean="0"/>
              <a:t>2020-06-17</a:t>
            </a:fld>
            <a:endParaRPr lang="en-CA"/>
          </a:p>
        </p:txBody>
      </p:sp>
      <p:sp>
        <p:nvSpPr>
          <p:cNvPr id="6" name="Espace réservé du pied de page 5">
            <a:extLst>
              <a:ext uri="{FF2B5EF4-FFF2-40B4-BE49-F238E27FC236}">
                <a16:creationId xmlns:a16="http://schemas.microsoft.com/office/drawing/2014/main" id="{4DD89277-9FE9-49DA-80D7-65FCCEDC0FC7}"/>
              </a:ext>
            </a:extLst>
          </p:cNvPr>
          <p:cNvSpPr>
            <a:spLocks noGrp="1"/>
          </p:cNvSpPr>
          <p:nvPr>
            <p:ph type="ftr" sz="quarter" idx="11"/>
          </p:nvPr>
        </p:nvSpPr>
        <p:spPr/>
        <p:txBody>
          <a:bodyPr/>
          <a:lstStyle/>
          <a:p>
            <a:endParaRPr lang="en-CA"/>
          </a:p>
        </p:txBody>
      </p:sp>
      <p:sp>
        <p:nvSpPr>
          <p:cNvPr id="7" name="Espace réservé du numéro de diapositive 6">
            <a:extLst>
              <a:ext uri="{FF2B5EF4-FFF2-40B4-BE49-F238E27FC236}">
                <a16:creationId xmlns:a16="http://schemas.microsoft.com/office/drawing/2014/main" id="{511AF819-39A8-4E4E-856E-2E090E4DCC27}"/>
              </a:ext>
            </a:extLst>
          </p:cNvPr>
          <p:cNvSpPr>
            <a:spLocks noGrp="1"/>
          </p:cNvSpPr>
          <p:nvPr>
            <p:ph type="sldNum" sz="quarter" idx="12"/>
          </p:nvPr>
        </p:nvSpPr>
        <p:spPr/>
        <p:txBody>
          <a:bodyPr/>
          <a:lstStyle/>
          <a:p>
            <a:fld id="{0EFDBB62-51A6-458B-9095-D34BA3CCCFDF}" type="slidenum">
              <a:rPr lang="en-CA" smtClean="0"/>
              <a:t>‹N°›</a:t>
            </a:fld>
            <a:endParaRPr lang="en-CA"/>
          </a:p>
        </p:txBody>
      </p:sp>
      <p:pic>
        <p:nvPicPr>
          <p:cNvPr id="10" name="Image 9">
            <a:extLst>
              <a:ext uri="{FF2B5EF4-FFF2-40B4-BE49-F238E27FC236}">
                <a16:creationId xmlns:a16="http://schemas.microsoft.com/office/drawing/2014/main" id="{1DE2A1DA-01DE-4EC5-979C-95BFE7EA5EC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96553" y="74813"/>
            <a:ext cx="1140003" cy="717807"/>
          </a:xfrm>
          <a:prstGeom prst="rect">
            <a:avLst/>
          </a:prstGeom>
        </p:spPr>
      </p:pic>
    </p:spTree>
    <p:extLst>
      <p:ext uri="{BB962C8B-B14F-4D97-AF65-F5344CB8AC3E}">
        <p14:creationId xmlns:p14="http://schemas.microsoft.com/office/powerpoint/2010/main" val="42356397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7971C42-03D3-4780-8646-BE4004DE1390}"/>
              </a:ext>
            </a:extLst>
          </p:cNvPr>
          <p:cNvSpPr>
            <a:spLocks noGrp="1"/>
          </p:cNvSpPr>
          <p:nvPr>
            <p:ph type="title"/>
          </p:nvPr>
        </p:nvSpPr>
        <p:spPr>
          <a:xfrm>
            <a:off x="839788" y="365127"/>
            <a:ext cx="10515600" cy="1325563"/>
          </a:xfrm>
        </p:spPr>
        <p:txBody>
          <a:bodyPr/>
          <a:lstStyle/>
          <a:p>
            <a:r>
              <a:rPr lang="fr-FR"/>
              <a:t>Modifiez le style du titre</a:t>
            </a:r>
            <a:endParaRPr lang="en-CA"/>
          </a:p>
        </p:txBody>
      </p:sp>
      <p:sp>
        <p:nvSpPr>
          <p:cNvPr id="3" name="Espace réservé du texte 2">
            <a:extLst>
              <a:ext uri="{FF2B5EF4-FFF2-40B4-BE49-F238E27FC236}">
                <a16:creationId xmlns:a16="http://schemas.microsoft.com/office/drawing/2014/main" id="{BA12AFE3-4E94-4771-9105-5127BFD18C5E}"/>
              </a:ext>
            </a:extLst>
          </p:cNvPr>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8A9CBA28-FE60-4A43-BBE2-DD36F8F1CB0E}"/>
              </a:ext>
            </a:extLst>
          </p:cNvPr>
          <p:cNvSpPr>
            <a:spLocks noGrp="1"/>
          </p:cNvSpPr>
          <p:nvPr>
            <p:ph sz="half" idx="2"/>
          </p:nvPr>
        </p:nvSpPr>
        <p:spPr>
          <a:xfrm>
            <a:off x="839789"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CA"/>
          </a:p>
        </p:txBody>
      </p:sp>
      <p:sp>
        <p:nvSpPr>
          <p:cNvPr id="5" name="Espace réservé du texte 4">
            <a:extLst>
              <a:ext uri="{FF2B5EF4-FFF2-40B4-BE49-F238E27FC236}">
                <a16:creationId xmlns:a16="http://schemas.microsoft.com/office/drawing/2014/main" id="{9FDD800F-BC79-4ABD-87E3-B3E23C55233E}"/>
              </a:ext>
            </a:extLst>
          </p:cNvPr>
          <p:cNvSpPr>
            <a:spLocks noGrp="1"/>
          </p:cNvSpPr>
          <p:nvPr>
            <p:ph type="body" sz="quarter" idx="3"/>
          </p:nvPr>
        </p:nvSpPr>
        <p:spPr>
          <a:xfrm>
            <a:off x="617220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08FD3CFD-431C-4FA2-8C11-262008980EB3}"/>
              </a:ext>
            </a:extLst>
          </p:cNvPr>
          <p:cNvSpPr>
            <a:spLocks noGrp="1"/>
          </p:cNvSpPr>
          <p:nvPr>
            <p:ph sz="quarter" idx="4"/>
          </p:nvPr>
        </p:nvSpPr>
        <p:spPr>
          <a:xfrm>
            <a:off x="6172201"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CA"/>
          </a:p>
        </p:txBody>
      </p:sp>
      <p:sp>
        <p:nvSpPr>
          <p:cNvPr id="7" name="Espace réservé de la date 6">
            <a:extLst>
              <a:ext uri="{FF2B5EF4-FFF2-40B4-BE49-F238E27FC236}">
                <a16:creationId xmlns:a16="http://schemas.microsoft.com/office/drawing/2014/main" id="{C156D330-641E-4847-A1FC-5F99E645DC55}"/>
              </a:ext>
            </a:extLst>
          </p:cNvPr>
          <p:cNvSpPr>
            <a:spLocks noGrp="1"/>
          </p:cNvSpPr>
          <p:nvPr>
            <p:ph type="dt" sz="half" idx="10"/>
          </p:nvPr>
        </p:nvSpPr>
        <p:spPr/>
        <p:txBody>
          <a:bodyPr/>
          <a:lstStyle/>
          <a:p>
            <a:fld id="{CAC6F4F0-D962-4D5B-9E12-6637DFD182D6}" type="datetimeFigureOut">
              <a:rPr lang="en-CA" smtClean="0"/>
              <a:t>2020-06-17</a:t>
            </a:fld>
            <a:endParaRPr lang="en-CA"/>
          </a:p>
        </p:txBody>
      </p:sp>
      <p:sp>
        <p:nvSpPr>
          <p:cNvPr id="8" name="Espace réservé du pied de page 7">
            <a:extLst>
              <a:ext uri="{FF2B5EF4-FFF2-40B4-BE49-F238E27FC236}">
                <a16:creationId xmlns:a16="http://schemas.microsoft.com/office/drawing/2014/main" id="{71596E72-09A7-4B53-A1E1-BDB04551E04E}"/>
              </a:ext>
            </a:extLst>
          </p:cNvPr>
          <p:cNvSpPr>
            <a:spLocks noGrp="1"/>
          </p:cNvSpPr>
          <p:nvPr>
            <p:ph type="ftr" sz="quarter" idx="11"/>
          </p:nvPr>
        </p:nvSpPr>
        <p:spPr/>
        <p:txBody>
          <a:bodyPr/>
          <a:lstStyle/>
          <a:p>
            <a:endParaRPr lang="en-CA"/>
          </a:p>
        </p:txBody>
      </p:sp>
      <p:sp>
        <p:nvSpPr>
          <p:cNvPr id="9" name="Espace réservé du numéro de diapositive 8">
            <a:extLst>
              <a:ext uri="{FF2B5EF4-FFF2-40B4-BE49-F238E27FC236}">
                <a16:creationId xmlns:a16="http://schemas.microsoft.com/office/drawing/2014/main" id="{9BF10747-1F28-49DD-B849-8E30AA82C548}"/>
              </a:ext>
            </a:extLst>
          </p:cNvPr>
          <p:cNvSpPr>
            <a:spLocks noGrp="1"/>
          </p:cNvSpPr>
          <p:nvPr>
            <p:ph type="sldNum" sz="quarter" idx="12"/>
          </p:nvPr>
        </p:nvSpPr>
        <p:spPr/>
        <p:txBody>
          <a:bodyPr/>
          <a:lstStyle/>
          <a:p>
            <a:fld id="{0EFDBB62-51A6-458B-9095-D34BA3CCCFDF}" type="slidenum">
              <a:rPr lang="en-CA" smtClean="0"/>
              <a:t>‹N°›</a:t>
            </a:fld>
            <a:endParaRPr lang="en-CA"/>
          </a:p>
        </p:txBody>
      </p:sp>
      <p:pic>
        <p:nvPicPr>
          <p:cNvPr id="12" name="Image 11">
            <a:extLst>
              <a:ext uri="{FF2B5EF4-FFF2-40B4-BE49-F238E27FC236}">
                <a16:creationId xmlns:a16="http://schemas.microsoft.com/office/drawing/2014/main" id="{0DF23364-1F1C-43D9-B280-554B827636F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96553" y="74813"/>
            <a:ext cx="1140003" cy="717807"/>
          </a:xfrm>
          <a:prstGeom prst="rect">
            <a:avLst/>
          </a:prstGeom>
        </p:spPr>
      </p:pic>
    </p:spTree>
    <p:extLst>
      <p:ext uri="{BB962C8B-B14F-4D97-AF65-F5344CB8AC3E}">
        <p14:creationId xmlns:p14="http://schemas.microsoft.com/office/powerpoint/2010/main" val="34735136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72F4EC7-52D9-4CD5-917D-CA3D7C730EAC}"/>
              </a:ext>
            </a:extLst>
          </p:cNvPr>
          <p:cNvSpPr>
            <a:spLocks noGrp="1"/>
          </p:cNvSpPr>
          <p:nvPr>
            <p:ph type="title"/>
          </p:nvPr>
        </p:nvSpPr>
        <p:spPr/>
        <p:txBody>
          <a:bodyPr/>
          <a:lstStyle/>
          <a:p>
            <a:r>
              <a:rPr lang="fr-FR"/>
              <a:t>Modifiez le style du titre</a:t>
            </a:r>
            <a:endParaRPr lang="en-CA"/>
          </a:p>
        </p:txBody>
      </p:sp>
      <p:sp>
        <p:nvSpPr>
          <p:cNvPr id="3" name="Espace réservé de la date 2">
            <a:extLst>
              <a:ext uri="{FF2B5EF4-FFF2-40B4-BE49-F238E27FC236}">
                <a16:creationId xmlns:a16="http://schemas.microsoft.com/office/drawing/2014/main" id="{2E11D8FA-BF6C-4AA2-89EE-8ACF0E571C00}"/>
              </a:ext>
            </a:extLst>
          </p:cNvPr>
          <p:cNvSpPr>
            <a:spLocks noGrp="1"/>
          </p:cNvSpPr>
          <p:nvPr>
            <p:ph type="dt" sz="half" idx="10"/>
          </p:nvPr>
        </p:nvSpPr>
        <p:spPr/>
        <p:txBody>
          <a:bodyPr/>
          <a:lstStyle/>
          <a:p>
            <a:fld id="{CAC6F4F0-D962-4D5B-9E12-6637DFD182D6}" type="datetimeFigureOut">
              <a:rPr lang="en-CA" smtClean="0"/>
              <a:t>2020-06-17</a:t>
            </a:fld>
            <a:endParaRPr lang="en-CA"/>
          </a:p>
        </p:txBody>
      </p:sp>
      <p:sp>
        <p:nvSpPr>
          <p:cNvPr id="4" name="Espace réservé du pied de page 3">
            <a:extLst>
              <a:ext uri="{FF2B5EF4-FFF2-40B4-BE49-F238E27FC236}">
                <a16:creationId xmlns:a16="http://schemas.microsoft.com/office/drawing/2014/main" id="{234D2D57-EA23-41EB-A9F6-33E77FF4D320}"/>
              </a:ext>
            </a:extLst>
          </p:cNvPr>
          <p:cNvSpPr>
            <a:spLocks noGrp="1"/>
          </p:cNvSpPr>
          <p:nvPr>
            <p:ph type="ftr" sz="quarter" idx="11"/>
          </p:nvPr>
        </p:nvSpPr>
        <p:spPr/>
        <p:txBody>
          <a:bodyPr/>
          <a:lstStyle/>
          <a:p>
            <a:endParaRPr lang="en-CA"/>
          </a:p>
        </p:txBody>
      </p:sp>
      <p:sp>
        <p:nvSpPr>
          <p:cNvPr id="5" name="Espace réservé du numéro de diapositive 4">
            <a:extLst>
              <a:ext uri="{FF2B5EF4-FFF2-40B4-BE49-F238E27FC236}">
                <a16:creationId xmlns:a16="http://schemas.microsoft.com/office/drawing/2014/main" id="{ADF94E6D-3B0B-484D-8A3F-BD41B5DCA512}"/>
              </a:ext>
            </a:extLst>
          </p:cNvPr>
          <p:cNvSpPr>
            <a:spLocks noGrp="1"/>
          </p:cNvSpPr>
          <p:nvPr>
            <p:ph type="sldNum" sz="quarter" idx="12"/>
          </p:nvPr>
        </p:nvSpPr>
        <p:spPr/>
        <p:txBody>
          <a:bodyPr/>
          <a:lstStyle/>
          <a:p>
            <a:fld id="{0EFDBB62-51A6-458B-9095-D34BA3CCCFDF}" type="slidenum">
              <a:rPr lang="en-CA" smtClean="0"/>
              <a:t>‹N°›</a:t>
            </a:fld>
            <a:endParaRPr lang="en-CA"/>
          </a:p>
        </p:txBody>
      </p:sp>
      <p:pic>
        <p:nvPicPr>
          <p:cNvPr id="8" name="Image 7">
            <a:extLst>
              <a:ext uri="{FF2B5EF4-FFF2-40B4-BE49-F238E27FC236}">
                <a16:creationId xmlns:a16="http://schemas.microsoft.com/office/drawing/2014/main" id="{5E02C9C1-F07B-40BB-9D3F-374C7EB0128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96553" y="74813"/>
            <a:ext cx="1140003" cy="717807"/>
          </a:xfrm>
          <a:prstGeom prst="rect">
            <a:avLst/>
          </a:prstGeom>
        </p:spPr>
      </p:pic>
    </p:spTree>
    <p:extLst>
      <p:ext uri="{BB962C8B-B14F-4D97-AF65-F5344CB8AC3E}">
        <p14:creationId xmlns:p14="http://schemas.microsoft.com/office/powerpoint/2010/main" val="41362134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326E42A2-8E89-44FA-8FB7-A67E0A4EE381}"/>
              </a:ext>
            </a:extLst>
          </p:cNvPr>
          <p:cNvSpPr>
            <a:spLocks noGrp="1"/>
          </p:cNvSpPr>
          <p:nvPr>
            <p:ph type="dt" sz="half" idx="10"/>
          </p:nvPr>
        </p:nvSpPr>
        <p:spPr/>
        <p:txBody>
          <a:bodyPr/>
          <a:lstStyle/>
          <a:p>
            <a:fld id="{CAC6F4F0-D962-4D5B-9E12-6637DFD182D6}" type="datetimeFigureOut">
              <a:rPr lang="en-CA" smtClean="0"/>
              <a:t>2020-06-17</a:t>
            </a:fld>
            <a:endParaRPr lang="en-CA"/>
          </a:p>
        </p:txBody>
      </p:sp>
      <p:sp>
        <p:nvSpPr>
          <p:cNvPr id="3" name="Espace réservé du pied de page 2">
            <a:extLst>
              <a:ext uri="{FF2B5EF4-FFF2-40B4-BE49-F238E27FC236}">
                <a16:creationId xmlns:a16="http://schemas.microsoft.com/office/drawing/2014/main" id="{856AF609-27AA-45E4-A007-09F2A76C3FC3}"/>
              </a:ext>
            </a:extLst>
          </p:cNvPr>
          <p:cNvSpPr>
            <a:spLocks noGrp="1"/>
          </p:cNvSpPr>
          <p:nvPr>
            <p:ph type="ftr" sz="quarter" idx="11"/>
          </p:nvPr>
        </p:nvSpPr>
        <p:spPr/>
        <p:txBody>
          <a:bodyPr/>
          <a:lstStyle/>
          <a:p>
            <a:endParaRPr lang="en-CA"/>
          </a:p>
        </p:txBody>
      </p:sp>
      <p:sp>
        <p:nvSpPr>
          <p:cNvPr id="4" name="Espace réservé du numéro de diapositive 3">
            <a:extLst>
              <a:ext uri="{FF2B5EF4-FFF2-40B4-BE49-F238E27FC236}">
                <a16:creationId xmlns:a16="http://schemas.microsoft.com/office/drawing/2014/main" id="{B2F3A068-2FB6-40DD-96B2-F9EFD6245F94}"/>
              </a:ext>
            </a:extLst>
          </p:cNvPr>
          <p:cNvSpPr>
            <a:spLocks noGrp="1"/>
          </p:cNvSpPr>
          <p:nvPr>
            <p:ph type="sldNum" sz="quarter" idx="12"/>
          </p:nvPr>
        </p:nvSpPr>
        <p:spPr/>
        <p:txBody>
          <a:bodyPr/>
          <a:lstStyle/>
          <a:p>
            <a:fld id="{0EFDBB62-51A6-458B-9095-D34BA3CCCFDF}" type="slidenum">
              <a:rPr lang="en-CA" smtClean="0"/>
              <a:t>‹N°›</a:t>
            </a:fld>
            <a:endParaRPr lang="en-CA"/>
          </a:p>
        </p:txBody>
      </p:sp>
      <p:pic>
        <p:nvPicPr>
          <p:cNvPr id="7" name="Image 6">
            <a:extLst>
              <a:ext uri="{FF2B5EF4-FFF2-40B4-BE49-F238E27FC236}">
                <a16:creationId xmlns:a16="http://schemas.microsoft.com/office/drawing/2014/main" id="{EF997D8E-255A-4093-8A1B-4D95E06C671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96553" y="74813"/>
            <a:ext cx="1140003" cy="717807"/>
          </a:xfrm>
          <a:prstGeom prst="rect">
            <a:avLst/>
          </a:prstGeom>
        </p:spPr>
      </p:pic>
    </p:spTree>
    <p:extLst>
      <p:ext uri="{BB962C8B-B14F-4D97-AF65-F5344CB8AC3E}">
        <p14:creationId xmlns:p14="http://schemas.microsoft.com/office/powerpoint/2010/main" val="1685865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2261AB4-120E-4E72-B602-43CEA6DE0597}"/>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endParaRPr lang="en-CA"/>
          </a:p>
        </p:txBody>
      </p:sp>
      <p:sp>
        <p:nvSpPr>
          <p:cNvPr id="3" name="Espace réservé du contenu 2">
            <a:extLst>
              <a:ext uri="{FF2B5EF4-FFF2-40B4-BE49-F238E27FC236}">
                <a16:creationId xmlns:a16="http://schemas.microsoft.com/office/drawing/2014/main" id="{B7BB3CBF-E64F-4314-B165-CDBFE5884FA7}"/>
              </a:ext>
            </a:extLst>
          </p:cNvPr>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CA"/>
          </a:p>
        </p:txBody>
      </p:sp>
      <p:sp>
        <p:nvSpPr>
          <p:cNvPr id="4" name="Espace réservé du texte 3">
            <a:extLst>
              <a:ext uri="{FF2B5EF4-FFF2-40B4-BE49-F238E27FC236}">
                <a16:creationId xmlns:a16="http://schemas.microsoft.com/office/drawing/2014/main" id="{6B1AE289-254E-419D-88A0-05DC2832753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FDE8D076-7ECE-401F-A8D8-655442F5E9CF}"/>
              </a:ext>
            </a:extLst>
          </p:cNvPr>
          <p:cNvSpPr>
            <a:spLocks noGrp="1"/>
          </p:cNvSpPr>
          <p:nvPr>
            <p:ph type="dt" sz="half" idx="10"/>
          </p:nvPr>
        </p:nvSpPr>
        <p:spPr/>
        <p:txBody>
          <a:bodyPr/>
          <a:lstStyle/>
          <a:p>
            <a:fld id="{CAC6F4F0-D962-4D5B-9E12-6637DFD182D6}" type="datetimeFigureOut">
              <a:rPr lang="en-CA" smtClean="0"/>
              <a:t>2020-06-17</a:t>
            </a:fld>
            <a:endParaRPr lang="en-CA"/>
          </a:p>
        </p:txBody>
      </p:sp>
      <p:sp>
        <p:nvSpPr>
          <p:cNvPr id="6" name="Espace réservé du pied de page 5">
            <a:extLst>
              <a:ext uri="{FF2B5EF4-FFF2-40B4-BE49-F238E27FC236}">
                <a16:creationId xmlns:a16="http://schemas.microsoft.com/office/drawing/2014/main" id="{769E9573-E5A9-4F40-A1FC-03A44EBDA534}"/>
              </a:ext>
            </a:extLst>
          </p:cNvPr>
          <p:cNvSpPr>
            <a:spLocks noGrp="1"/>
          </p:cNvSpPr>
          <p:nvPr>
            <p:ph type="ftr" sz="quarter" idx="11"/>
          </p:nvPr>
        </p:nvSpPr>
        <p:spPr/>
        <p:txBody>
          <a:bodyPr/>
          <a:lstStyle/>
          <a:p>
            <a:endParaRPr lang="en-CA"/>
          </a:p>
        </p:txBody>
      </p:sp>
      <p:sp>
        <p:nvSpPr>
          <p:cNvPr id="7" name="Espace réservé du numéro de diapositive 6">
            <a:extLst>
              <a:ext uri="{FF2B5EF4-FFF2-40B4-BE49-F238E27FC236}">
                <a16:creationId xmlns:a16="http://schemas.microsoft.com/office/drawing/2014/main" id="{52CC9168-DE02-4B20-98E6-62A7F8B1D3F6}"/>
              </a:ext>
            </a:extLst>
          </p:cNvPr>
          <p:cNvSpPr>
            <a:spLocks noGrp="1"/>
          </p:cNvSpPr>
          <p:nvPr>
            <p:ph type="sldNum" sz="quarter" idx="12"/>
          </p:nvPr>
        </p:nvSpPr>
        <p:spPr/>
        <p:txBody>
          <a:bodyPr/>
          <a:lstStyle/>
          <a:p>
            <a:fld id="{0EFDBB62-51A6-458B-9095-D34BA3CCCFDF}" type="slidenum">
              <a:rPr lang="en-CA" smtClean="0"/>
              <a:t>‹N°›</a:t>
            </a:fld>
            <a:endParaRPr lang="en-CA"/>
          </a:p>
        </p:txBody>
      </p:sp>
      <p:pic>
        <p:nvPicPr>
          <p:cNvPr id="10" name="Image 9">
            <a:extLst>
              <a:ext uri="{FF2B5EF4-FFF2-40B4-BE49-F238E27FC236}">
                <a16:creationId xmlns:a16="http://schemas.microsoft.com/office/drawing/2014/main" id="{0156B06E-F043-464F-9810-E07A6E654CF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96553" y="74813"/>
            <a:ext cx="1140003" cy="717807"/>
          </a:xfrm>
          <a:prstGeom prst="rect">
            <a:avLst/>
          </a:prstGeom>
        </p:spPr>
      </p:pic>
    </p:spTree>
    <p:extLst>
      <p:ext uri="{BB962C8B-B14F-4D97-AF65-F5344CB8AC3E}">
        <p14:creationId xmlns:p14="http://schemas.microsoft.com/office/powerpoint/2010/main" val="760540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EBE1531-CB61-48CF-9D07-A32552113F2A}"/>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endParaRPr lang="en-CA"/>
          </a:p>
        </p:txBody>
      </p:sp>
      <p:sp>
        <p:nvSpPr>
          <p:cNvPr id="3" name="Espace réservé pour une image  2">
            <a:extLst>
              <a:ext uri="{FF2B5EF4-FFF2-40B4-BE49-F238E27FC236}">
                <a16:creationId xmlns:a16="http://schemas.microsoft.com/office/drawing/2014/main" id="{F57321AA-E385-4B32-9690-4AB21453D22C}"/>
              </a:ext>
            </a:extLst>
          </p:cNvPr>
          <p:cNvSpPr>
            <a:spLocks noGrp="1"/>
          </p:cNvSpPr>
          <p:nvPr>
            <p:ph type="pic" idx="1"/>
          </p:nvPr>
        </p:nvSpPr>
        <p:spPr>
          <a:xfrm>
            <a:off x="5183188" y="987427"/>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Espace réservé du texte 3">
            <a:extLst>
              <a:ext uri="{FF2B5EF4-FFF2-40B4-BE49-F238E27FC236}">
                <a16:creationId xmlns:a16="http://schemas.microsoft.com/office/drawing/2014/main" id="{4BC31EE7-3F5E-4DAA-B4F5-4002776570F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5B466C6A-B5CA-4192-AD4E-A7584570A03E}"/>
              </a:ext>
            </a:extLst>
          </p:cNvPr>
          <p:cNvSpPr>
            <a:spLocks noGrp="1"/>
          </p:cNvSpPr>
          <p:nvPr>
            <p:ph type="dt" sz="half" idx="10"/>
          </p:nvPr>
        </p:nvSpPr>
        <p:spPr/>
        <p:txBody>
          <a:bodyPr/>
          <a:lstStyle/>
          <a:p>
            <a:fld id="{CAC6F4F0-D962-4D5B-9E12-6637DFD182D6}" type="datetimeFigureOut">
              <a:rPr lang="en-CA" smtClean="0"/>
              <a:t>2020-06-17</a:t>
            </a:fld>
            <a:endParaRPr lang="en-CA"/>
          </a:p>
        </p:txBody>
      </p:sp>
      <p:sp>
        <p:nvSpPr>
          <p:cNvPr id="6" name="Espace réservé du pied de page 5">
            <a:extLst>
              <a:ext uri="{FF2B5EF4-FFF2-40B4-BE49-F238E27FC236}">
                <a16:creationId xmlns:a16="http://schemas.microsoft.com/office/drawing/2014/main" id="{3C7392B2-D4B4-4F6A-8E20-19423596F9C2}"/>
              </a:ext>
            </a:extLst>
          </p:cNvPr>
          <p:cNvSpPr>
            <a:spLocks noGrp="1"/>
          </p:cNvSpPr>
          <p:nvPr>
            <p:ph type="ftr" sz="quarter" idx="11"/>
          </p:nvPr>
        </p:nvSpPr>
        <p:spPr/>
        <p:txBody>
          <a:bodyPr/>
          <a:lstStyle/>
          <a:p>
            <a:endParaRPr lang="en-US" dirty="0"/>
          </a:p>
        </p:txBody>
      </p:sp>
      <p:sp>
        <p:nvSpPr>
          <p:cNvPr id="7" name="Espace réservé du numéro de diapositive 6">
            <a:extLst>
              <a:ext uri="{FF2B5EF4-FFF2-40B4-BE49-F238E27FC236}">
                <a16:creationId xmlns:a16="http://schemas.microsoft.com/office/drawing/2014/main" id="{BBF61AA9-C9C7-46AB-B86C-5F345EF03E35}"/>
              </a:ext>
            </a:extLst>
          </p:cNvPr>
          <p:cNvSpPr>
            <a:spLocks noGrp="1"/>
          </p:cNvSpPr>
          <p:nvPr>
            <p:ph type="sldNum" sz="quarter" idx="12"/>
          </p:nvPr>
        </p:nvSpPr>
        <p:spPr/>
        <p:txBody>
          <a:bodyPr/>
          <a:lstStyle/>
          <a:p>
            <a:fld id="{0EFDBB62-51A6-458B-9095-D34BA3CCCFDF}" type="slidenum">
              <a:rPr lang="en-CA" smtClean="0"/>
              <a:t>‹N°›</a:t>
            </a:fld>
            <a:endParaRPr lang="en-CA"/>
          </a:p>
        </p:txBody>
      </p:sp>
      <p:pic>
        <p:nvPicPr>
          <p:cNvPr id="10" name="Image 9">
            <a:extLst>
              <a:ext uri="{FF2B5EF4-FFF2-40B4-BE49-F238E27FC236}">
                <a16:creationId xmlns:a16="http://schemas.microsoft.com/office/drawing/2014/main" id="{769D0AF5-6487-4A89-A26B-8EB213ED00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96553" y="74813"/>
            <a:ext cx="1140003" cy="717807"/>
          </a:xfrm>
          <a:prstGeom prst="rect">
            <a:avLst/>
          </a:prstGeom>
        </p:spPr>
      </p:pic>
    </p:spTree>
    <p:extLst>
      <p:ext uri="{BB962C8B-B14F-4D97-AF65-F5344CB8AC3E}">
        <p14:creationId xmlns:p14="http://schemas.microsoft.com/office/powerpoint/2010/main" val="30529035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F0D9E179-DC8A-4F63-9755-B4A83F58467C}"/>
              </a:ext>
            </a:extLst>
          </p:cNvPr>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fr-FR"/>
              <a:t>Modifiez le style du titre</a:t>
            </a:r>
            <a:endParaRPr lang="en-CA"/>
          </a:p>
        </p:txBody>
      </p:sp>
      <p:sp>
        <p:nvSpPr>
          <p:cNvPr id="3" name="Espace réservé du texte 2">
            <a:extLst>
              <a:ext uri="{FF2B5EF4-FFF2-40B4-BE49-F238E27FC236}">
                <a16:creationId xmlns:a16="http://schemas.microsoft.com/office/drawing/2014/main" id="{464EBB52-07CB-4B20-92E0-815FF921677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CA"/>
          </a:p>
        </p:txBody>
      </p:sp>
      <p:sp>
        <p:nvSpPr>
          <p:cNvPr id="4" name="Espace réservé de la date 3">
            <a:extLst>
              <a:ext uri="{FF2B5EF4-FFF2-40B4-BE49-F238E27FC236}">
                <a16:creationId xmlns:a16="http://schemas.microsoft.com/office/drawing/2014/main" id="{DF25669E-284E-485C-9810-B321F9B01509}"/>
              </a:ext>
            </a:extLst>
          </p:cNvPr>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AC6F4F0-D962-4D5B-9E12-6637DFD182D6}" type="datetimeFigureOut">
              <a:rPr lang="en-CA" smtClean="0"/>
              <a:t>2020-06-17</a:t>
            </a:fld>
            <a:endParaRPr lang="en-CA"/>
          </a:p>
        </p:txBody>
      </p:sp>
      <p:sp>
        <p:nvSpPr>
          <p:cNvPr id="5" name="Espace réservé du pied de page 4">
            <a:extLst>
              <a:ext uri="{FF2B5EF4-FFF2-40B4-BE49-F238E27FC236}">
                <a16:creationId xmlns:a16="http://schemas.microsoft.com/office/drawing/2014/main" id="{6A12739F-A917-4456-90BB-EBD877A3047D}"/>
              </a:ext>
            </a:extLst>
          </p:cNvPr>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Espace réservé du numéro de diapositive 5">
            <a:extLst>
              <a:ext uri="{FF2B5EF4-FFF2-40B4-BE49-F238E27FC236}">
                <a16:creationId xmlns:a16="http://schemas.microsoft.com/office/drawing/2014/main" id="{1A3D8CC2-DE33-4F3A-BDF6-07DF689C6301}"/>
              </a:ext>
            </a:extLst>
          </p:cNvPr>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EFDBB62-51A6-458B-9095-D34BA3CCCFDF}" type="slidenum">
              <a:rPr lang="en-CA" smtClean="0"/>
              <a:t>‹N°›</a:t>
            </a:fld>
            <a:endParaRPr lang="en-CA"/>
          </a:p>
        </p:txBody>
      </p:sp>
    </p:spTree>
    <p:extLst>
      <p:ext uri="{BB962C8B-B14F-4D97-AF65-F5344CB8AC3E}">
        <p14:creationId xmlns:p14="http://schemas.microsoft.com/office/powerpoint/2010/main" val="3713866613"/>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 id="2147483714" r:id="rId12"/>
    <p:sldLayoutId id="2147483715" r:id="rId13"/>
    <p:sldLayoutId id="2147483717" r:id="rId14"/>
    <p:sldLayoutId id="2147483718" r:id="rId15"/>
    <p:sldLayoutId id="2147483719" r:id="rId16"/>
    <p:sldLayoutId id="2147483720" r:id="rId17"/>
    <p:sldLayoutId id="2147483721" r:id="rId18"/>
    <p:sldLayoutId id="2147483722" r:id="rId19"/>
    <p:sldLayoutId id="2147483723" r:id="rId20"/>
    <p:sldLayoutId id="2147483724" r:id="rId2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hyperlink" Target="https://twitter.com/intent/tweet?url=ccd.konfhub.com%20&amp;text=Ride%20the%20cloud%20revolution%20with%20CCDays%20-%20%23CCDaysOnline" TargetMode="External"/><Relationship Id="rId2" Type="http://schemas.openxmlformats.org/officeDocument/2006/relationships/notesSlide" Target="../notesSlides/notesSlide1.xml"/><Relationship Id="rId1" Type="http://schemas.openxmlformats.org/officeDocument/2006/relationships/slideLayout" Target="../slideLayouts/slideLayout3.xml"/><Relationship Id="rId6" Type="http://schemas.openxmlformats.org/officeDocument/2006/relationships/image" Target="../media/image1.png"/><Relationship Id="rId5" Type="http://schemas.openxmlformats.org/officeDocument/2006/relationships/image" Target="../media/image6.pn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12.xml"/><Relationship Id="rId4" Type="http://schemas.openxmlformats.org/officeDocument/2006/relationships/image" Target="../media/image26.svg"/></Relationships>
</file>

<file path=ppt/slides/_rels/slide13.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image" Target="../media/image30.svg"/><Relationship Id="rId5" Type="http://schemas.openxmlformats.org/officeDocument/2006/relationships/image" Target="../media/image29.png"/><Relationship Id="rId10" Type="http://schemas.openxmlformats.org/officeDocument/2006/relationships/image" Target="../media/image34.svg"/><Relationship Id="rId4" Type="http://schemas.openxmlformats.org/officeDocument/2006/relationships/image" Target="../media/image28.svg"/><Relationship Id="rId9" Type="http://schemas.openxmlformats.org/officeDocument/2006/relationships/image" Target="../media/image33.png"/></Relationships>
</file>

<file path=ppt/slides/_rels/slide1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2.xml"/><Relationship Id="rId1" Type="http://schemas.openxmlformats.org/officeDocument/2006/relationships/slideLayout" Target="../slideLayouts/slideLayout19.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15.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1.png"/><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40.png"/></Relationships>
</file>

<file path=ppt/slides/_rels/slide1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4.xml"/><Relationship Id="rId1" Type="http://schemas.openxmlformats.org/officeDocument/2006/relationships/slideLayout" Target="../slideLayouts/slideLayout18.xml"/><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5.xml"/><Relationship Id="rId7" Type="http://schemas.openxmlformats.org/officeDocument/2006/relationships/image" Target="../media/image46.png"/><Relationship Id="rId2" Type="http://schemas.openxmlformats.org/officeDocument/2006/relationships/slideLayout" Target="../slideLayouts/slideLayout12.xml"/><Relationship Id="rId1" Type="http://schemas.openxmlformats.org/officeDocument/2006/relationships/tags" Target="../tags/tag2.xml"/><Relationship Id="rId6" Type="http://schemas.openxmlformats.org/officeDocument/2006/relationships/image" Target="../media/image45.svg"/><Relationship Id="rId5" Type="http://schemas.openxmlformats.org/officeDocument/2006/relationships/image" Target="../media/image44.png"/><Relationship Id="rId4" Type="http://schemas.openxmlformats.org/officeDocument/2006/relationships/image" Target="../media/image43.png"/></Relationships>
</file>

<file path=ppt/slides/_rels/slide1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6.xml"/><Relationship Id="rId1" Type="http://schemas.openxmlformats.org/officeDocument/2006/relationships/slideLayout" Target="../slideLayouts/slideLayout13.xml"/><Relationship Id="rId5" Type="http://schemas.openxmlformats.org/officeDocument/2006/relationships/image" Target="../media/image48.svg"/><Relationship Id="rId4" Type="http://schemas.openxmlformats.org/officeDocument/2006/relationships/image" Target="../media/image47.png"/></Relationships>
</file>

<file path=ppt/slides/_rels/slide19.xml.rels><?xml version="1.0" encoding="UTF-8" standalone="yes"?>
<Relationships xmlns="http://schemas.openxmlformats.org/package/2006/relationships"><Relationship Id="rId8" Type="http://schemas.openxmlformats.org/officeDocument/2006/relationships/image" Target="../media/image34.svg"/><Relationship Id="rId3" Type="http://schemas.openxmlformats.org/officeDocument/2006/relationships/image" Target="../media/image49.png"/><Relationship Id="rId7" Type="http://schemas.openxmlformats.org/officeDocument/2006/relationships/image" Target="../media/image33.png"/><Relationship Id="rId2" Type="http://schemas.openxmlformats.org/officeDocument/2006/relationships/notesSlide" Target="../notesSlides/notesSlide17.xml"/><Relationship Id="rId1" Type="http://schemas.openxmlformats.org/officeDocument/2006/relationships/slideLayout" Target="../slideLayouts/slideLayout12.xml"/><Relationship Id="rId6" Type="http://schemas.openxmlformats.org/officeDocument/2006/relationships/image" Target="../media/image52.svg"/><Relationship Id="rId5" Type="http://schemas.openxmlformats.org/officeDocument/2006/relationships/image" Target="../media/image51.png"/><Relationship Id="rId4" Type="http://schemas.openxmlformats.org/officeDocument/2006/relationships/image" Target="../media/image50.svg"/></Relationships>
</file>

<file path=ppt/slides/_rels/slide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8.xml"/><Relationship Id="rId1" Type="http://schemas.openxmlformats.org/officeDocument/2006/relationships/slideLayout" Target="../slideLayouts/slideLayout12.xml"/><Relationship Id="rId6" Type="http://schemas.openxmlformats.org/officeDocument/2006/relationships/image" Target="../media/image52.svg"/><Relationship Id="rId5" Type="http://schemas.openxmlformats.org/officeDocument/2006/relationships/image" Target="../media/image51.png"/><Relationship Id="rId4" Type="http://schemas.openxmlformats.org/officeDocument/2006/relationships/image" Target="../media/image50.svg"/></Relationships>
</file>

<file path=ppt/slides/_rels/slide21.xml.rels><?xml version="1.0" encoding="UTF-8" standalone="yes"?>
<Relationships xmlns="http://schemas.openxmlformats.org/package/2006/relationships"><Relationship Id="rId8" Type="http://schemas.openxmlformats.org/officeDocument/2006/relationships/image" Target="../media/image58.svg"/><Relationship Id="rId13" Type="http://schemas.openxmlformats.org/officeDocument/2006/relationships/image" Target="../media/image63.png"/><Relationship Id="rId18" Type="http://schemas.openxmlformats.org/officeDocument/2006/relationships/image" Target="../media/image50.svg"/><Relationship Id="rId3" Type="http://schemas.openxmlformats.org/officeDocument/2006/relationships/image" Target="../media/image53.png"/><Relationship Id="rId7" Type="http://schemas.openxmlformats.org/officeDocument/2006/relationships/image" Target="../media/image57.png"/><Relationship Id="rId12" Type="http://schemas.openxmlformats.org/officeDocument/2006/relationships/image" Target="../media/image62.svg"/><Relationship Id="rId17" Type="http://schemas.openxmlformats.org/officeDocument/2006/relationships/image" Target="../media/image67.png"/><Relationship Id="rId2" Type="http://schemas.openxmlformats.org/officeDocument/2006/relationships/notesSlide" Target="../notesSlides/notesSlide19.xml"/><Relationship Id="rId16" Type="http://schemas.openxmlformats.org/officeDocument/2006/relationships/image" Target="../media/image66.png"/><Relationship Id="rId20" Type="http://schemas.openxmlformats.org/officeDocument/2006/relationships/image" Target="../media/image69.png"/><Relationship Id="rId1" Type="http://schemas.openxmlformats.org/officeDocument/2006/relationships/slideLayout" Target="../slideLayouts/slideLayout12.xml"/><Relationship Id="rId6" Type="http://schemas.openxmlformats.org/officeDocument/2006/relationships/image" Target="../media/image56.svg"/><Relationship Id="rId11" Type="http://schemas.openxmlformats.org/officeDocument/2006/relationships/image" Target="../media/image61.png"/><Relationship Id="rId5" Type="http://schemas.openxmlformats.org/officeDocument/2006/relationships/image" Target="../media/image55.png"/><Relationship Id="rId15" Type="http://schemas.openxmlformats.org/officeDocument/2006/relationships/image" Target="../media/image65.png"/><Relationship Id="rId10" Type="http://schemas.openxmlformats.org/officeDocument/2006/relationships/image" Target="../media/image60.svg"/><Relationship Id="rId19" Type="http://schemas.openxmlformats.org/officeDocument/2006/relationships/image" Target="../media/image68.png"/><Relationship Id="rId4" Type="http://schemas.openxmlformats.org/officeDocument/2006/relationships/image" Target="../media/image54.svg"/><Relationship Id="rId9" Type="http://schemas.openxmlformats.org/officeDocument/2006/relationships/image" Target="../media/image59.png"/><Relationship Id="rId14" Type="http://schemas.openxmlformats.org/officeDocument/2006/relationships/image" Target="../media/image64.svg"/></Relationships>
</file>

<file path=ppt/slides/_rels/slide2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0.xml"/><Relationship Id="rId1" Type="http://schemas.openxmlformats.org/officeDocument/2006/relationships/slideLayout" Target="../slideLayouts/slideLayout13.xml"/><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1.xml"/><Relationship Id="rId1" Type="http://schemas.openxmlformats.org/officeDocument/2006/relationships/slideLayout" Target="../slideLayouts/slideLayout6.xml"/><Relationship Id="rId5" Type="http://schemas.openxmlformats.org/officeDocument/2006/relationships/image" Target="../media/image72.png"/><Relationship Id="rId4" Type="http://schemas.openxmlformats.org/officeDocument/2006/relationships/image" Target="../media/image71.png"/></Relationships>
</file>

<file path=ppt/slides/_rels/slide2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3" Type="http://schemas.openxmlformats.org/officeDocument/2006/relationships/hyperlink" Target="https://visualstudio.microsoft.com/" TargetMode="External"/><Relationship Id="rId2" Type="http://schemas.openxmlformats.org/officeDocument/2006/relationships/notesSlide" Target="../notesSlides/notesSlide24.xml"/><Relationship Id="rId1" Type="http://schemas.openxmlformats.org/officeDocument/2006/relationships/slideLayout" Target="../slideLayouts/slideLayout14.xml"/><Relationship Id="rId5" Type="http://schemas.openxmlformats.org/officeDocument/2006/relationships/hyperlink" Target="https://www.microsoft.com/web/handlers/webpi.ashx?command=getinstallerredirect&amp;appid=MicrosoftAzure-ServiceFabric-VS2015" TargetMode="External"/><Relationship Id="rId4" Type="http://schemas.openxmlformats.org/officeDocument/2006/relationships/hyperlink" Target="https://www.microsoft.com/web/handlers/webpi.ashx?command=getinstallerredirect&amp;appid=MicrosoftAzure-ServiceFabric-CoreSDK"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1.xml"/><Relationship Id="rId1" Type="http://schemas.openxmlformats.org/officeDocument/2006/relationships/tags" Target="../tags/tag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6.xml"/><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7.xml"/><Relationship Id="rId1" Type="http://schemas.openxmlformats.org/officeDocument/2006/relationships/slideLayout" Target="../slideLayouts/slideLayout6.xml"/><Relationship Id="rId5" Type="http://schemas.openxmlformats.org/officeDocument/2006/relationships/image" Target="../media/image78.png"/><Relationship Id="rId4" Type="http://schemas.openxmlformats.org/officeDocument/2006/relationships/image" Target="../media/image7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8.xml"/><Relationship Id="rId1" Type="http://schemas.openxmlformats.org/officeDocument/2006/relationships/slideLayout" Target="../slideLayouts/slideLayout14.xml"/><Relationship Id="rId4" Type="http://schemas.openxmlformats.org/officeDocument/2006/relationships/image" Target="../media/image8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8" Type="http://schemas.openxmlformats.org/officeDocument/2006/relationships/hyperlink" Target="https://www.jamessturtevant.com/posts/Service-Fabric-Service-Types/" TargetMode="External"/><Relationship Id="rId3" Type="http://schemas.openxmlformats.org/officeDocument/2006/relationships/hyperlink" Target="https://www.linkedin.com/learning/l-essentiel-d-azure-service-fabric/" TargetMode="External"/><Relationship Id="rId7" Type="http://schemas.openxmlformats.org/officeDocument/2006/relationships/hyperlink" Target="https://docs.microsoft.com/en-us/azure/service-fabric/service-fabric-overview" TargetMode="External"/><Relationship Id="rId2" Type="http://schemas.openxmlformats.org/officeDocument/2006/relationships/notesSlide" Target="../notesSlides/notesSlide29.xml"/><Relationship Id="rId1" Type="http://schemas.openxmlformats.org/officeDocument/2006/relationships/slideLayout" Target="../slideLayouts/slideLayout14.xml"/><Relationship Id="rId6" Type="http://schemas.openxmlformats.org/officeDocument/2006/relationships/hyperlink" Target="https://docs.microsoft.com/en-us/azure/service-fabric/service-fabric-tutorial-monitoring-aspnet" TargetMode="External"/><Relationship Id="rId5" Type="http://schemas.openxmlformats.org/officeDocument/2006/relationships/hyperlink" Target="https://docs.microsoft.com/en-us/azure/service-fabric/service-fabric-tutorial-deploy-app-to-party-cluster" TargetMode="External"/><Relationship Id="rId4" Type="http://schemas.openxmlformats.org/officeDocument/2006/relationships/hyperlink" Target="https://docs.microsoft.com/en-us/azure/service-fabric-mesh/service-fabric-mesh-quickstart-deploy-container"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0.xml"/></Relationships>
</file>

<file path=ppt/slides/_rels/slide40.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png"/><Relationship Id="rId2" Type="http://schemas.openxmlformats.org/officeDocument/2006/relationships/notesSlide" Target="../notesSlides/notesSlide6.xml"/><Relationship Id="rId16" Type="http://schemas.openxmlformats.org/officeDocument/2006/relationships/image" Target="../media/image24.png"/><Relationship Id="rId1" Type="http://schemas.openxmlformats.org/officeDocument/2006/relationships/slideLayout" Target="../slideLayouts/slideLayout17.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5" Type="http://schemas.openxmlformats.org/officeDocument/2006/relationships/image" Target="../media/image23.png"/><Relationship Id="rId10" Type="http://schemas.openxmlformats.org/officeDocument/2006/relationships/image" Target="../media/image18.emf"/><Relationship Id="rId4" Type="http://schemas.openxmlformats.org/officeDocument/2006/relationships/image" Target="../media/image12.png"/><Relationship Id="rId9" Type="http://schemas.openxmlformats.org/officeDocument/2006/relationships/image" Target="../media/image17.png"/><Relationship Id="rId14" Type="http://schemas.openxmlformats.org/officeDocument/2006/relationships/image" Target="../media/image22.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6000" b="-6000"/>
          </a:stretch>
        </a:blipFill>
        <a:effectLst/>
      </p:bgPr>
    </p:bg>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D6683CD7-FA36-4CD7-BE34-FB473FEE8EE9}"/>
              </a:ext>
            </a:extLst>
          </p:cNvPr>
          <p:cNvSpPr>
            <a:spLocks noGrp="1"/>
          </p:cNvSpPr>
          <p:nvPr>
            <p:ph type="title"/>
          </p:nvPr>
        </p:nvSpPr>
        <p:spPr>
          <a:xfrm>
            <a:off x="838200" y="2847147"/>
            <a:ext cx="10515600" cy="2057272"/>
          </a:xfrm>
        </p:spPr>
        <p:txBody>
          <a:bodyPr/>
          <a:lstStyle/>
          <a:p>
            <a:pPr algn="ctr"/>
            <a:r>
              <a:rPr lang="en-US" b="1" dirty="0">
                <a:solidFill>
                  <a:schemeClr val="bg1"/>
                </a:solidFill>
              </a:rPr>
              <a:t>Containerize Microservices with Service Fabric</a:t>
            </a:r>
            <a:endParaRPr lang="en-CA" b="1" dirty="0">
              <a:solidFill>
                <a:schemeClr val="bg1"/>
              </a:solidFill>
            </a:endParaRPr>
          </a:p>
        </p:txBody>
      </p:sp>
      <p:sp>
        <p:nvSpPr>
          <p:cNvPr id="5" name="Espace réservé du texte 4">
            <a:extLst>
              <a:ext uri="{FF2B5EF4-FFF2-40B4-BE49-F238E27FC236}">
                <a16:creationId xmlns:a16="http://schemas.microsoft.com/office/drawing/2014/main" id="{16593901-B6AA-4AD6-BC50-A677034ADC5A}"/>
              </a:ext>
            </a:extLst>
          </p:cNvPr>
          <p:cNvSpPr>
            <a:spLocks noGrp="1"/>
          </p:cNvSpPr>
          <p:nvPr>
            <p:ph type="body" idx="1"/>
          </p:nvPr>
        </p:nvSpPr>
        <p:spPr>
          <a:xfrm>
            <a:off x="838200" y="5148197"/>
            <a:ext cx="10515600" cy="1304710"/>
          </a:xfrm>
        </p:spPr>
        <p:txBody>
          <a:bodyPr>
            <a:normAutofit lnSpcReduction="10000"/>
          </a:bodyPr>
          <a:lstStyle/>
          <a:p>
            <a:pPr algn="r"/>
            <a:r>
              <a:rPr lang="en-CA" b="1" dirty="0">
                <a:solidFill>
                  <a:schemeClr val="bg1"/>
                </a:solidFill>
              </a:rPr>
              <a:t>Hamida REBAI – Microsoft MVP – Architect</a:t>
            </a:r>
          </a:p>
          <a:p>
            <a:pPr algn="r"/>
            <a:r>
              <a:rPr lang="en-CA" b="1" dirty="0">
                <a:solidFill>
                  <a:schemeClr val="bg1"/>
                </a:solidFill>
              </a:rPr>
              <a:t>@</a:t>
            </a:r>
            <a:r>
              <a:rPr lang="en-CA" b="1" dirty="0" err="1">
                <a:solidFill>
                  <a:schemeClr val="bg1"/>
                </a:solidFill>
              </a:rPr>
              <a:t>rebaihamida</a:t>
            </a:r>
            <a:endParaRPr lang="en-CA" b="1" dirty="0">
              <a:solidFill>
                <a:schemeClr val="bg1"/>
              </a:solidFill>
            </a:endParaRPr>
          </a:p>
          <a:p>
            <a:pPr algn="r"/>
            <a:r>
              <a:rPr lang="en-CA" b="1" dirty="0">
                <a:solidFill>
                  <a:schemeClr val="bg1"/>
                </a:solidFill>
              </a:rPr>
              <a:t>didourebai@gmail.com</a:t>
            </a:r>
          </a:p>
          <a:p>
            <a:endParaRPr lang="en-CA" dirty="0"/>
          </a:p>
        </p:txBody>
      </p:sp>
      <p:pic>
        <p:nvPicPr>
          <p:cNvPr id="7" name="Image 6">
            <a:extLst>
              <a:ext uri="{FF2B5EF4-FFF2-40B4-BE49-F238E27FC236}">
                <a16:creationId xmlns:a16="http://schemas.microsoft.com/office/drawing/2014/main" id="{60D15D91-17C0-4A1B-9171-FBFBE0C2893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1686" y="405093"/>
            <a:ext cx="2289053" cy="923546"/>
          </a:xfrm>
          <a:prstGeom prst="rect">
            <a:avLst/>
          </a:prstGeom>
        </p:spPr>
      </p:pic>
      <p:pic>
        <p:nvPicPr>
          <p:cNvPr id="14" name="Image 13">
            <a:extLst>
              <a:ext uri="{FF2B5EF4-FFF2-40B4-BE49-F238E27FC236}">
                <a16:creationId xmlns:a16="http://schemas.microsoft.com/office/drawing/2014/main" id="{824F3D32-6F9D-4228-9FBF-F4479B88A4D1}"/>
              </a:ext>
            </a:extLst>
          </p:cNvPr>
          <p:cNvPicPr>
            <a:picLocks noChangeAspect="1"/>
          </p:cNvPicPr>
          <p:nvPr/>
        </p:nvPicPr>
        <p:blipFill>
          <a:blip r:embed="rId5"/>
          <a:stretch>
            <a:fillRect/>
          </a:stretch>
        </p:blipFill>
        <p:spPr>
          <a:xfrm>
            <a:off x="155840" y="5148197"/>
            <a:ext cx="1609483" cy="1609483"/>
          </a:xfrm>
          <a:prstGeom prst="rect">
            <a:avLst/>
          </a:prstGeom>
        </p:spPr>
      </p:pic>
      <p:pic>
        <p:nvPicPr>
          <p:cNvPr id="9" name="Image 8">
            <a:extLst>
              <a:ext uri="{FF2B5EF4-FFF2-40B4-BE49-F238E27FC236}">
                <a16:creationId xmlns:a16="http://schemas.microsoft.com/office/drawing/2014/main" id="{AAF6DEA3-9407-47F0-80A0-1C4B0C2937F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438969" y="74813"/>
            <a:ext cx="2597588" cy="1635581"/>
          </a:xfrm>
          <a:prstGeom prst="rect">
            <a:avLst/>
          </a:prstGeom>
        </p:spPr>
      </p:pic>
      <p:sp>
        <p:nvSpPr>
          <p:cNvPr id="2" name="Rectangle 1">
            <a:extLst>
              <a:ext uri="{FF2B5EF4-FFF2-40B4-BE49-F238E27FC236}">
                <a16:creationId xmlns:a16="http://schemas.microsoft.com/office/drawing/2014/main" id="{33461E2B-869C-49F1-A378-04EB0076BC82}"/>
              </a:ext>
            </a:extLst>
          </p:cNvPr>
          <p:cNvSpPr/>
          <p:nvPr/>
        </p:nvSpPr>
        <p:spPr>
          <a:xfrm>
            <a:off x="10028903" y="1801928"/>
            <a:ext cx="2399071" cy="923330"/>
          </a:xfrm>
          <a:prstGeom prst="rect">
            <a:avLst/>
          </a:prstGeom>
        </p:spPr>
        <p:txBody>
          <a:bodyPr wrap="square">
            <a:spAutoFit/>
          </a:bodyPr>
          <a:lstStyle/>
          <a:p>
            <a:r>
              <a:rPr lang="en-CA" b="1" dirty="0">
                <a:solidFill>
                  <a:srgbClr val="EC398B"/>
                </a:solidFill>
                <a:latin typeface="Oswald" panose="02000503000000000000" pitchFamily="2" charset="0"/>
                <a:hlinkClick r:id="rId7">
                  <a:extLst>
                    <a:ext uri="{A12FA001-AC4F-418D-AE19-62706E023703}">
                      <ahyp:hlinkClr xmlns:ahyp="http://schemas.microsoft.com/office/drawing/2018/hyperlinkcolor" val="tx"/>
                    </a:ext>
                  </a:extLst>
                </a:hlinkClick>
              </a:rPr>
              <a:t>#CCDaysOnline</a:t>
            </a:r>
            <a:endParaRPr lang="en-CA" b="1" dirty="0">
              <a:solidFill>
                <a:srgbClr val="EC398B"/>
              </a:solidFill>
              <a:latin typeface="Oswald" panose="02000503000000000000" pitchFamily="2" charset="0"/>
            </a:endParaRPr>
          </a:p>
          <a:p>
            <a:br>
              <a:rPr lang="en-CA" dirty="0">
                <a:latin typeface="Poppins"/>
              </a:rPr>
            </a:br>
            <a:endParaRPr lang="en-CA" dirty="0"/>
          </a:p>
        </p:txBody>
      </p:sp>
    </p:spTree>
    <p:extLst>
      <p:ext uri="{BB962C8B-B14F-4D97-AF65-F5344CB8AC3E}">
        <p14:creationId xmlns:p14="http://schemas.microsoft.com/office/powerpoint/2010/main" val="12182545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20504C-C15B-4B85-88CA-781AD4B14DC8}"/>
              </a:ext>
            </a:extLst>
          </p:cNvPr>
          <p:cNvSpPr>
            <a:spLocks noGrp="1"/>
          </p:cNvSpPr>
          <p:nvPr>
            <p:ph type="title"/>
          </p:nvPr>
        </p:nvSpPr>
        <p:spPr>
          <a:xfrm>
            <a:off x="568047" y="2084172"/>
            <a:ext cx="11354714" cy="2139688"/>
          </a:xfrm>
        </p:spPr>
        <p:txBody>
          <a:bodyPr/>
          <a:lstStyle/>
          <a:p>
            <a:r>
              <a:rPr lang="en-US" dirty="0"/>
              <a:t>Microservices architecture and Patterns</a:t>
            </a:r>
          </a:p>
        </p:txBody>
      </p:sp>
    </p:spTree>
    <p:extLst>
      <p:ext uri="{BB962C8B-B14F-4D97-AF65-F5344CB8AC3E}">
        <p14:creationId xmlns:p14="http://schemas.microsoft.com/office/powerpoint/2010/main" val="3869674650"/>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2" name="Tableau 3">
            <a:extLst>
              <a:ext uri="{FF2B5EF4-FFF2-40B4-BE49-F238E27FC236}">
                <a16:creationId xmlns:a16="http://schemas.microsoft.com/office/drawing/2014/main" id="{3B18E660-E1DC-4C00-A999-CE6D8D8373FC}"/>
              </a:ext>
            </a:extLst>
          </p:cNvPr>
          <p:cNvGraphicFramePr>
            <a:graphicFrameLocks noGrp="1"/>
          </p:cNvGraphicFramePr>
          <p:nvPr/>
        </p:nvGraphicFramePr>
        <p:xfrm>
          <a:off x="417793" y="471236"/>
          <a:ext cx="11334415" cy="6027798"/>
        </p:xfrm>
        <a:graphic>
          <a:graphicData uri="http://schemas.openxmlformats.org/drawingml/2006/table">
            <a:tbl>
              <a:tblPr firstRow="1" bandRow="1">
                <a:tableStyleId>{5C22544A-7EE6-4342-B048-85BDC9FD1C3A}</a:tableStyleId>
              </a:tblPr>
              <a:tblGrid>
                <a:gridCol w="5139277">
                  <a:extLst>
                    <a:ext uri="{9D8B030D-6E8A-4147-A177-3AD203B41FA5}">
                      <a16:colId xmlns:a16="http://schemas.microsoft.com/office/drawing/2014/main" val="1484441094"/>
                    </a:ext>
                  </a:extLst>
                </a:gridCol>
                <a:gridCol w="6195138">
                  <a:extLst>
                    <a:ext uri="{9D8B030D-6E8A-4147-A177-3AD203B41FA5}">
                      <a16:colId xmlns:a16="http://schemas.microsoft.com/office/drawing/2014/main" val="22817024"/>
                    </a:ext>
                  </a:extLst>
                </a:gridCol>
              </a:tblGrid>
              <a:tr h="632826">
                <a:tc>
                  <a:txBody>
                    <a:bodyPr/>
                    <a:lstStyle/>
                    <a:p>
                      <a:pPr algn="ctr"/>
                      <a:r>
                        <a:rPr lang="en-CA" sz="2800" dirty="0"/>
                        <a:t>Patterns</a:t>
                      </a:r>
                    </a:p>
                  </a:txBody>
                  <a:tcPr/>
                </a:tc>
                <a:tc>
                  <a:txBody>
                    <a:bodyPr/>
                    <a:lstStyle/>
                    <a:p>
                      <a:pPr algn="ctr"/>
                      <a:r>
                        <a:rPr lang="en-CA" sz="2800" b="1" kern="1200" dirty="0">
                          <a:solidFill>
                            <a:schemeClr val="lt1"/>
                          </a:solidFill>
                          <a:latin typeface="+mn-lt"/>
                          <a:ea typeface="+mn-ea"/>
                          <a:cs typeface="+mn-cs"/>
                        </a:rPr>
                        <a:t>Technologies</a:t>
                      </a:r>
                    </a:p>
                  </a:txBody>
                  <a:tcPr/>
                </a:tc>
                <a:extLst>
                  <a:ext uri="{0D108BD9-81ED-4DB2-BD59-A6C34878D82A}">
                    <a16:rowId xmlns:a16="http://schemas.microsoft.com/office/drawing/2014/main" val="1464493334"/>
                  </a:ext>
                </a:extLst>
              </a:tr>
              <a:tr h="5394972">
                <a:tc>
                  <a:txBody>
                    <a:bodyPr/>
                    <a:lstStyle/>
                    <a:p>
                      <a:endParaRPr lang="en-CA" dirty="0"/>
                    </a:p>
                  </a:txBody>
                  <a:tcPr/>
                </a:tc>
                <a:tc>
                  <a:txBody>
                    <a:bodyPr/>
                    <a:lstStyle/>
                    <a:p>
                      <a:endParaRPr lang="en-CA" dirty="0"/>
                    </a:p>
                  </a:txBody>
                  <a:tcPr/>
                </a:tc>
                <a:extLst>
                  <a:ext uri="{0D108BD9-81ED-4DB2-BD59-A6C34878D82A}">
                    <a16:rowId xmlns:a16="http://schemas.microsoft.com/office/drawing/2014/main" val="2467141620"/>
                  </a:ext>
                </a:extLst>
              </a:tr>
            </a:tbl>
          </a:graphicData>
        </a:graphic>
      </p:graphicFrame>
      <p:sp>
        <p:nvSpPr>
          <p:cNvPr id="53" name="Rectangle 52">
            <a:extLst>
              <a:ext uri="{FF2B5EF4-FFF2-40B4-BE49-F238E27FC236}">
                <a16:creationId xmlns:a16="http://schemas.microsoft.com/office/drawing/2014/main" id="{755B2AD1-9B4F-46BD-9E24-8E9C3D47AEDD}"/>
              </a:ext>
            </a:extLst>
          </p:cNvPr>
          <p:cNvSpPr/>
          <p:nvPr/>
        </p:nvSpPr>
        <p:spPr>
          <a:xfrm>
            <a:off x="1458079" y="1215101"/>
            <a:ext cx="2892991" cy="633625"/>
          </a:xfrm>
          <a:prstGeom prst="rect">
            <a:avLst/>
          </a:prstGeom>
        </p:spPr>
        <p:txBody>
          <a:bodyPr wrap="none">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3529" b="0" i="0" u="none" strike="noStrike" kern="0" cap="none" spc="0" normalizeH="0" baseline="0" noProof="0" dirty="0">
                <a:ln>
                  <a:noFill/>
                </a:ln>
                <a:solidFill>
                  <a:srgbClr val="505050"/>
                </a:solidFill>
                <a:effectLst/>
                <a:uLnTx/>
                <a:uFillTx/>
              </a:rPr>
              <a:t>Microservices</a:t>
            </a:r>
          </a:p>
        </p:txBody>
      </p:sp>
      <p:sp>
        <p:nvSpPr>
          <p:cNvPr id="54" name="Rectangle 53">
            <a:extLst>
              <a:ext uri="{FF2B5EF4-FFF2-40B4-BE49-F238E27FC236}">
                <a16:creationId xmlns:a16="http://schemas.microsoft.com/office/drawing/2014/main" id="{78B861FB-4A0C-468D-885D-56A87D13A205}"/>
              </a:ext>
            </a:extLst>
          </p:cNvPr>
          <p:cNvSpPr/>
          <p:nvPr/>
        </p:nvSpPr>
        <p:spPr>
          <a:xfrm>
            <a:off x="2401704" y="1658658"/>
            <a:ext cx="2887521" cy="512935"/>
          </a:xfrm>
          <a:prstGeom prst="rect">
            <a:avLst/>
          </a:prstGeom>
        </p:spPr>
        <p:txBody>
          <a:bodyPr wrap="none">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2745" b="0" i="0" u="none" strike="noStrike" kern="0" cap="none" spc="0" normalizeH="0" baseline="0" noProof="0" dirty="0">
                <a:ln>
                  <a:noFill/>
                </a:ln>
                <a:solidFill>
                  <a:srgbClr val="505050"/>
                </a:solidFill>
                <a:effectLst/>
                <a:uLnTx/>
                <a:uFillTx/>
              </a:rPr>
              <a:t>Bounded Context</a:t>
            </a:r>
          </a:p>
        </p:txBody>
      </p:sp>
      <p:sp>
        <p:nvSpPr>
          <p:cNvPr id="55" name="Rectangle 54">
            <a:extLst>
              <a:ext uri="{FF2B5EF4-FFF2-40B4-BE49-F238E27FC236}">
                <a16:creationId xmlns:a16="http://schemas.microsoft.com/office/drawing/2014/main" id="{9413B43D-B1EE-410B-9BF4-E49A4C4C7A10}"/>
              </a:ext>
            </a:extLst>
          </p:cNvPr>
          <p:cNvSpPr/>
          <p:nvPr/>
        </p:nvSpPr>
        <p:spPr>
          <a:xfrm>
            <a:off x="1308675" y="2456043"/>
            <a:ext cx="2396838" cy="573280"/>
          </a:xfrm>
          <a:prstGeom prst="rect">
            <a:avLst/>
          </a:prstGeom>
        </p:spPr>
        <p:txBody>
          <a:bodyPr wrap="none">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3137" b="0" i="0" u="none" strike="noStrike" kern="0" cap="none" spc="0" normalizeH="0" baseline="0" noProof="0" dirty="0">
                <a:ln>
                  <a:noFill/>
                </a:ln>
                <a:solidFill>
                  <a:srgbClr val="505050"/>
                </a:solidFill>
                <a:effectLst/>
                <a:uLnTx/>
                <a:uFillTx/>
              </a:rPr>
              <a:t>API Gateway</a:t>
            </a:r>
          </a:p>
        </p:txBody>
      </p:sp>
      <p:sp>
        <p:nvSpPr>
          <p:cNvPr id="56" name="Rectangle 55">
            <a:extLst>
              <a:ext uri="{FF2B5EF4-FFF2-40B4-BE49-F238E27FC236}">
                <a16:creationId xmlns:a16="http://schemas.microsoft.com/office/drawing/2014/main" id="{FA362604-5509-4161-AB3E-63C3C7E29C1D}"/>
              </a:ext>
            </a:extLst>
          </p:cNvPr>
          <p:cNvSpPr/>
          <p:nvPr/>
        </p:nvSpPr>
        <p:spPr>
          <a:xfrm>
            <a:off x="2047187" y="3242448"/>
            <a:ext cx="1461613" cy="452590"/>
          </a:xfrm>
          <a:prstGeom prst="rect">
            <a:avLst/>
          </a:prstGeom>
        </p:spPr>
        <p:txBody>
          <a:bodyPr wrap="none">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2353" b="0" i="0" u="none" strike="noStrike" kern="0" cap="none" spc="0" normalizeH="0" baseline="0" noProof="0" dirty="0">
                <a:ln>
                  <a:noFill/>
                </a:ln>
                <a:solidFill>
                  <a:srgbClr val="505050"/>
                </a:solidFill>
                <a:effectLst/>
                <a:uLnTx/>
                <a:uFillTx/>
              </a:rPr>
              <a:t>Event Bus</a:t>
            </a:r>
          </a:p>
        </p:txBody>
      </p:sp>
      <p:sp>
        <p:nvSpPr>
          <p:cNvPr id="57" name="Rectangle 56">
            <a:extLst>
              <a:ext uri="{FF2B5EF4-FFF2-40B4-BE49-F238E27FC236}">
                <a16:creationId xmlns:a16="http://schemas.microsoft.com/office/drawing/2014/main" id="{61BC58D7-6EB9-4A6E-864A-F29081AEBEE3}"/>
              </a:ext>
            </a:extLst>
          </p:cNvPr>
          <p:cNvSpPr/>
          <p:nvPr/>
        </p:nvSpPr>
        <p:spPr>
          <a:xfrm>
            <a:off x="721329" y="4289654"/>
            <a:ext cx="1694382" cy="452590"/>
          </a:xfrm>
          <a:prstGeom prst="rect">
            <a:avLst/>
          </a:prstGeom>
        </p:spPr>
        <p:txBody>
          <a:bodyPr wrap="none">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2353" b="0" i="0" u="none" strike="noStrike" kern="0" cap="none" spc="0" normalizeH="0" baseline="0" noProof="0" dirty="0">
                <a:ln>
                  <a:noFill/>
                </a:ln>
                <a:solidFill>
                  <a:srgbClr val="505050"/>
                </a:solidFill>
                <a:effectLst/>
                <a:uLnTx/>
                <a:uFillTx/>
              </a:rPr>
              <a:t>Commands</a:t>
            </a:r>
          </a:p>
        </p:txBody>
      </p:sp>
      <p:sp>
        <p:nvSpPr>
          <p:cNvPr id="58" name="Rectangle 57">
            <a:extLst>
              <a:ext uri="{FF2B5EF4-FFF2-40B4-BE49-F238E27FC236}">
                <a16:creationId xmlns:a16="http://schemas.microsoft.com/office/drawing/2014/main" id="{91CB053D-F149-4D61-97B2-2CD9F87CE349}"/>
              </a:ext>
            </a:extLst>
          </p:cNvPr>
          <p:cNvSpPr/>
          <p:nvPr/>
        </p:nvSpPr>
        <p:spPr>
          <a:xfrm>
            <a:off x="1045652" y="3016154"/>
            <a:ext cx="1034167" cy="452590"/>
          </a:xfrm>
          <a:prstGeom prst="rect">
            <a:avLst/>
          </a:prstGeom>
        </p:spPr>
        <p:txBody>
          <a:bodyPr wrap="none">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2353" b="0" i="0" u="none" strike="noStrike" kern="0" cap="none" spc="0" normalizeH="0" baseline="0" noProof="0" dirty="0">
                <a:ln>
                  <a:noFill/>
                </a:ln>
                <a:solidFill>
                  <a:srgbClr val="505050"/>
                </a:solidFill>
                <a:effectLst/>
                <a:uLnTx/>
                <a:uFillTx/>
              </a:rPr>
              <a:t>Events</a:t>
            </a:r>
          </a:p>
        </p:txBody>
      </p:sp>
      <p:sp>
        <p:nvSpPr>
          <p:cNvPr id="59" name="Rectangle 58">
            <a:extLst>
              <a:ext uri="{FF2B5EF4-FFF2-40B4-BE49-F238E27FC236}">
                <a16:creationId xmlns:a16="http://schemas.microsoft.com/office/drawing/2014/main" id="{705545A3-47D8-4B00-884C-4BD260171DDB}"/>
              </a:ext>
            </a:extLst>
          </p:cNvPr>
          <p:cNvSpPr/>
          <p:nvPr/>
        </p:nvSpPr>
        <p:spPr>
          <a:xfrm>
            <a:off x="1245974" y="5685647"/>
            <a:ext cx="1835943" cy="392245"/>
          </a:xfrm>
          <a:prstGeom prst="rect">
            <a:avLst/>
          </a:prstGeom>
        </p:spPr>
        <p:txBody>
          <a:bodyPr wrap="none">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961" b="0" i="0" u="none" strike="noStrike" kern="0" cap="none" spc="0" normalizeH="0" baseline="0" noProof="0" dirty="0">
                <a:ln>
                  <a:noFill/>
                </a:ln>
                <a:solidFill>
                  <a:srgbClr val="505050"/>
                </a:solidFill>
                <a:effectLst/>
                <a:uLnTx/>
                <a:uFillTx/>
              </a:rPr>
              <a:t>Domain Events</a:t>
            </a:r>
          </a:p>
        </p:txBody>
      </p:sp>
      <p:sp>
        <p:nvSpPr>
          <p:cNvPr id="60" name="Rectangle 59">
            <a:extLst>
              <a:ext uri="{FF2B5EF4-FFF2-40B4-BE49-F238E27FC236}">
                <a16:creationId xmlns:a16="http://schemas.microsoft.com/office/drawing/2014/main" id="{E860BF5E-E71B-4174-84C4-B78A11F1B846}"/>
              </a:ext>
            </a:extLst>
          </p:cNvPr>
          <p:cNvSpPr/>
          <p:nvPr/>
        </p:nvSpPr>
        <p:spPr>
          <a:xfrm>
            <a:off x="1588210" y="6049635"/>
            <a:ext cx="1194271" cy="392245"/>
          </a:xfrm>
          <a:prstGeom prst="rect">
            <a:avLst/>
          </a:prstGeom>
        </p:spPr>
        <p:txBody>
          <a:bodyPr wrap="none">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961" b="0" i="0" u="none" strike="noStrike" kern="0" cap="none" spc="0" normalizeH="0" baseline="0" noProof="0" dirty="0">
                <a:ln>
                  <a:noFill/>
                </a:ln>
                <a:solidFill>
                  <a:srgbClr val="505050"/>
                </a:solidFill>
                <a:effectLst/>
                <a:uLnTx/>
                <a:uFillTx/>
              </a:rPr>
              <a:t>Mediator</a:t>
            </a:r>
          </a:p>
        </p:txBody>
      </p:sp>
      <p:sp>
        <p:nvSpPr>
          <p:cNvPr id="61" name="Rectangle 60">
            <a:extLst>
              <a:ext uri="{FF2B5EF4-FFF2-40B4-BE49-F238E27FC236}">
                <a16:creationId xmlns:a16="http://schemas.microsoft.com/office/drawing/2014/main" id="{0BB8D7EC-DDE0-48B7-B5EE-28B15BD26F8F}"/>
              </a:ext>
            </a:extLst>
          </p:cNvPr>
          <p:cNvSpPr/>
          <p:nvPr/>
        </p:nvSpPr>
        <p:spPr>
          <a:xfrm>
            <a:off x="1468754" y="5293402"/>
            <a:ext cx="1451806" cy="392245"/>
          </a:xfrm>
          <a:prstGeom prst="rect">
            <a:avLst/>
          </a:prstGeom>
        </p:spPr>
        <p:txBody>
          <a:bodyPr wrap="none">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961" b="0" i="0" u="none" strike="noStrike" kern="0" cap="none" spc="0" normalizeH="0" baseline="0" noProof="0" dirty="0">
                <a:ln>
                  <a:noFill/>
                </a:ln>
                <a:solidFill>
                  <a:srgbClr val="505050"/>
                </a:solidFill>
                <a:effectLst/>
                <a:uLnTx/>
                <a:uFillTx/>
              </a:rPr>
              <a:t>Aggregates</a:t>
            </a:r>
          </a:p>
        </p:txBody>
      </p:sp>
      <p:sp>
        <p:nvSpPr>
          <p:cNvPr id="62" name="Rectangle 61">
            <a:extLst>
              <a:ext uri="{FF2B5EF4-FFF2-40B4-BE49-F238E27FC236}">
                <a16:creationId xmlns:a16="http://schemas.microsoft.com/office/drawing/2014/main" id="{4901A283-1CA4-4184-979B-B9B305937232}"/>
              </a:ext>
            </a:extLst>
          </p:cNvPr>
          <p:cNvSpPr/>
          <p:nvPr/>
        </p:nvSpPr>
        <p:spPr>
          <a:xfrm>
            <a:off x="2912514" y="5475397"/>
            <a:ext cx="1428800" cy="331899"/>
          </a:xfrm>
          <a:prstGeom prst="rect">
            <a:avLst/>
          </a:prstGeom>
        </p:spPr>
        <p:txBody>
          <a:bodyPr wrap="none">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568" b="0" i="0" u="none" strike="noStrike" kern="0" cap="none" spc="0" normalizeH="0" baseline="0" noProof="0" dirty="0">
                <a:ln>
                  <a:noFill/>
                </a:ln>
                <a:solidFill>
                  <a:srgbClr val="505050"/>
                </a:solidFill>
                <a:effectLst/>
                <a:uLnTx/>
                <a:uFillTx/>
              </a:rPr>
              <a:t>Domain Entity</a:t>
            </a:r>
          </a:p>
        </p:txBody>
      </p:sp>
      <p:sp>
        <p:nvSpPr>
          <p:cNvPr id="63" name="Rectangle 62">
            <a:extLst>
              <a:ext uri="{FF2B5EF4-FFF2-40B4-BE49-F238E27FC236}">
                <a16:creationId xmlns:a16="http://schemas.microsoft.com/office/drawing/2014/main" id="{B3A72B9F-C578-49C2-8D03-1A85AC581D3A}"/>
              </a:ext>
            </a:extLst>
          </p:cNvPr>
          <p:cNvSpPr/>
          <p:nvPr/>
        </p:nvSpPr>
        <p:spPr>
          <a:xfrm>
            <a:off x="2326711" y="4968787"/>
            <a:ext cx="1770002" cy="362072"/>
          </a:xfrm>
          <a:prstGeom prst="rect">
            <a:avLst/>
          </a:prstGeom>
        </p:spPr>
        <p:txBody>
          <a:bodyPr wrap="none">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dirty="0">
                <a:ln>
                  <a:noFill/>
                </a:ln>
                <a:solidFill>
                  <a:srgbClr val="505050"/>
                </a:solidFill>
                <a:effectLst/>
                <a:uLnTx/>
                <a:uFillTx/>
              </a:rPr>
              <a:t>CQRS simplified</a:t>
            </a:r>
          </a:p>
        </p:txBody>
      </p:sp>
      <p:sp>
        <p:nvSpPr>
          <p:cNvPr id="64" name="Rectangle 63">
            <a:extLst>
              <a:ext uri="{FF2B5EF4-FFF2-40B4-BE49-F238E27FC236}">
                <a16:creationId xmlns:a16="http://schemas.microsoft.com/office/drawing/2014/main" id="{EB44F2E0-32C6-4ED6-9009-68244EBFEA3D}"/>
              </a:ext>
            </a:extLst>
          </p:cNvPr>
          <p:cNvSpPr/>
          <p:nvPr/>
        </p:nvSpPr>
        <p:spPr>
          <a:xfrm>
            <a:off x="982951" y="4686299"/>
            <a:ext cx="2709691" cy="392245"/>
          </a:xfrm>
          <a:prstGeom prst="rect">
            <a:avLst/>
          </a:prstGeom>
        </p:spPr>
        <p:txBody>
          <a:bodyPr wrap="none">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961" b="0" i="0" u="none" strike="noStrike" kern="0" cap="none" spc="0" normalizeH="0" baseline="0" noProof="0" dirty="0">
                <a:ln>
                  <a:noFill/>
                </a:ln>
                <a:solidFill>
                  <a:srgbClr val="505050"/>
                </a:solidFill>
                <a:effectLst/>
                <a:uLnTx/>
                <a:uFillTx/>
              </a:rPr>
              <a:t>Domain-Driven Design</a:t>
            </a:r>
          </a:p>
        </p:txBody>
      </p:sp>
      <p:sp>
        <p:nvSpPr>
          <p:cNvPr id="65" name="Rectangle 64">
            <a:extLst>
              <a:ext uri="{FF2B5EF4-FFF2-40B4-BE49-F238E27FC236}">
                <a16:creationId xmlns:a16="http://schemas.microsoft.com/office/drawing/2014/main" id="{F3278309-AFAE-494F-A9D7-C90E58576875}"/>
              </a:ext>
            </a:extLst>
          </p:cNvPr>
          <p:cNvSpPr/>
          <p:nvPr/>
        </p:nvSpPr>
        <p:spPr>
          <a:xfrm>
            <a:off x="3522394" y="3228963"/>
            <a:ext cx="1861337" cy="362072"/>
          </a:xfrm>
          <a:prstGeom prst="rect">
            <a:avLst/>
          </a:prstGeom>
        </p:spPr>
        <p:txBody>
          <a:bodyPr wrap="none">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dirty="0">
                <a:ln>
                  <a:noFill/>
                </a:ln>
                <a:solidFill>
                  <a:srgbClr val="505050"/>
                </a:solidFill>
                <a:effectLst/>
                <a:uLnTx/>
                <a:uFillTx/>
              </a:rPr>
              <a:t>Message Brokers</a:t>
            </a:r>
          </a:p>
        </p:txBody>
      </p:sp>
      <p:sp>
        <p:nvSpPr>
          <p:cNvPr id="66" name="Rectangle 65">
            <a:extLst>
              <a:ext uri="{FF2B5EF4-FFF2-40B4-BE49-F238E27FC236}">
                <a16:creationId xmlns:a16="http://schemas.microsoft.com/office/drawing/2014/main" id="{9859B5CA-DB01-476B-971B-FF4B1035BB71}"/>
              </a:ext>
            </a:extLst>
          </p:cNvPr>
          <p:cNvSpPr/>
          <p:nvPr/>
        </p:nvSpPr>
        <p:spPr>
          <a:xfrm>
            <a:off x="2286123" y="2916850"/>
            <a:ext cx="2679707" cy="392245"/>
          </a:xfrm>
          <a:prstGeom prst="rect">
            <a:avLst/>
          </a:prstGeom>
        </p:spPr>
        <p:txBody>
          <a:bodyPr wrap="none">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961" b="0" i="0" u="none" strike="noStrike" kern="0" cap="none" spc="0" normalizeH="0" baseline="0" noProof="0" dirty="0">
                <a:ln>
                  <a:noFill/>
                </a:ln>
                <a:solidFill>
                  <a:srgbClr val="505050"/>
                </a:solidFill>
                <a:effectLst/>
                <a:uLnTx/>
                <a:uFillTx/>
              </a:rPr>
              <a:t>Async. communication</a:t>
            </a:r>
          </a:p>
        </p:txBody>
      </p:sp>
      <p:sp>
        <p:nvSpPr>
          <p:cNvPr id="67" name="Rectangle 66">
            <a:extLst>
              <a:ext uri="{FF2B5EF4-FFF2-40B4-BE49-F238E27FC236}">
                <a16:creationId xmlns:a16="http://schemas.microsoft.com/office/drawing/2014/main" id="{BD6B9FB5-450C-45CC-BD1A-FA67C349CAF0}"/>
              </a:ext>
            </a:extLst>
          </p:cNvPr>
          <p:cNvSpPr/>
          <p:nvPr/>
        </p:nvSpPr>
        <p:spPr>
          <a:xfrm>
            <a:off x="734574" y="1755533"/>
            <a:ext cx="1621716" cy="392245"/>
          </a:xfrm>
          <a:prstGeom prst="rect">
            <a:avLst/>
          </a:prstGeom>
        </p:spPr>
        <p:txBody>
          <a:bodyPr wrap="none">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961" b="0" i="0" u="none" strike="noStrike" kern="0" cap="none" spc="0" normalizeH="0" baseline="0" noProof="0" dirty="0">
                <a:ln>
                  <a:noFill/>
                </a:ln>
                <a:solidFill>
                  <a:srgbClr val="505050"/>
                </a:solidFill>
                <a:effectLst/>
                <a:uLnTx/>
                <a:uFillTx/>
              </a:rPr>
              <a:t>Autonomous</a:t>
            </a:r>
          </a:p>
        </p:txBody>
      </p:sp>
      <p:sp>
        <p:nvSpPr>
          <p:cNvPr id="68" name="Rectangle 67">
            <a:extLst>
              <a:ext uri="{FF2B5EF4-FFF2-40B4-BE49-F238E27FC236}">
                <a16:creationId xmlns:a16="http://schemas.microsoft.com/office/drawing/2014/main" id="{5E271857-0BDA-41F6-997E-7D9E2DE7CD57}"/>
              </a:ext>
            </a:extLst>
          </p:cNvPr>
          <p:cNvSpPr/>
          <p:nvPr/>
        </p:nvSpPr>
        <p:spPr>
          <a:xfrm>
            <a:off x="4117113" y="2639758"/>
            <a:ext cx="1262222" cy="362072"/>
          </a:xfrm>
          <a:prstGeom prst="rect">
            <a:avLst/>
          </a:prstGeom>
        </p:spPr>
        <p:txBody>
          <a:bodyPr wrap="none">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dirty="0">
                <a:ln>
                  <a:noFill/>
                </a:ln>
                <a:solidFill>
                  <a:srgbClr val="505050"/>
                </a:solidFill>
                <a:effectLst/>
                <a:uLnTx/>
                <a:uFillTx/>
              </a:rPr>
              <a:t>Decoupled</a:t>
            </a:r>
          </a:p>
        </p:txBody>
      </p:sp>
      <p:sp>
        <p:nvSpPr>
          <p:cNvPr id="69" name="Rectangle 68">
            <a:extLst>
              <a:ext uri="{FF2B5EF4-FFF2-40B4-BE49-F238E27FC236}">
                <a16:creationId xmlns:a16="http://schemas.microsoft.com/office/drawing/2014/main" id="{C1E81597-82D8-4D23-B0E8-F3181A465CD9}"/>
              </a:ext>
            </a:extLst>
          </p:cNvPr>
          <p:cNvSpPr/>
          <p:nvPr/>
        </p:nvSpPr>
        <p:spPr>
          <a:xfrm>
            <a:off x="3508951" y="2287590"/>
            <a:ext cx="1228403" cy="452590"/>
          </a:xfrm>
          <a:prstGeom prst="rect">
            <a:avLst/>
          </a:prstGeom>
        </p:spPr>
        <p:txBody>
          <a:bodyPr wrap="none">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2353" b="0" i="0" u="none" strike="noStrike" kern="0" cap="none" spc="0" normalizeH="0" baseline="0" noProof="0" dirty="0">
                <a:ln>
                  <a:noFill/>
                </a:ln>
                <a:solidFill>
                  <a:srgbClr val="505050"/>
                </a:solidFill>
                <a:effectLst/>
                <a:uLnTx/>
                <a:uFillTx/>
              </a:rPr>
              <a:t>Isolated</a:t>
            </a:r>
          </a:p>
        </p:txBody>
      </p:sp>
      <p:sp>
        <p:nvSpPr>
          <p:cNvPr id="70" name="Rectangle 69">
            <a:extLst>
              <a:ext uri="{FF2B5EF4-FFF2-40B4-BE49-F238E27FC236}">
                <a16:creationId xmlns:a16="http://schemas.microsoft.com/office/drawing/2014/main" id="{1489827A-3CF7-4A5D-9AA6-9F5EFB4A72DF}"/>
              </a:ext>
            </a:extLst>
          </p:cNvPr>
          <p:cNvSpPr/>
          <p:nvPr/>
        </p:nvSpPr>
        <p:spPr>
          <a:xfrm>
            <a:off x="786871" y="3683394"/>
            <a:ext cx="1924888" cy="362072"/>
          </a:xfrm>
          <a:prstGeom prst="rect">
            <a:avLst/>
          </a:prstGeom>
        </p:spPr>
        <p:txBody>
          <a:bodyPr wrap="none">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dirty="0">
                <a:ln>
                  <a:noFill/>
                </a:ln>
                <a:solidFill>
                  <a:srgbClr val="505050"/>
                </a:solidFill>
                <a:effectLst/>
                <a:uLnTx/>
                <a:uFillTx/>
              </a:rPr>
              <a:t>Service Discovery</a:t>
            </a:r>
          </a:p>
        </p:txBody>
      </p:sp>
      <p:sp>
        <p:nvSpPr>
          <p:cNvPr id="71" name="Rectangle 70">
            <a:extLst>
              <a:ext uri="{FF2B5EF4-FFF2-40B4-BE49-F238E27FC236}">
                <a16:creationId xmlns:a16="http://schemas.microsoft.com/office/drawing/2014/main" id="{F7D657C7-2603-4DB0-8010-70D611C10DB6}"/>
              </a:ext>
            </a:extLst>
          </p:cNvPr>
          <p:cNvSpPr/>
          <p:nvPr/>
        </p:nvSpPr>
        <p:spPr>
          <a:xfrm>
            <a:off x="2547502" y="3931485"/>
            <a:ext cx="2261125" cy="301727"/>
          </a:xfrm>
          <a:prstGeom prst="rect">
            <a:avLst/>
          </a:prstGeom>
        </p:spPr>
        <p:txBody>
          <a:bodyPr wrap="none">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372" b="0" i="0" u="none" strike="noStrike" kern="0" cap="none" spc="0" normalizeH="0" baseline="0" noProof="0" dirty="0">
                <a:ln>
                  <a:noFill/>
                </a:ln>
                <a:solidFill>
                  <a:srgbClr val="505050"/>
                </a:solidFill>
                <a:effectLst/>
                <a:uLnTx/>
                <a:uFillTx/>
              </a:rPr>
              <a:t>Transient Failures Handling</a:t>
            </a:r>
          </a:p>
        </p:txBody>
      </p:sp>
      <p:sp>
        <p:nvSpPr>
          <p:cNvPr id="72" name="Rectangle 71">
            <a:extLst>
              <a:ext uri="{FF2B5EF4-FFF2-40B4-BE49-F238E27FC236}">
                <a16:creationId xmlns:a16="http://schemas.microsoft.com/office/drawing/2014/main" id="{13C8BA8B-D5BE-4AB8-A39E-C17F804048CD}"/>
              </a:ext>
            </a:extLst>
          </p:cNvPr>
          <p:cNvSpPr/>
          <p:nvPr/>
        </p:nvSpPr>
        <p:spPr>
          <a:xfrm>
            <a:off x="3740170" y="4186675"/>
            <a:ext cx="1041333" cy="331899"/>
          </a:xfrm>
          <a:prstGeom prst="rect">
            <a:avLst/>
          </a:prstGeom>
        </p:spPr>
        <p:txBody>
          <a:bodyPr wrap="none">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568" b="0" i="0" u="none" strike="noStrike" kern="0" cap="none" spc="0" normalizeH="0" baseline="0" noProof="0" dirty="0">
                <a:ln>
                  <a:noFill/>
                </a:ln>
                <a:solidFill>
                  <a:srgbClr val="505050"/>
                </a:solidFill>
                <a:effectLst/>
                <a:uLnTx/>
                <a:uFillTx/>
              </a:rPr>
              <a:t>Resiliency</a:t>
            </a:r>
          </a:p>
        </p:txBody>
      </p:sp>
      <p:sp>
        <p:nvSpPr>
          <p:cNvPr id="73" name="Rectangle 72">
            <a:extLst>
              <a:ext uri="{FF2B5EF4-FFF2-40B4-BE49-F238E27FC236}">
                <a16:creationId xmlns:a16="http://schemas.microsoft.com/office/drawing/2014/main" id="{8704C6BD-01A0-4E36-9918-057F00848B7F}"/>
              </a:ext>
            </a:extLst>
          </p:cNvPr>
          <p:cNvSpPr/>
          <p:nvPr/>
        </p:nvSpPr>
        <p:spPr>
          <a:xfrm>
            <a:off x="3280165" y="3613833"/>
            <a:ext cx="1757242" cy="392245"/>
          </a:xfrm>
          <a:prstGeom prst="rect">
            <a:avLst/>
          </a:prstGeom>
        </p:spPr>
        <p:txBody>
          <a:bodyPr wrap="none">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961" b="0" i="0" u="none" strike="noStrike" kern="0" cap="none" spc="0" normalizeH="0" baseline="0" noProof="0" dirty="0">
                <a:ln>
                  <a:noFill/>
                </a:ln>
                <a:solidFill>
                  <a:srgbClr val="505050"/>
                </a:solidFill>
                <a:effectLst/>
                <a:uLnTx/>
                <a:uFillTx/>
              </a:rPr>
              <a:t>Health Checks</a:t>
            </a:r>
          </a:p>
        </p:txBody>
      </p:sp>
      <p:sp>
        <p:nvSpPr>
          <p:cNvPr id="74" name="Rectangle 73">
            <a:extLst>
              <a:ext uri="{FF2B5EF4-FFF2-40B4-BE49-F238E27FC236}">
                <a16:creationId xmlns:a16="http://schemas.microsoft.com/office/drawing/2014/main" id="{7B5A1F70-D360-48DC-BEF1-10852E833B0C}"/>
              </a:ext>
            </a:extLst>
          </p:cNvPr>
          <p:cNvSpPr/>
          <p:nvPr/>
        </p:nvSpPr>
        <p:spPr>
          <a:xfrm>
            <a:off x="2877813" y="4450444"/>
            <a:ext cx="2649221" cy="301727"/>
          </a:xfrm>
          <a:prstGeom prst="rect">
            <a:avLst/>
          </a:prstGeom>
        </p:spPr>
        <p:txBody>
          <a:bodyPr wrap="none">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372" b="0" i="0" u="none" strike="noStrike" kern="0" cap="none" spc="0" normalizeH="0" baseline="0" noProof="0" dirty="0">
                <a:ln>
                  <a:noFill/>
                </a:ln>
                <a:solidFill>
                  <a:srgbClr val="505050"/>
                </a:solidFill>
                <a:effectLst/>
                <a:uLnTx/>
                <a:uFillTx/>
              </a:rPr>
              <a:t>Retries with Exponential Backoff</a:t>
            </a:r>
          </a:p>
        </p:txBody>
      </p:sp>
      <p:sp>
        <p:nvSpPr>
          <p:cNvPr id="75" name="Rectangle 74">
            <a:extLst>
              <a:ext uri="{FF2B5EF4-FFF2-40B4-BE49-F238E27FC236}">
                <a16:creationId xmlns:a16="http://schemas.microsoft.com/office/drawing/2014/main" id="{09FF98F3-3335-4056-9422-77C418F80B6D}"/>
              </a:ext>
            </a:extLst>
          </p:cNvPr>
          <p:cNvSpPr/>
          <p:nvPr/>
        </p:nvSpPr>
        <p:spPr>
          <a:xfrm>
            <a:off x="4118930" y="4678991"/>
            <a:ext cx="1379392" cy="301727"/>
          </a:xfrm>
          <a:prstGeom prst="rect">
            <a:avLst/>
          </a:prstGeom>
        </p:spPr>
        <p:txBody>
          <a:bodyPr wrap="none">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372" b="0" i="0" u="none" strike="noStrike" kern="0" cap="none" spc="0" normalizeH="0" baseline="0" noProof="0" dirty="0">
                <a:ln>
                  <a:noFill/>
                </a:ln>
                <a:solidFill>
                  <a:srgbClr val="505050"/>
                </a:solidFill>
                <a:effectLst/>
                <a:uLnTx/>
                <a:uFillTx/>
              </a:rPr>
              <a:t>Circuit Breakers</a:t>
            </a:r>
          </a:p>
        </p:txBody>
      </p:sp>
      <p:sp>
        <p:nvSpPr>
          <p:cNvPr id="76" name="Rectangle 75">
            <a:extLst>
              <a:ext uri="{FF2B5EF4-FFF2-40B4-BE49-F238E27FC236}">
                <a16:creationId xmlns:a16="http://schemas.microsoft.com/office/drawing/2014/main" id="{57940DAE-4C67-4CE3-86FC-EEF2D18F6023}"/>
              </a:ext>
            </a:extLst>
          </p:cNvPr>
          <p:cNvSpPr/>
          <p:nvPr/>
        </p:nvSpPr>
        <p:spPr>
          <a:xfrm>
            <a:off x="2108465" y="2045814"/>
            <a:ext cx="3262541" cy="362072"/>
          </a:xfrm>
          <a:prstGeom prst="rect">
            <a:avLst/>
          </a:prstGeom>
        </p:spPr>
        <p:txBody>
          <a:bodyPr wrap="none">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dirty="0">
                <a:ln>
                  <a:noFill/>
                </a:ln>
                <a:solidFill>
                  <a:srgbClr val="505050"/>
                </a:solidFill>
                <a:effectLst/>
                <a:uLnTx/>
                <a:uFillTx/>
              </a:rPr>
              <a:t>Nomad &amp; addressable services</a:t>
            </a:r>
          </a:p>
        </p:txBody>
      </p:sp>
      <p:sp>
        <p:nvSpPr>
          <p:cNvPr id="77" name="Rectangle 76">
            <a:extLst>
              <a:ext uri="{FF2B5EF4-FFF2-40B4-BE49-F238E27FC236}">
                <a16:creationId xmlns:a16="http://schemas.microsoft.com/office/drawing/2014/main" id="{0CE968E7-07FC-4838-803F-5F6D8EFB2E4E}"/>
              </a:ext>
            </a:extLst>
          </p:cNvPr>
          <p:cNvSpPr/>
          <p:nvPr/>
        </p:nvSpPr>
        <p:spPr>
          <a:xfrm>
            <a:off x="6757185" y="1191174"/>
            <a:ext cx="3849211" cy="633625"/>
          </a:xfrm>
          <a:prstGeom prst="rect">
            <a:avLst/>
          </a:prstGeom>
        </p:spPr>
        <p:txBody>
          <a:bodyPr wrap="none">
            <a:spAutoFit/>
          </a:bodyPr>
          <a:lstStyle/>
          <a:p>
            <a:pPr defTabSz="914367">
              <a:defRPr/>
            </a:pPr>
            <a:r>
              <a:rPr lang="en-US" sz="3529" dirty="0">
                <a:solidFill>
                  <a:srgbClr val="505050"/>
                </a:solidFill>
                <a:latin typeface="Segoe UI"/>
              </a:rPr>
              <a:t>Docker Containers</a:t>
            </a:r>
          </a:p>
        </p:txBody>
      </p:sp>
      <p:sp>
        <p:nvSpPr>
          <p:cNvPr id="78" name="Rectangle 77">
            <a:extLst>
              <a:ext uri="{FF2B5EF4-FFF2-40B4-BE49-F238E27FC236}">
                <a16:creationId xmlns:a16="http://schemas.microsoft.com/office/drawing/2014/main" id="{4958B1EC-4AC8-4AB4-890A-605DB4237708}"/>
              </a:ext>
            </a:extLst>
          </p:cNvPr>
          <p:cNvSpPr/>
          <p:nvPr/>
        </p:nvSpPr>
        <p:spPr>
          <a:xfrm>
            <a:off x="8875999" y="1848395"/>
            <a:ext cx="2333225" cy="512935"/>
          </a:xfrm>
          <a:prstGeom prst="rect">
            <a:avLst/>
          </a:prstGeom>
        </p:spPr>
        <p:txBody>
          <a:bodyPr wrap="none">
            <a:spAutoFit/>
          </a:bodyPr>
          <a:lstStyle/>
          <a:p>
            <a:pPr defTabSz="914367">
              <a:defRPr/>
            </a:pPr>
            <a:r>
              <a:rPr lang="en-US" sz="2745" dirty="0">
                <a:solidFill>
                  <a:srgbClr val="505050"/>
                </a:solidFill>
                <a:latin typeface="Segoe UI"/>
              </a:rPr>
              <a:t>Docker Image</a:t>
            </a:r>
          </a:p>
        </p:txBody>
      </p:sp>
      <p:sp>
        <p:nvSpPr>
          <p:cNvPr id="79" name="Rectangle 78">
            <a:extLst>
              <a:ext uri="{FF2B5EF4-FFF2-40B4-BE49-F238E27FC236}">
                <a16:creationId xmlns:a16="http://schemas.microsoft.com/office/drawing/2014/main" id="{67CC736F-CA88-46C3-A2E4-1C300F80DDB7}"/>
              </a:ext>
            </a:extLst>
          </p:cNvPr>
          <p:cNvSpPr/>
          <p:nvPr/>
        </p:nvSpPr>
        <p:spPr>
          <a:xfrm>
            <a:off x="9174807" y="2382197"/>
            <a:ext cx="1926586" cy="392245"/>
          </a:xfrm>
          <a:prstGeom prst="rect">
            <a:avLst/>
          </a:prstGeom>
        </p:spPr>
        <p:txBody>
          <a:bodyPr wrap="none">
            <a:spAutoFit/>
          </a:bodyPr>
          <a:lstStyle/>
          <a:p>
            <a:pPr defTabSz="914367">
              <a:defRPr/>
            </a:pPr>
            <a:r>
              <a:rPr lang="en-US" sz="1961" dirty="0">
                <a:solidFill>
                  <a:srgbClr val="505050"/>
                </a:solidFill>
                <a:latin typeface="Segoe UI"/>
              </a:rPr>
              <a:t>Docker Registry</a:t>
            </a:r>
          </a:p>
        </p:txBody>
      </p:sp>
      <p:sp>
        <p:nvSpPr>
          <p:cNvPr id="80" name="Rectangle 79">
            <a:extLst>
              <a:ext uri="{FF2B5EF4-FFF2-40B4-BE49-F238E27FC236}">
                <a16:creationId xmlns:a16="http://schemas.microsoft.com/office/drawing/2014/main" id="{E38F3FEC-369C-4A36-B0B8-01D1FDA0BC2B}"/>
              </a:ext>
            </a:extLst>
          </p:cNvPr>
          <p:cNvSpPr/>
          <p:nvPr/>
        </p:nvSpPr>
        <p:spPr>
          <a:xfrm>
            <a:off x="9415557" y="2761536"/>
            <a:ext cx="1762207" cy="452590"/>
          </a:xfrm>
          <a:prstGeom prst="rect">
            <a:avLst/>
          </a:prstGeom>
        </p:spPr>
        <p:txBody>
          <a:bodyPr wrap="none">
            <a:spAutoFit/>
          </a:bodyPr>
          <a:lstStyle/>
          <a:p>
            <a:pPr defTabSz="914367">
              <a:defRPr/>
            </a:pPr>
            <a:r>
              <a:rPr lang="en-US" sz="2353" dirty="0">
                <a:solidFill>
                  <a:srgbClr val="505050"/>
                </a:solidFill>
                <a:latin typeface="Segoe UI"/>
              </a:rPr>
              <a:t>Docker Hub</a:t>
            </a:r>
          </a:p>
        </p:txBody>
      </p:sp>
      <p:sp>
        <p:nvSpPr>
          <p:cNvPr id="81" name="Rectangle 80">
            <a:extLst>
              <a:ext uri="{FF2B5EF4-FFF2-40B4-BE49-F238E27FC236}">
                <a16:creationId xmlns:a16="http://schemas.microsoft.com/office/drawing/2014/main" id="{9FA63987-DD09-4F53-B80A-F1399B0C960F}"/>
              </a:ext>
            </a:extLst>
          </p:cNvPr>
          <p:cNvSpPr/>
          <p:nvPr/>
        </p:nvSpPr>
        <p:spPr>
          <a:xfrm>
            <a:off x="8576378" y="3174389"/>
            <a:ext cx="2932466" cy="392245"/>
          </a:xfrm>
          <a:prstGeom prst="rect">
            <a:avLst/>
          </a:prstGeom>
        </p:spPr>
        <p:txBody>
          <a:bodyPr wrap="none">
            <a:spAutoFit/>
          </a:bodyPr>
          <a:lstStyle/>
          <a:p>
            <a:pPr defTabSz="914367">
              <a:defRPr/>
            </a:pPr>
            <a:r>
              <a:rPr lang="en-US" sz="1961" dirty="0">
                <a:solidFill>
                  <a:srgbClr val="505050"/>
                </a:solidFill>
                <a:latin typeface="Segoe UI"/>
              </a:rPr>
              <a:t>Azure Container Registry</a:t>
            </a:r>
          </a:p>
        </p:txBody>
      </p:sp>
      <p:sp>
        <p:nvSpPr>
          <p:cNvPr id="82" name="Rectangle 81">
            <a:extLst>
              <a:ext uri="{FF2B5EF4-FFF2-40B4-BE49-F238E27FC236}">
                <a16:creationId xmlns:a16="http://schemas.microsoft.com/office/drawing/2014/main" id="{7D4D6F98-82E9-4938-8A53-D2D1127F3389}"/>
              </a:ext>
            </a:extLst>
          </p:cNvPr>
          <p:cNvSpPr/>
          <p:nvPr/>
        </p:nvSpPr>
        <p:spPr>
          <a:xfrm>
            <a:off x="7326509" y="2191782"/>
            <a:ext cx="1549490" cy="392245"/>
          </a:xfrm>
          <a:prstGeom prst="rect">
            <a:avLst/>
          </a:prstGeom>
        </p:spPr>
        <p:txBody>
          <a:bodyPr wrap="none">
            <a:spAutoFit/>
          </a:bodyPr>
          <a:lstStyle/>
          <a:p>
            <a:pPr defTabSz="914367">
              <a:defRPr/>
            </a:pPr>
            <a:r>
              <a:rPr lang="en-US" sz="1961" dirty="0">
                <a:solidFill>
                  <a:srgbClr val="505050"/>
                </a:solidFill>
                <a:latin typeface="Segoe UI"/>
              </a:rPr>
              <a:t>Docker Host</a:t>
            </a:r>
          </a:p>
        </p:txBody>
      </p:sp>
      <p:sp>
        <p:nvSpPr>
          <p:cNvPr id="83" name="Rectangle 82">
            <a:extLst>
              <a:ext uri="{FF2B5EF4-FFF2-40B4-BE49-F238E27FC236}">
                <a16:creationId xmlns:a16="http://schemas.microsoft.com/office/drawing/2014/main" id="{5FF71278-2F4C-446C-A15D-8D5E53D7502F}"/>
              </a:ext>
            </a:extLst>
          </p:cNvPr>
          <p:cNvSpPr/>
          <p:nvPr/>
        </p:nvSpPr>
        <p:spPr>
          <a:xfrm>
            <a:off x="6243850" y="4566816"/>
            <a:ext cx="3878755" cy="512935"/>
          </a:xfrm>
          <a:prstGeom prst="rect">
            <a:avLst/>
          </a:prstGeom>
        </p:spPr>
        <p:txBody>
          <a:bodyPr wrap="none">
            <a:spAutoFit/>
          </a:bodyPr>
          <a:lstStyle/>
          <a:p>
            <a:pPr defTabSz="914367">
              <a:defRPr/>
            </a:pPr>
            <a:r>
              <a:rPr lang="en-US" sz="2745" dirty="0">
                <a:solidFill>
                  <a:srgbClr val="505050"/>
                </a:solidFill>
                <a:latin typeface="Segoe UI"/>
              </a:rPr>
              <a:t>Azure Container Service</a:t>
            </a:r>
          </a:p>
        </p:txBody>
      </p:sp>
      <p:sp>
        <p:nvSpPr>
          <p:cNvPr id="84" name="Rectangle 83">
            <a:extLst>
              <a:ext uri="{FF2B5EF4-FFF2-40B4-BE49-F238E27FC236}">
                <a16:creationId xmlns:a16="http://schemas.microsoft.com/office/drawing/2014/main" id="{61958F39-1827-4D3E-9DA0-36F87A1B105E}"/>
              </a:ext>
            </a:extLst>
          </p:cNvPr>
          <p:cNvSpPr/>
          <p:nvPr/>
        </p:nvSpPr>
        <p:spPr>
          <a:xfrm>
            <a:off x="6478983" y="4119399"/>
            <a:ext cx="3279514" cy="512935"/>
          </a:xfrm>
          <a:prstGeom prst="rect">
            <a:avLst/>
          </a:prstGeom>
        </p:spPr>
        <p:txBody>
          <a:bodyPr wrap="none">
            <a:spAutoFit/>
          </a:bodyPr>
          <a:lstStyle/>
          <a:p>
            <a:pPr defTabSz="914367">
              <a:defRPr/>
            </a:pPr>
            <a:r>
              <a:rPr lang="en-US" sz="2745" dirty="0">
                <a:solidFill>
                  <a:srgbClr val="505050"/>
                </a:solidFill>
                <a:latin typeface="Segoe UI"/>
              </a:rPr>
              <a:t>Azure Service Fabric</a:t>
            </a:r>
          </a:p>
        </p:txBody>
      </p:sp>
      <p:sp>
        <p:nvSpPr>
          <p:cNvPr id="85" name="Rectangle 84">
            <a:extLst>
              <a:ext uri="{FF2B5EF4-FFF2-40B4-BE49-F238E27FC236}">
                <a16:creationId xmlns:a16="http://schemas.microsoft.com/office/drawing/2014/main" id="{DE8D3307-1BA7-4001-983A-851FC3B79043}"/>
              </a:ext>
            </a:extLst>
          </p:cNvPr>
          <p:cNvSpPr/>
          <p:nvPr/>
        </p:nvSpPr>
        <p:spPr>
          <a:xfrm>
            <a:off x="7213355" y="4999894"/>
            <a:ext cx="1678855" cy="452590"/>
          </a:xfrm>
          <a:prstGeom prst="rect">
            <a:avLst/>
          </a:prstGeom>
        </p:spPr>
        <p:txBody>
          <a:bodyPr wrap="none">
            <a:spAutoFit/>
          </a:bodyPr>
          <a:lstStyle/>
          <a:p>
            <a:pPr defTabSz="914367">
              <a:defRPr/>
            </a:pPr>
            <a:r>
              <a:rPr lang="en-US" sz="2353" dirty="0">
                <a:solidFill>
                  <a:srgbClr val="505050"/>
                </a:solidFill>
                <a:latin typeface="Segoe UI"/>
              </a:rPr>
              <a:t>Kubernetes</a:t>
            </a:r>
          </a:p>
        </p:txBody>
      </p:sp>
      <p:sp>
        <p:nvSpPr>
          <p:cNvPr id="86" name="Rectangle 85">
            <a:extLst>
              <a:ext uri="{FF2B5EF4-FFF2-40B4-BE49-F238E27FC236}">
                <a16:creationId xmlns:a16="http://schemas.microsoft.com/office/drawing/2014/main" id="{94D8E36F-0359-4713-AD7F-7C29483B1785}"/>
              </a:ext>
            </a:extLst>
          </p:cNvPr>
          <p:cNvSpPr/>
          <p:nvPr/>
        </p:nvSpPr>
        <p:spPr>
          <a:xfrm>
            <a:off x="7213354" y="5412466"/>
            <a:ext cx="2092410" cy="452590"/>
          </a:xfrm>
          <a:prstGeom prst="rect">
            <a:avLst/>
          </a:prstGeom>
        </p:spPr>
        <p:txBody>
          <a:bodyPr wrap="none">
            <a:spAutoFit/>
          </a:bodyPr>
          <a:lstStyle/>
          <a:p>
            <a:pPr defTabSz="914367">
              <a:defRPr/>
            </a:pPr>
            <a:r>
              <a:rPr lang="en-US" sz="2353" dirty="0">
                <a:solidFill>
                  <a:srgbClr val="505050"/>
                </a:solidFill>
                <a:latin typeface="Segoe UI"/>
              </a:rPr>
              <a:t>Docker Swarm</a:t>
            </a:r>
          </a:p>
        </p:txBody>
      </p:sp>
      <p:sp>
        <p:nvSpPr>
          <p:cNvPr id="87" name="Rectangle 86">
            <a:extLst>
              <a:ext uri="{FF2B5EF4-FFF2-40B4-BE49-F238E27FC236}">
                <a16:creationId xmlns:a16="http://schemas.microsoft.com/office/drawing/2014/main" id="{5872DD75-88FE-463B-BF09-B4085A79F9FD}"/>
              </a:ext>
            </a:extLst>
          </p:cNvPr>
          <p:cNvSpPr/>
          <p:nvPr/>
        </p:nvSpPr>
        <p:spPr>
          <a:xfrm>
            <a:off x="7213354" y="5819466"/>
            <a:ext cx="2029109" cy="452590"/>
          </a:xfrm>
          <a:prstGeom prst="rect">
            <a:avLst/>
          </a:prstGeom>
        </p:spPr>
        <p:txBody>
          <a:bodyPr wrap="none">
            <a:spAutoFit/>
          </a:bodyPr>
          <a:lstStyle/>
          <a:p>
            <a:pPr defTabSz="914367">
              <a:defRPr/>
            </a:pPr>
            <a:r>
              <a:rPr lang="en-US" sz="2353" dirty="0">
                <a:solidFill>
                  <a:srgbClr val="505050"/>
                </a:solidFill>
                <a:latin typeface="Segoe UI"/>
              </a:rPr>
              <a:t>Mesos DC/OS</a:t>
            </a:r>
          </a:p>
        </p:txBody>
      </p:sp>
      <p:sp>
        <p:nvSpPr>
          <p:cNvPr id="88" name="Rectangle 87">
            <a:extLst>
              <a:ext uri="{FF2B5EF4-FFF2-40B4-BE49-F238E27FC236}">
                <a16:creationId xmlns:a16="http://schemas.microsoft.com/office/drawing/2014/main" id="{897C6055-28CE-4FC1-BBC8-79A009DD47EF}"/>
              </a:ext>
            </a:extLst>
          </p:cNvPr>
          <p:cNvSpPr/>
          <p:nvPr/>
        </p:nvSpPr>
        <p:spPr>
          <a:xfrm>
            <a:off x="5648909" y="1784614"/>
            <a:ext cx="2752813" cy="512935"/>
          </a:xfrm>
          <a:prstGeom prst="rect">
            <a:avLst/>
          </a:prstGeom>
        </p:spPr>
        <p:txBody>
          <a:bodyPr wrap="none">
            <a:spAutoFit/>
          </a:bodyPr>
          <a:lstStyle/>
          <a:p>
            <a:pPr defTabSz="914367">
              <a:defRPr/>
            </a:pPr>
            <a:r>
              <a:rPr lang="en-US" sz="2745" dirty="0">
                <a:solidFill>
                  <a:srgbClr val="505050"/>
                </a:solidFill>
                <a:latin typeface="Segoe UI"/>
              </a:rPr>
              <a:t>Linux Containers</a:t>
            </a:r>
          </a:p>
        </p:txBody>
      </p:sp>
      <p:sp>
        <p:nvSpPr>
          <p:cNvPr id="89" name="Rectangle 88">
            <a:extLst>
              <a:ext uri="{FF2B5EF4-FFF2-40B4-BE49-F238E27FC236}">
                <a16:creationId xmlns:a16="http://schemas.microsoft.com/office/drawing/2014/main" id="{C091B088-B34D-4533-A391-12738CED7431}"/>
              </a:ext>
            </a:extLst>
          </p:cNvPr>
          <p:cNvSpPr/>
          <p:nvPr/>
        </p:nvSpPr>
        <p:spPr>
          <a:xfrm>
            <a:off x="5648907" y="2474897"/>
            <a:ext cx="3467842" cy="512935"/>
          </a:xfrm>
          <a:prstGeom prst="rect">
            <a:avLst/>
          </a:prstGeom>
        </p:spPr>
        <p:txBody>
          <a:bodyPr wrap="none">
            <a:spAutoFit/>
          </a:bodyPr>
          <a:lstStyle/>
          <a:p>
            <a:pPr defTabSz="914367">
              <a:defRPr/>
            </a:pPr>
            <a:r>
              <a:rPr lang="en-US" sz="2745" dirty="0">
                <a:solidFill>
                  <a:srgbClr val="505050"/>
                </a:solidFill>
                <a:latin typeface="Segoe UI"/>
              </a:rPr>
              <a:t>Windows  Containers</a:t>
            </a:r>
          </a:p>
        </p:txBody>
      </p:sp>
      <p:sp>
        <p:nvSpPr>
          <p:cNvPr id="90" name="Rectangle 89">
            <a:extLst>
              <a:ext uri="{FF2B5EF4-FFF2-40B4-BE49-F238E27FC236}">
                <a16:creationId xmlns:a16="http://schemas.microsoft.com/office/drawing/2014/main" id="{24F84F80-EDE5-44AA-9C24-5F6FA75E42B7}"/>
              </a:ext>
            </a:extLst>
          </p:cNvPr>
          <p:cNvSpPr/>
          <p:nvPr/>
        </p:nvSpPr>
        <p:spPr>
          <a:xfrm>
            <a:off x="10122605" y="4782381"/>
            <a:ext cx="1204077" cy="362072"/>
          </a:xfrm>
          <a:prstGeom prst="rect">
            <a:avLst/>
          </a:prstGeom>
        </p:spPr>
        <p:txBody>
          <a:bodyPr wrap="none">
            <a:spAutoFit/>
          </a:bodyPr>
          <a:lstStyle/>
          <a:p>
            <a:pPr defTabSz="914367">
              <a:defRPr/>
            </a:pPr>
            <a:r>
              <a:rPr lang="en-US" sz="1765" dirty="0" err="1">
                <a:solidFill>
                  <a:srgbClr val="505050"/>
                </a:solidFill>
                <a:latin typeface="Segoe UI"/>
              </a:rPr>
              <a:t>RabbitMQ</a:t>
            </a:r>
            <a:endParaRPr lang="en-US" sz="1765" dirty="0">
              <a:solidFill>
                <a:srgbClr val="505050"/>
              </a:solidFill>
              <a:latin typeface="Segoe UI"/>
            </a:endParaRPr>
          </a:p>
        </p:txBody>
      </p:sp>
      <p:sp>
        <p:nvSpPr>
          <p:cNvPr id="91" name="Rectangle 90">
            <a:extLst>
              <a:ext uri="{FF2B5EF4-FFF2-40B4-BE49-F238E27FC236}">
                <a16:creationId xmlns:a16="http://schemas.microsoft.com/office/drawing/2014/main" id="{398864BA-9665-4E27-96F9-EB362E72B18E}"/>
              </a:ext>
            </a:extLst>
          </p:cNvPr>
          <p:cNvSpPr/>
          <p:nvPr/>
        </p:nvSpPr>
        <p:spPr>
          <a:xfrm>
            <a:off x="6085001" y="3297990"/>
            <a:ext cx="2142697" cy="392245"/>
          </a:xfrm>
          <a:prstGeom prst="rect">
            <a:avLst/>
          </a:prstGeom>
        </p:spPr>
        <p:txBody>
          <a:bodyPr wrap="none">
            <a:spAutoFit/>
          </a:bodyPr>
          <a:lstStyle/>
          <a:p>
            <a:pPr defTabSz="914367">
              <a:defRPr/>
            </a:pPr>
            <a:r>
              <a:rPr lang="en-US" sz="1961" dirty="0">
                <a:solidFill>
                  <a:srgbClr val="505050"/>
                </a:solidFill>
                <a:latin typeface="Segoe UI"/>
              </a:rPr>
              <a:t>Azure Service Bus</a:t>
            </a:r>
          </a:p>
        </p:txBody>
      </p:sp>
      <p:sp>
        <p:nvSpPr>
          <p:cNvPr id="92" name="Rectangle 91">
            <a:extLst>
              <a:ext uri="{FF2B5EF4-FFF2-40B4-BE49-F238E27FC236}">
                <a16:creationId xmlns:a16="http://schemas.microsoft.com/office/drawing/2014/main" id="{ED45CDC0-E367-40D4-98C1-B143B961C03F}"/>
              </a:ext>
            </a:extLst>
          </p:cNvPr>
          <p:cNvSpPr/>
          <p:nvPr/>
        </p:nvSpPr>
        <p:spPr>
          <a:xfrm>
            <a:off x="9763207" y="5043628"/>
            <a:ext cx="1417423" cy="362072"/>
          </a:xfrm>
          <a:prstGeom prst="rect">
            <a:avLst/>
          </a:prstGeom>
        </p:spPr>
        <p:txBody>
          <a:bodyPr wrap="none">
            <a:spAutoFit/>
          </a:bodyPr>
          <a:lstStyle/>
          <a:p>
            <a:pPr defTabSz="914367">
              <a:defRPr/>
            </a:pPr>
            <a:r>
              <a:rPr lang="en-US" sz="1765" dirty="0" err="1">
                <a:solidFill>
                  <a:srgbClr val="505050"/>
                </a:solidFill>
                <a:latin typeface="Segoe UI"/>
              </a:rPr>
              <a:t>NServiceBus</a:t>
            </a:r>
            <a:endParaRPr lang="en-US" sz="1765" dirty="0">
              <a:solidFill>
                <a:srgbClr val="505050"/>
              </a:solidFill>
              <a:latin typeface="Segoe UI"/>
            </a:endParaRPr>
          </a:p>
        </p:txBody>
      </p:sp>
      <p:sp>
        <p:nvSpPr>
          <p:cNvPr id="93" name="Rectangle 92">
            <a:extLst>
              <a:ext uri="{FF2B5EF4-FFF2-40B4-BE49-F238E27FC236}">
                <a16:creationId xmlns:a16="http://schemas.microsoft.com/office/drawing/2014/main" id="{CD790AF4-5BB6-4FD7-91DA-2A90A04D271D}"/>
              </a:ext>
            </a:extLst>
          </p:cNvPr>
          <p:cNvSpPr/>
          <p:nvPr/>
        </p:nvSpPr>
        <p:spPr>
          <a:xfrm>
            <a:off x="9708958" y="5327879"/>
            <a:ext cx="1336837" cy="362072"/>
          </a:xfrm>
          <a:prstGeom prst="rect">
            <a:avLst/>
          </a:prstGeom>
        </p:spPr>
        <p:txBody>
          <a:bodyPr wrap="none">
            <a:spAutoFit/>
          </a:bodyPr>
          <a:lstStyle/>
          <a:p>
            <a:pPr defTabSz="914367">
              <a:defRPr/>
            </a:pPr>
            <a:r>
              <a:rPr lang="en-US" sz="1765" dirty="0" err="1">
                <a:solidFill>
                  <a:srgbClr val="505050"/>
                </a:solidFill>
                <a:latin typeface="Segoe UI"/>
              </a:rPr>
              <a:t>MassTransit</a:t>
            </a:r>
            <a:endParaRPr lang="en-US" sz="1765" dirty="0">
              <a:solidFill>
                <a:srgbClr val="505050"/>
              </a:solidFill>
              <a:latin typeface="Segoe UI"/>
            </a:endParaRPr>
          </a:p>
        </p:txBody>
      </p:sp>
      <p:sp>
        <p:nvSpPr>
          <p:cNvPr id="94" name="Rectangle 93">
            <a:extLst>
              <a:ext uri="{FF2B5EF4-FFF2-40B4-BE49-F238E27FC236}">
                <a16:creationId xmlns:a16="http://schemas.microsoft.com/office/drawing/2014/main" id="{7AAE0CCE-050B-47E7-BDC8-638AE89E0249}"/>
              </a:ext>
            </a:extLst>
          </p:cNvPr>
          <p:cNvSpPr/>
          <p:nvPr/>
        </p:nvSpPr>
        <p:spPr>
          <a:xfrm>
            <a:off x="6313980" y="2890990"/>
            <a:ext cx="2365534" cy="392245"/>
          </a:xfrm>
          <a:prstGeom prst="rect">
            <a:avLst/>
          </a:prstGeom>
        </p:spPr>
        <p:txBody>
          <a:bodyPr wrap="none">
            <a:spAutoFit/>
          </a:bodyPr>
          <a:lstStyle/>
          <a:p>
            <a:pPr defTabSz="914367">
              <a:defRPr/>
            </a:pPr>
            <a:r>
              <a:rPr lang="en-US" sz="1961" dirty="0">
                <a:solidFill>
                  <a:srgbClr val="505050"/>
                </a:solidFill>
                <a:latin typeface="Segoe UI"/>
              </a:rPr>
              <a:t>Hyper-V Containers</a:t>
            </a:r>
          </a:p>
        </p:txBody>
      </p:sp>
      <p:sp>
        <p:nvSpPr>
          <p:cNvPr id="95" name="Rectangle 94">
            <a:extLst>
              <a:ext uri="{FF2B5EF4-FFF2-40B4-BE49-F238E27FC236}">
                <a16:creationId xmlns:a16="http://schemas.microsoft.com/office/drawing/2014/main" id="{0E6F2287-719C-4631-9C06-CD07F67289B0}"/>
              </a:ext>
            </a:extLst>
          </p:cNvPr>
          <p:cNvSpPr/>
          <p:nvPr/>
        </p:nvSpPr>
        <p:spPr>
          <a:xfrm>
            <a:off x="9807863" y="5692341"/>
            <a:ext cx="977593" cy="362072"/>
          </a:xfrm>
          <a:prstGeom prst="rect">
            <a:avLst/>
          </a:prstGeom>
        </p:spPr>
        <p:txBody>
          <a:bodyPr wrap="none">
            <a:spAutoFit/>
          </a:bodyPr>
          <a:lstStyle/>
          <a:p>
            <a:pPr defTabSz="914367">
              <a:defRPr/>
            </a:pPr>
            <a:r>
              <a:rPr lang="en-US" sz="1765" dirty="0">
                <a:solidFill>
                  <a:srgbClr val="505050"/>
                </a:solidFill>
                <a:latin typeface="Segoe UI"/>
              </a:rPr>
              <a:t>Brighter</a:t>
            </a:r>
          </a:p>
        </p:txBody>
      </p:sp>
      <p:sp>
        <p:nvSpPr>
          <p:cNvPr id="96" name="Rectangle 95">
            <a:extLst>
              <a:ext uri="{FF2B5EF4-FFF2-40B4-BE49-F238E27FC236}">
                <a16:creationId xmlns:a16="http://schemas.microsoft.com/office/drawing/2014/main" id="{DDF2D886-F17C-42AA-8BAB-DEA2C0AF7B91}"/>
              </a:ext>
            </a:extLst>
          </p:cNvPr>
          <p:cNvSpPr/>
          <p:nvPr/>
        </p:nvSpPr>
        <p:spPr>
          <a:xfrm>
            <a:off x="9741418" y="4111933"/>
            <a:ext cx="1802815" cy="362072"/>
          </a:xfrm>
          <a:prstGeom prst="rect">
            <a:avLst/>
          </a:prstGeom>
        </p:spPr>
        <p:txBody>
          <a:bodyPr wrap="none">
            <a:spAutoFit/>
          </a:bodyPr>
          <a:lstStyle/>
          <a:p>
            <a:pPr defTabSz="914367">
              <a:defRPr/>
            </a:pPr>
            <a:r>
              <a:rPr lang="en-US" sz="1765" dirty="0" err="1">
                <a:solidFill>
                  <a:srgbClr val="505050"/>
                </a:solidFill>
                <a:latin typeface="Segoe UI"/>
              </a:rPr>
              <a:t>Stateful</a:t>
            </a:r>
            <a:r>
              <a:rPr lang="en-US" sz="1765" dirty="0">
                <a:solidFill>
                  <a:srgbClr val="505050"/>
                </a:solidFill>
                <a:latin typeface="Segoe UI"/>
              </a:rPr>
              <a:t> Services</a:t>
            </a:r>
          </a:p>
        </p:txBody>
      </p:sp>
      <p:sp>
        <p:nvSpPr>
          <p:cNvPr id="97" name="Rectangle 96">
            <a:extLst>
              <a:ext uri="{FF2B5EF4-FFF2-40B4-BE49-F238E27FC236}">
                <a16:creationId xmlns:a16="http://schemas.microsoft.com/office/drawing/2014/main" id="{A1E76FD9-644C-43B7-B2A6-D6128034969A}"/>
              </a:ext>
            </a:extLst>
          </p:cNvPr>
          <p:cNvSpPr/>
          <p:nvPr/>
        </p:nvSpPr>
        <p:spPr>
          <a:xfrm>
            <a:off x="9741417" y="4340098"/>
            <a:ext cx="815730" cy="362072"/>
          </a:xfrm>
          <a:prstGeom prst="rect">
            <a:avLst/>
          </a:prstGeom>
        </p:spPr>
        <p:txBody>
          <a:bodyPr wrap="none">
            <a:spAutoFit/>
          </a:bodyPr>
          <a:lstStyle/>
          <a:p>
            <a:pPr defTabSz="914367">
              <a:defRPr/>
            </a:pPr>
            <a:r>
              <a:rPr lang="en-US" sz="1765" dirty="0">
                <a:solidFill>
                  <a:srgbClr val="505050"/>
                </a:solidFill>
                <a:latin typeface="Segoe UI"/>
              </a:rPr>
              <a:t>Actors</a:t>
            </a:r>
          </a:p>
        </p:txBody>
      </p:sp>
      <p:sp>
        <p:nvSpPr>
          <p:cNvPr id="98" name="Rectangle 97">
            <a:extLst>
              <a:ext uri="{FF2B5EF4-FFF2-40B4-BE49-F238E27FC236}">
                <a16:creationId xmlns:a16="http://schemas.microsoft.com/office/drawing/2014/main" id="{5B3A3192-558C-4C84-8E80-570720DE19B2}"/>
              </a:ext>
            </a:extLst>
          </p:cNvPr>
          <p:cNvSpPr/>
          <p:nvPr/>
        </p:nvSpPr>
        <p:spPr>
          <a:xfrm>
            <a:off x="6635928" y="3559603"/>
            <a:ext cx="2877589" cy="633625"/>
          </a:xfrm>
          <a:prstGeom prst="rect">
            <a:avLst/>
          </a:prstGeom>
        </p:spPr>
        <p:txBody>
          <a:bodyPr wrap="none">
            <a:spAutoFit/>
          </a:bodyPr>
          <a:lstStyle/>
          <a:p>
            <a:pPr defTabSz="914367">
              <a:defRPr/>
            </a:pPr>
            <a:r>
              <a:rPr lang="en-US" sz="3529" dirty="0">
                <a:solidFill>
                  <a:srgbClr val="505050"/>
                </a:solidFill>
                <a:latin typeface="Segoe UI"/>
              </a:rPr>
              <a:t>Orchestrators</a:t>
            </a:r>
          </a:p>
        </p:txBody>
      </p:sp>
      <p:sp>
        <p:nvSpPr>
          <p:cNvPr id="99" name="Rectangle 98">
            <a:extLst>
              <a:ext uri="{FF2B5EF4-FFF2-40B4-BE49-F238E27FC236}">
                <a16:creationId xmlns:a16="http://schemas.microsoft.com/office/drawing/2014/main" id="{B4914AE0-A2EC-437D-AD4E-3D259862B3D7}"/>
              </a:ext>
            </a:extLst>
          </p:cNvPr>
          <p:cNvSpPr/>
          <p:nvPr/>
        </p:nvSpPr>
        <p:spPr>
          <a:xfrm>
            <a:off x="9571131" y="5938079"/>
            <a:ext cx="704469" cy="392245"/>
          </a:xfrm>
          <a:prstGeom prst="rect">
            <a:avLst/>
          </a:prstGeom>
        </p:spPr>
        <p:txBody>
          <a:bodyPr wrap="none">
            <a:spAutoFit/>
          </a:bodyPr>
          <a:lstStyle/>
          <a:p>
            <a:pPr defTabSz="914367">
              <a:defRPr/>
            </a:pPr>
            <a:r>
              <a:rPr lang="en-US" sz="1961" dirty="0">
                <a:solidFill>
                  <a:srgbClr val="505050"/>
                </a:solidFill>
                <a:latin typeface="Segoe UI"/>
              </a:rPr>
              <a:t>Polly</a:t>
            </a:r>
          </a:p>
        </p:txBody>
      </p:sp>
    </p:spTree>
    <p:extLst>
      <p:ext uri="{BB962C8B-B14F-4D97-AF65-F5344CB8AC3E}">
        <p14:creationId xmlns:p14="http://schemas.microsoft.com/office/powerpoint/2010/main" val="808175249"/>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E7BBECC-7FAB-4DFA-8F1F-585DF7F2FBE4}"/>
              </a:ext>
            </a:extLst>
          </p:cNvPr>
          <p:cNvSpPr txBox="1"/>
          <p:nvPr/>
        </p:nvSpPr>
        <p:spPr>
          <a:xfrm>
            <a:off x="2011162" y="1597196"/>
            <a:ext cx="1510749" cy="646331"/>
          </a:xfrm>
          <a:prstGeom prst="rect">
            <a:avLst/>
          </a:prstGeom>
        </p:spPr>
        <p:txBody>
          <a:bodyPr wrap="square" lIns="0" tIns="0" rIns="0" bIns="0" rtlCol="0" anchor="t" anchorCtr="0">
            <a:spAutoFit/>
          </a:bodyPr>
          <a:lstStyle/>
          <a:p>
            <a:pPr algn="ctr"/>
            <a:r>
              <a:rPr lang="en-US" sz="1400" dirty="0">
                <a:solidFill>
                  <a:schemeClr val="tx1">
                    <a:lumMod val="65000"/>
                    <a:lumOff val="35000"/>
                  </a:schemeClr>
                </a:solidFill>
                <a:latin typeface="+mj-lt"/>
                <a:cs typeface="Segoe UI Semibold" panose="020B0702040204020203" pitchFamily="34" charset="0"/>
              </a:rPr>
              <a:t>Optimizing</a:t>
            </a:r>
            <a:br>
              <a:rPr lang="en-US" sz="1400" dirty="0">
                <a:solidFill>
                  <a:schemeClr val="tx1">
                    <a:lumMod val="65000"/>
                    <a:lumOff val="35000"/>
                  </a:schemeClr>
                </a:solidFill>
                <a:latin typeface="+mj-lt"/>
                <a:cs typeface="Segoe UI Semibold" panose="020B0702040204020203" pitchFamily="34" charset="0"/>
              </a:rPr>
            </a:br>
            <a:r>
              <a:rPr lang="en-US" sz="1400" dirty="0">
                <a:solidFill>
                  <a:schemeClr val="tx1">
                    <a:lumMod val="65000"/>
                    <a:lumOff val="35000"/>
                  </a:schemeClr>
                </a:solidFill>
                <a:latin typeface="+mj-lt"/>
                <a:cs typeface="Segoe UI Semibold" panose="020B0702040204020203" pitchFamily="34" charset="0"/>
              </a:rPr>
              <a:t>for microservice </a:t>
            </a:r>
            <a:br>
              <a:rPr lang="en-US" sz="1400" dirty="0">
                <a:solidFill>
                  <a:schemeClr val="tx1">
                    <a:lumMod val="65000"/>
                    <a:lumOff val="35000"/>
                  </a:schemeClr>
                </a:solidFill>
                <a:latin typeface="+mj-lt"/>
                <a:cs typeface="Segoe UI Semibold" panose="020B0702040204020203" pitchFamily="34" charset="0"/>
              </a:rPr>
            </a:br>
            <a:r>
              <a:rPr lang="en-US" sz="1400" dirty="0">
                <a:solidFill>
                  <a:schemeClr val="tx1">
                    <a:lumMod val="65000"/>
                    <a:lumOff val="35000"/>
                  </a:schemeClr>
                </a:solidFill>
                <a:latin typeface="+mj-lt"/>
                <a:cs typeface="Segoe UI Semibold" panose="020B0702040204020203" pitchFamily="34" charset="0"/>
              </a:rPr>
              <a:t>development</a:t>
            </a:r>
          </a:p>
        </p:txBody>
      </p:sp>
      <p:sp>
        <p:nvSpPr>
          <p:cNvPr id="7" name="TextBox 6">
            <a:extLst>
              <a:ext uri="{FF2B5EF4-FFF2-40B4-BE49-F238E27FC236}">
                <a16:creationId xmlns:a16="http://schemas.microsoft.com/office/drawing/2014/main" id="{EA5DEA31-A90A-433C-9BA6-CF2AC1EE98FE}"/>
              </a:ext>
            </a:extLst>
          </p:cNvPr>
          <p:cNvSpPr txBox="1"/>
          <p:nvPr/>
        </p:nvSpPr>
        <p:spPr>
          <a:xfrm>
            <a:off x="3692847" y="5782490"/>
            <a:ext cx="2153480" cy="646331"/>
          </a:xfrm>
          <a:prstGeom prst="rect">
            <a:avLst/>
          </a:prstGeom>
        </p:spPr>
        <p:txBody>
          <a:bodyPr wrap="square" lIns="0" tIns="0" rIns="0" bIns="0" rtlCol="0" anchor="t" anchorCtr="0">
            <a:spAutoFit/>
          </a:bodyPr>
          <a:lstStyle/>
          <a:p>
            <a:pPr algn="ctr"/>
            <a:r>
              <a:rPr lang="en-US" sz="1400" dirty="0">
                <a:solidFill>
                  <a:schemeClr val="tx1">
                    <a:lumMod val="65000"/>
                    <a:lumOff val="35000"/>
                  </a:schemeClr>
                </a:solidFill>
                <a:latin typeface="+mj-lt"/>
                <a:cs typeface="Segoe UI Semibold" panose="020B0702040204020203" pitchFamily="34" charset="0"/>
              </a:rPr>
              <a:t>Tracking multiple deployment pipelines while maintaining agile updates</a:t>
            </a:r>
          </a:p>
        </p:txBody>
      </p:sp>
      <p:sp>
        <p:nvSpPr>
          <p:cNvPr id="8" name="TextBox 7">
            <a:extLst>
              <a:ext uri="{FF2B5EF4-FFF2-40B4-BE49-F238E27FC236}">
                <a16:creationId xmlns:a16="http://schemas.microsoft.com/office/drawing/2014/main" id="{ECCA5A76-9A43-4A4C-A7F1-6A4E63C7FC74}"/>
              </a:ext>
            </a:extLst>
          </p:cNvPr>
          <p:cNvSpPr txBox="1"/>
          <p:nvPr/>
        </p:nvSpPr>
        <p:spPr>
          <a:xfrm>
            <a:off x="8180543" y="1395491"/>
            <a:ext cx="2001079" cy="646331"/>
          </a:xfrm>
          <a:prstGeom prst="rect">
            <a:avLst/>
          </a:prstGeom>
        </p:spPr>
        <p:txBody>
          <a:bodyPr wrap="square" lIns="0" tIns="0" rIns="0" bIns="0" rtlCol="0" anchor="t" anchorCtr="0">
            <a:spAutoFit/>
          </a:bodyPr>
          <a:lstStyle/>
          <a:p>
            <a:pPr algn="ctr"/>
            <a:r>
              <a:rPr lang="en-US" sz="1400">
                <a:solidFill>
                  <a:schemeClr val="tx1">
                    <a:lumMod val="65000"/>
                    <a:lumOff val="35000"/>
                  </a:schemeClr>
                </a:solidFill>
                <a:latin typeface="+mj-lt"/>
                <a:cs typeface="Segoe UI Semibold" panose="020B0702040204020203" pitchFamily="34" charset="0"/>
              </a:rPr>
              <a:t>Focusing on business logic instead of microservice platform maintenance </a:t>
            </a:r>
          </a:p>
        </p:txBody>
      </p:sp>
      <p:sp>
        <p:nvSpPr>
          <p:cNvPr id="9" name="TextBox 8">
            <a:extLst>
              <a:ext uri="{FF2B5EF4-FFF2-40B4-BE49-F238E27FC236}">
                <a16:creationId xmlns:a16="http://schemas.microsoft.com/office/drawing/2014/main" id="{8A44DE85-9764-44EA-8D94-B5F82373C65C}"/>
              </a:ext>
            </a:extLst>
          </p:cNvPr>
          <p:cNvSpPr txBox="1"/>
          <p:nvPr/>
        </p:nvSpPr>
        <p:spPr>
          <a:xfrm>
            <a:off x="972366" y="3903076"/>
            <a:ext cx="2254839" cy="646331"/>
          </a:xfrm>
          <a:prstGeom prst="rect">
            <a:avLst/>
          </a:prstGeom>
        </p:spPr>
        <p:txBody>
          <a:bodyPr wrap="square" lIns="0" tIns="0" rIns="0" bIns="0" rtlCol="0" anchor="t" anchorCtr="0">
            <a:spAutoFit/>
          </a:bodyPr>
          <a:lstStyle/>
          <a:p>
            <a:pPr algn="ctr"/>
            <a:r>
              <a:rPr lang="en-US" sz="1400">
                <a:solidFill>
                  <a:schemeClr val="tx1">
                    <a:lumMod val="65000"/>
                    <a:lumOff val="35000"/>
                  </a:schemeClr>
                </a:solidFill>
                <a:latin typeface="+mj-lt"/>
                <a:cs typeface="Segoe UI Semibold" panose="020B0702040204020203" pitchFamily="34" charset="0"/>
              </a:rPr>
              <a:t>Dealing with the complexity </a:t>
            </a:r>
            <a:br>
              <a:rPr lang="en-US" sz="1400">
                <a:solidFill>
                  <a:schemeClr val="tx1">
                    <a:lumMod val="65000"/>
                    <a:lumOff val="35000"/>
                  </a:schemeClr>
                </a:solidFill>
                <a:latin typeface="+mj-lt"/>
                <a:cs typeface="Segoe UI Semibold" panose="020B0702040204020203" pitchFamily="34" charset="0"/>
              </a:rPr>
            </a:br>
            <a:r>
              <a:rPr lang="en-US" sz="1400">
                <a:solidFill>
                  <a:schemeClr val="tx1">
                    <a:lumMod val="65000"/>
                    <a:lumOff val="35000"/>
                  </a:schemeClr>
                </a:solidFill>
                <a:latin typeface="+mj-lt"/>
                <a:cs typeface="Segoe UI Semibold" panose="020B0702040204020203" pitchFamily="34" charset="0"/>
              </a:rPr>
              <a:t>of network communications </a:t>
            </a:r>
          </a:p>
        </p:txBody>
      </p:sp>
      <p:sp>
        <p:nvSpPr>
          <p:cNvPr id="10" name="TextBox 9">
            <a:extLst>
              <a:ext uri="{FF2B5EF4-FFF2-40B4-BE49-F238E27FC236}">
                <a16:creationId xmlns:a16="http://schemas.microsoft.com/office/drawing/2014/main" id="{24F81B57-DF38-4730-A5CE-1E115068731B}"/>
              </a:ext>
            </a:extLst>
          </p:cNvPr>
          <p:cNvSpPr txBox="1"/>
          <p:nvPr/>
        </p:nvSpPr>
        <p:spPr>
          <a:xfrm>
            <a:off x="4148748" y="2604374"/>
            <a:ext cx="2254839" cy="646331"/>
          </a:xfrm>
          <a:prstGeom prst="rect">
            <a:avLst/>
          </a:prstGeom>
        </p:spPr>
        <p:txBody>
          <a:bodyPr wrap="square" lIns="0" tIns="0" rIns="0" bIns="0" rtlCol="0" anchor="t" anchorCtr="0">
            <a:spAutoFit/>
          </a:bodyPr>
          <a:lstStyle/>
          <a:p>
            <a:pPr algn="ctr"/>
            <a:r>
              <a:rPr lang="en-US" sz="1400" dirty="0">
                <a:solidFill>
                  <a:schemeClr val="tx1">
                    <a:lumMod val="65000"/>
                    <a:lumOff val="35000"/>
                  </a:schemeClr>
                </a:solidFill>
                <a:latin typeface="+mj-lt"/>
                <a:cs typeface="Segoe UI Semibold" panose="020B0702040204020203" pitchFamily="34" charset="0"/>
              </a:rPr>
              <a:t>Monitoring and </a:t>
            </a:r>
            <a:br>
              <a:rPr lang="en-US" sz="1400" dirty="0">
                <a:solidFill>
                  <a:schemeClr val="tx1">
                    <a:lumMod val="65000"/>
                    <a:lumOff val="35000"/>
                  </a:schemeClr>
                </a:solidFill>
                <a:latin typeface="+mj-lt"/>
                <a:cs typeface="Segoe UI Semibold" panose="020B0702040204020203" pitchFamily="34" charset="0"/>
              </a:rPr>
            </a:br>
            <a:r>
              <a:rPr lang="en-US" sz="1400" dirty="0">
                <a:solidFill>
                  <a:schemeClr val="tx1">
                    <a:lumMod val="65000"/>
                    <a:lumOff val="35000"/>
                  </a:schemeClr>
                </a:solidFill>
                <a:latin typeface="+mj-lt"/>
                <a:cs typeface="Segoe UI Semibold" panose="020B0702040204020203" pitchFamily="34" charset="0"/>
              </a:rPr>
              <a:t>governance at overarching and granular levels</a:t>
            </a:r>
          </a:p>
        </p:txBody>
      </p:sp>
      <p:sp>
        <p:nvSpPr>
          <p:cNvPr id="11" name="TextBox 10">
            <a:extLst>
              <a:ext uri="{FF2B5EF4-FFF2-40B4-BE49-F238E27FC236}">
                <a16:creationId xmlns:a16="http://schemas.microsoft.com/office/drawing/2014/main" id="{49147404-2417-4B67-98D1-A294D804D060}"/>
              </a:ext>
            </a:extLst>
          </p:cNvPr>
          <p:cNvSpPr txBox="1"/>
          <p:nvPr/>
        </p:nvSpPr>
        <p:spPr>
          <a:xfrm>
            <a:off x="6053746" y="4101858"/>
            <a:ext cx="2003576" cy="646331"/>
          </a:xfrm>
          <a:prstGeom prst="rect">
            <a:avLst/>
          </a:prstGeom>
        </p:spPr>
        <p:txBody>
          <a:bodyPr wrap="square" lIns="0" tIns="0" rIns="0" bIns="0" rtlCol="0" anchor="t" anchorCtr="0">
            <a:spAutoFit/>
          </a:bodyPr>
          <a:lstStyle/>
          <a:p>
            <a:pPr algn="ctr"/>
            <a:r>
              <a:rPr lang="en-US" sz="1400" dirty="0">
                <a:solidFill>
                  <a:schemeClr val="tx1">
                    <a:lumMod val="65000"/>
                    <a:lumOff val="35000"/>
                  </a:schemeClr>
                </a:solidFill>
                <a:latin typeface="+mj-lt"/>
                <a:cs typeface="Segoe UI Semibold" panose="020B0702040204020203" pitchFamily="34" charset="0"/>
              </a:rPr>
              <a:t>Achieving reliable state and data consistency without latency issues</a:t>
            </a:r>
          </a:p>
        </p:txBody>
      </p:sp>
      <p:sp>
        <p:nvSpPr>
          <p:cNvPr id="12" name="TextBox 11">
            <a:extLst>
              <a:ext uri="{FF2B5EF4-FFF2-40B4-BE49-F238E27FC236}">
                <a16:creationId xmlns:a16="http://schemas.microsoft.com/office/drawing/2014/main" id="{6EF5D963-F339-4476-9114-F7716855F269}"/>
              </a:ext>
            </a:extLst>
          </p:cNvPr>
          <p:cNvSpPr txBox="1"/>
          <p:nvPr/>
        </p:nvSpPr>
        <p:spPr>
          <a:xfrm>
            <a:off x="9154082" y="3487337"/>
            <a:ext cx="1447657" cy="646331"/>
          </a:xfrm>
          <a:prstGeom prst="rect">
            <a:avLst/>
          </a:prstGeom>
        </p:spPr>
        <p:txBody>
          <a:bodyPr wrap="square" lIns="0" tIns="0" rIns="0" bIns="0" rtlCol="0" anchor="t" anchorCtr="0">
            <a:spAutoFit/>
          </a:bodyPr>
          <a:lstStyle/>
          <a:p>
            <a:pPr algn="ctr"/>
            <a:r>
              <a:rPr lang="en-US" sz="1400" dirty="0">
                <a:solidFill>
                  <a:schemeClr val="tx1">
                    <a:lumMod val="65000"/>
                    <a:lumOff val="35000"/>
                  </a:schemeClr>
                </a:solidFill>
                <a:latin typeface="+mj-lt"/>
                <a:cs typeface="Segoe UI Semibold" panose="020B0702040204020203" pitchFamily="34" charset="0"/>
              </a:rPr>
              <a:t>Running highly secure applications at scale</a:t>
            </a:r>
          </a:p>
        </p:txBody>
      </p:sp>
      <p:cxnSp>
        <p:nvCxnSpPr>
          <p:cNvPr id="28" name="Straight Connector 27">
            <a:extLst>
              <a:ext uri="{FF2B5EF4-FFF2-40B4-BE49-F238E27FC236}">
                <a16:creationId xmlns:a16="http://schemas.microsoft.com/office/drawing/2014/main" id="{EE1BCED4-14E9-4827-9F1D-545B01CE3643}"/>
              </a:ext>
            </a:extLst>
          </p:cNvPr>
          <p:cNvCxnSpPr>
            <a:cxnSpLocks/>
            <a:stCxn id="27" idx="5"/>
          </p:cNvCxnSpPr>
          <p:nvPr/>
        </p:nvCxnSpPr>
        <p:spPr>
          <a:xfrm flipV="1">
            <a:off x="1792438" y="1771274"/>
            <a:ext cx="324741" cy="166062"/>
          </a:xfrm>
          <a:prstGeom prst="line">
            <a:avLst/>
          </a:prstGeom>
          <a:ln w="12700">
            <a:solidFill>
              <a:srgbClr val="DD5900"/>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83722EE6-86CD-4E03-9714-06C1B2FB4A12}"/>
              </a:ext>
            </a:extLst>
          </p:cNvPr>
          <p:cNvCxnSpPr>
            <a:cxnSpLocks/>
            <a:endCxn id="32" idx="2"/>
          </p:cNvCxnSpPr>
          <p:nvPr/>
        </p:nvCxnSpPr>
        <p:spPr>
          <a:xfrm flipV="1">
            <a:off x="3458817" y="1917456"/>
            <a:ext cx="308330" cy="238134"/>
          </a:xfrm>
          <a:prstGeom prst="line">
            <a:avLst/>
          </a:prstGeom>
          <a:ln w="12700">
            <a:solidFill>
              <a:srgbClr val="797979"/>
            </a:solidFill>
          </a:ln>
        </p:spPr>
        <p:style>
          <a:lnRef idx="1">
            <a:schemeClr val="accent1"/>
          </a:lnRef>
          <a:fillRef idx="0">
            <a:schemeClr val="accent1"/>
          </a:fillRef>
          <a:effectRef idx="0">
            <a:schemeClr val="accent1"/>
          </a:effectRef>
          <a:fontRef idx="minor">
            <a:schemeClr val="tx1"/>
          </a:fontRef>
        </p:style>
      </p:cxnSp>
      <p:sp>
        <p:nvSpPr>
          <p:cNvPr id="39" name="Hexagon 38">
            <a:extLst>
              <a:ext uri="{FF2B5EF4-FFF2-40B4-BE49-F238E27FC236}">
                <a16:creationId xmlns:a16="http://schemas.microsoft.com/office/drawing/2014/main" id="{FAE7724E-272F-44BE-BA22-B3124D48FD5A}"/>
              </a:ext>
            </a:extLst>
          </p:cNvPr>
          <p:cNvSpPr/>
          <p:nvPr/>
        </p:nvSpPr>
        <p:spPr>
          <a:xfrm>
            <a:off x="3225462" y="4309473"/>
            <a:ext cx="791685" cy="682487"/>
          </a:xfrm>
          <a:prstGeom prst="hexagon">
            <a:avLst/>
          </a:prstGeom>
          <a:solidFill>
            <a:srgbClr val="FFAA27"/>
          </a:solidFill>
          <a:ln w="12700">
            <a:solidFill>
              <a:srgbClr val="DD59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cxnSp>
        <p:nvCxnSpPr>
          <p:cNvPr id="51" name="Straight Connector 50">
            <a:extLst>
              <a:ext uri="{FF2B5EF4-FFF2-40B4-BE49-F238E27FC236}">
                <a16:creationId xmlns:a16="http://schemas.microsoft.com/office/drawing/2014/main" id="{F8FD780C-77C9-40EA-B6DD-6F163F36FDCA}"/>
              </a:ext>
            </a:extLst>
          </p:cNvPr>
          <p:cNvCxnSpPr>
            <a:cxnSpLocks/>
            <a:endCxn id="46" idx="2"/>
          </p:cNvCxnSpPr>
          <p:nvPr/>
        </p:nvCxnSpPr>
        <p:spPr>
          <a:xfrm flipV="1">
            <a:off x="5671930" y="1690094"/>
            <a:ext cx="436203" cy="757044"/>
          </a:xfrm>
          <a:prstGeom prst="line">
            <a:avLst/>
          </a:prstGeom>
          <a:ln w="12700">
            <a:solidFill>
              <a:srgbClr val="797979"/>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F7DA5BBF-8CCA-4C99-BA45-3864276F2E16}"/>
              </a:ext>
            </a:extLst>
          </p:cNvPr>
          <p:cNvCxnSpPr>
            <a:cxnSpLocks/>
            <a:stCxn id="45" idx="1"/>
          </p:cNvCxnSpPr>
          <p:nvPr/>
        </p:nvCxnSpPr>
        <p:spPr>
          <a:xfrm>
            <a:off x="5066121" y="2336185"/>
            <a:ext cx="210047" cy="186301"/>
          </a:xfrm>
          <a:prstGeom prst="line">
            <a:avLst/>
          </a:prstGeom>
          <a:ln w="12700">
            <a:solidFill>
              <a:srgbClr val="DD5900"/>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F1EE916A-AF10-4488-B597-83374EB8487C}"/>
              </a:ext>
            </a:extLst>
          </p:cNvPr>
          <p:cNvCxnSpPr>
            <a:cxnSpLocks/>
            <a:stCxn id="48" idx="3"/>
          </p:cNvCxnSpPr>
          <p:nvPr/>
        </p:nvCxnSpPr>
        <p:spPr>
          <a:xfrm flipH="1">
            <a:off x="6417236" y="2927540"/>
            <a:ext cx="284252" cy="0"/>
          </a:xfrm>
          <a:prstGeom prst="line">
            <a:avLst/>
          </a:prstGeom>
          <a:ln w="12700">
            <a:solidFill>
              <a:srgbClr val="0078D7"/>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FD091875-B36D-42C0-AB2D-1513C7406ACA}"/>
              </a:ext>
            </a:extLst>
          </p:cNvPr>
          <p:cNvCxnSpPr>
            <a:cxnSpLocks/>
            <a:endCxn id="50" idx="4"/>
          </p:cNvCxnSpPr>
          <p:nvPr/>
        </p:nvCxnSpPr>
        <p:spPr>
          <a:xfrm>
            <a:off x="4573578" y="3341360"/>
            <a:ext cx="226346" cy="257145"/>
          </a:xfrm>
          <a:prstGeom prst="line">
            <a:avLst/>
          </a:prstGeom>
          <a:ln w="12700">
            <a:solidFill>
              <a:srgbClr val="797979"/>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276DEEFB-6BBF-42B2-85B8-35F2B7B9F18C}"/>
              </a:ext>
            </a:extLst>
          </p:cNvPr>
          <p:cNvCxnSpPr>
            <a:cxnSpLocks/>
            <a:stCxn id="39" idx="2"/>
            <a:endCxn id="40" idx="5"/>
          </p:cNvCxnSpPr>
          <p:nvPr/>
        </p:nvCxnSpPr>
        <p:spPr>
          <a:xfrm flipH="1">
            <a:off x="2690273" y="4991960"/>
            <a:ext cx="705811" cy="244867"/>
          </a:xfrm>
          <a:prstGeom prst="line">
            <a:avLst/>
          </a:prstGeom>
          <a:ln w="12700">
            <a:solidFill>
              <a:srgbClr val="797979"/>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679B3CF2-B838-4DD4-9547-3A09F52330F9}"/>
              </a:ext>
            </a:extLst>
          </p:cNvPr>
          <p:cNvCxnSpPr>
            <a:cxnSpLocks/>
            <a:endCxn id="38" idx="2"/>
          </p:cNvCxnSpPr>
          <p:nvPr/>
        </p:nvCxnSpPr>
        <p:spPr>
          <a:xfrm flipV="1">
            <a:off x="2478157" y="3765683"/>
            <a:ext cx="98891" cy="99435"/>
          </a:xfrm>
          <a:prstGeom prst="line">
            <a:avLst/>
          </a:prstGeom>
          <a:ln w="12700">
            <a:solidFill>
              <a:srgbClr val="797979"/>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44F76594-5CDD-4817-A35B-106CD9F2B4D0}"/>
              </a:ext>
            </a:extLst>
          </p:cNvPr>
          <p:cNvCxnSpPr>
            <a:cxnSpLocks/>
            <a:stCxn id="44" idx="0"/>
          </p:cNvCxnSpPr>
          <p:nvPr/>
        </p:nvCxnSpPr>
        <p:spPr>
          <a:xfrm>
            <a:off x="1401622" y="3232433"/>
            <a:ext cx="551586" cy="545656"/>
          </a:xfrm>
          <a:prstGeom prst="line">
            <a:avLst/>
          </a:prstGeom>
          <a:ln w="12700">
            <a:solidFill>
              <a:srgbClr val="797979"/>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B049DEA9-F826-4EBD-9648-B70540C5EDE9}"/>
              </a:ext>
            </a:extLst>
          </p:cNvPr>
          <p:cNvCxnSpPr>
            <a:cxnSpLocks/>
            <a:stCxn id="43" idx="0"/>
          </p:cNvCxnSpPr>
          <p:nvPr/>
        </p:nvCxnSpPr>
        <p:spPr>
          <a:xfrm flipV="1">
            <a:off x="1236960" y="4610603"/>
            <a:ext cx="511532" cy="409590"/>
          </a:xfrm>
          <a:prstGeom prst="line">
            <a:avLst/>
          </a:prstGeom>
          <a:ln w="12700">
            <a:solidFill>
              <a:srgbClr val="DD5900"/>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6E1FA534-3EB6-4BF5-B055-E6463C67C23F}"/>
              </a:ext>
            </a:extLst>
          </p:cNvPr>
          <p:cNvCxnSpPr>
            <a:cxnSpLocks/>
            <a:endCxn id="39" idx="3"/>
          </p:cNvCxnSpPr>
          <p:nvPr/>
        </p:nvCxnSpPr>
        <p:spPr>
          <a:xfrm>
            <a:off x="2935847" y="4542363"/>
            <a:ext cx="289615" cy="108354"/>
          </a:xfrm>
          <a:prstGeom prst="line">
            <a:avLst/>
          </a:prstGeom>
          <a:ln w="12700">
            <a:solidFill>
              <a:srgbClr val="DD5900"/>
            </a:solidFill>
          </a:ln>
        </p:spPr>
        <p:style>
          <a:lnRef idx="1">
            <a:schemeClr val="accent1"/>
          </a:lnRef>
          <a:fillRef idx="0">
            <a:schemeClr val="accent1"/>
          </a:fillRef>
          <a:effectRef idx="0">
            <a:schemeClr val="accent1"/>
          </a:effectRef>
          <a:fontRef idx="minor">
            <a:schemeClr val="tx1"/>
          </a:fontRef>
        </p:style>
      </p:cxnSp>
      <p:sp>
        <p:nvSpPr>
          <p:cNvPr id="82" name="Hexagon 81">
            <a:extLst>
              <a:ext uri="{FF2B5EF4-FFF2-40B4-BE49-F238E27FC236}">
                <a16:creationId xmlns:a16="http://schemas.microsoft.com/office/drawing/2014/main" id="{400712E0-DFC8-4EB1-8141-BDE9AC862724}"/>
              </a:ext>
            </a:extLst>
          </p:cNvPr>
          <p:cNvSpPr/>
          <p:nvPr/>
        </p:nvSpPr>
        <p:spPr>
          <a:xfrm>
            <a:off x="2489961" y="6029862"/>
            <a:ext cx="791685" cy="682487"/>
          </a:xfrm>
          <a:prstGeom prst="hexagon">
            <a:avLst/>
          </a:prstGeom>
          <a:solidFill>
            <a:srgbClr val="FFAA27"/>
          </a:solidFill>
          <a:ln w="12700">
            <a:solidFill>
              <a:srgbClr val="DD59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cxnSp>
        <p:nvCxnSpPr>
          <p:cNvPr id="85" name="Straight Connector 84">
            <a:extLst>
              <a:ext uri="{FF2B5EF4-FFF2-40B4-BE49-F238E27FC236}">
                <a16:creationId xmlns:a16="http://schemas.microsoft.com/office/drawing/2014/main" id="{0CA11912-885B-44EF-94BE-0FC229CEC9A9}"/>
              </a:ext>
            </a:extLst>
          </p:cNvPr>
          <p:cNvCxnSpPr>
            <a:cxnSpLocks/>
            <a:stCxn id="82" idx="0"/>
          </p:cNvCxnSpPr>
          <p:nvPr/>
        </p:nvCxnSpPr>
        <p:spPr>
          <a:xfrm flipV="1">
            <a:off x="3281646" y="6294500"/>
            <a:ext cx="364676" cy="76606"/>
          </a:xfrm>
          <a:prstGeom prst="line">
            <a:avLst/>
          </a:prstGeom>
          <a:ln w="12700">
            <a:solidFill>
              <a:srgbClr val="0078D7"/>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3032F1E4-ECBA-4531-AB42-5EBAD7D211F5}"/>
              </a:ext>
            </a:extLst>
          </p:cNvPr>
          <p:cNvCxnSpPr>
            <a:cxnSpLocks/>
            <a:stCxn id="7" idx="0"/>
            <a:endCxn id="83" idx="2"/>
          </p:cNvCxnSpPr>
          <p:nvPr/>
        </p:nvCxnSpPr>
        <p:spPr>
          <a:xfrm flipV="1">
            <a:off x="4769587" y="5413833"/>
            <a:ext cx="398625" cy="368657"/>
          </a:xfrm>
          <a:prstGeom prst="line">
            <a:avLst/>
          </a:prstGeom>
          <a:ln w="12700">
            <a:solidFill>
              <a:srgbClr val="797979"/>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31B56AD6-B356-48AD-8466-455691FDAF42}"/>
              </a:ext>
            </a:extLst>
          </p:cNvPr>
          <p:cNvCxnSpPr>
            <a:cxnSpLocks/>
            <a:endCxn id="84" idx="2"/>
          </p:cNvCxnSpPr>
          <p:nvPr/>
        </p:nvCxnSpPr>
        <p:spPr>
          <a:xfrm flipV="1">
            <a:off x="5961295" y="5962019"/>
            <a:ext cx="328308" cy="132708"/>
          </a:xfrm>
          <a:prstGeom prst="line">
            <a:avLst/>
          </a:prstGeom>
          <a:ln w="12700">
            <a:solidFill>
              <a:srgbClr val="DD5900"/>
            </a:solidFill>
          </a:ln>
        </p:spPr>
        <p:style>
          <a:lnRef idx="1">
            <a:schemeClr val="accent1"/>
          </a:lnRef>
          <a:fillRef idx="0">
            <a:schemeClr val="accent1"/>
          </a:fillRef>
          <a:effectRef idx="0">
            <a:schemeClr val="accent1"/>
          </a:effectRef>
          <a:fontRef idx="minor">
            <a:schemeClr val="tx1"/>
          </a:fontRef>
        </p:style>
      </p:cxnSp>
      <p:sp>
        <p:nvSpPr>
          <p:cNvPr id="99" name="Hexagon 98">
            <a:extLst>
              <a:ext uri="{FF2B5EF4-FFF2-40B4-BE49-F238E27FC236}">
                <a16:creationId xmlns:a16="http://schemas.microsoft.com/office/drawing/2014/main" id="{7A766B31-DD3F-4A9D-87C2-B91248A2174E}"/>
              </a:ext>
            </a:extLst>
          </p:cNvPr>
          <p:cNvSpPr/>
          <p:nvPr/>
        </p:nvSpPr>
        <p:spPr>
          <a:xfrm>
            <a:off x="7349758" y="5199842"/>
            <a:ext cx="791685" cy="682487"/>
          </a:xfrm>
          <a:prstGeom prst="hexagon">
            <a:avLst/>
          </a:prstGeom>
          <a:solidFill>
            <a:srgbClr val="FFAA27"/>
          </a:solidFill>
          <a:ln w="12700">
            <a:solidFill>
              <a:srgbClr val="DD59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cxnSp>
        <p:nvCxnSpPr>
          <p:cNvPr id="100" name="Straight Connector 99">
            <a:extLst>
              <a:ext uri="{FF2B5EF4-FFF2-40B4-BE49-F238E27FC236}">
                <a16:creationId xmlns:a16="http://schemas.microsoft.com/office/drawing/2014/main" id="{A003B586-8222-497C-B5E0-6F324B696471}"/>
              </a:ext>
            </a:extLst>
          </p:cNvPr>
          <p:cNvCxnSpPr>
            <a:cxnSpLocks/>
            <a:stCxn id="98" idx="3"/>
          </p:cNvCxnSpPr>
          <p:nvPr/>
        </p:nvCxnSpPr>
        <p:spPr>
          <a:xfrm flipH="1">
            <a:off x="6757221" y="3559886"/>
            <a:ext cx="754034" cy="477510"/>
          </a:xfrm>
          <a:prstGeom prst="line">
            <a:avLst/>
          </a:prstGeom>
          <a:ln w="12700">
            <a:solidFill>
              <a:srgbClr val="797979"/>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929FED09-718D-4458-888D-5F3894633FB6}"/>
              </a:ext>
            </a:extLst>
          </p:cNvPr>
          <p:cNvCxnSpPr>
            <a:cxnSpLocks/>
            <a:stCxn id="99" idx="5"/>
          </p:cNvCxnSpPr>
          <p:nvPr/>
        </p:nvCxnSpPr>
        <p:spPr>
          <a:xfrm flipH="1" flipV="1">
            <a:off x="7849041" y="4774375"/>
            <a:ext cx="121780" cy="425467"/>
          </a:xfrm>
          <a:prstGeom prst="line">
            <a:avLst/>
          </a:prstGeom>
          <a:ln w="12700">
            <a:solidFill>
              <a:srgbClr val="797979"/>
            </a:solidFill>
          </a:ln>
        </p:spPr>
        <p:style>
          <a:lnRef idx="1">
            <a:schemeClr val="accent1"/>
          </a:lnRef>
          <a:fillRef idx="0">
            <a:schemeClr val="accent1"/>
          </a:fillRef>
          <a:effectRef idx="0">
            <a:schemeClr val="accent1"/>
          </a:effectRef>
          <a:fontRef idx="minor">
            <a:schemeClr val="tx1"/>
          </a:fontRef>
        </p:style>
      </p:cxnSp>
      <p:sp>
        <p:nvSpPr>
          <p:cNvPr id="108" name="Hexagon 107">
            <a:extLst>
              <a:ext uri="{FF2B5EF4-FFF2-40B4-BE49-F238E27FC236}">
                <a16:creationId xmlns:a16="http://schemas.microsoft.com/office/drawing/2014/main" id="{99D0FCC2-D00B-4F19-9920-6BCE4E5E5A49}"/>
              </a:ext>
            </a:extLst>
          </p:cNvPr>
          <p:cNvSpPr/>
          <p:nvPr/>
        </p:nvSpPr>
        <p:spPr>
          <a:xfrm>
            <a:off x="10243082" y="1805044"/>
            <a:ext cx="791685" cy="682487"/>
          </a:xfrm>
          <a:prstGeom prst="hexagon">
            <a:avLst/>
          </a:prstGeom>
          <a:solidFill>
            <a:srgbClr val="FFAA27"/>
          </a:solidFill>
          <a:ln w="12700">
            <a:solidFill>
              <a:srgbClr val="DD59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cxnSp>
        <p:nvCxnSpPr>
          <p:cNvPr id="113" name="Straight Connector 112">
            <a:extLst>
              <a:ext uri="{FF2B5EF4-FFF2-40B4-BE49-F238E27FC236}">
                <a16:creationId xmlns:a16="http://schemas.microsoft.com/office/drawing/2014/main" id="{963D0832-2820-4A68-9E08-C6F14B5DCA11}"/>
              </a:ext>
            </a:extLst>
          </p:cNvPr>
          <p:cNvCxnSpPr>
            <a:cxnSpLocks/>
            <a:stCxn id="8" idx="1"/>
            <a:endCxn id="106" idx="0"/>
          </p:cNvCxnSpPr>
          <p:nvPr/>
        </p:nvCxnSpPr>
        <p:spPr>
          <a:xfrm flipH="1">
            <a:off x="7986766" y="1718657"/>
            <a:ext cx="193777" cy="0"/>
          </a:xfrm>
          <a:prstGeom prst="line">
            <a:avLst/>
          </a:prstGeom>
          <a:ln w="12700">
            <a:solidFill>
              <a:srgbClr val="797979"/>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4C58F2ED-1C64-4042-AC28-7354F824B4D2}"/>
              </a:ext>
            </a:extLst>
          </p:cNvPr>
          <p:cNvCxnSpPr>
            <a:cxnSpLocks/>
            <a:stCxn id="110" idx="4"/>
          </p:cNvCxnSpPr>
          <p:nvPr/>
        </p:nvCxnSpPr>
        <p:spPr>
          <a:xfrm flipH="1" flipV="1">
            <a:off x="8831681" y="2099414"/>
            <a:ext cx="358276" cy="406218"/>
          </a:xfrm>
          <a:prstGeom prst="line">
            <a:avLst/>
          </a:prstGeom>
          <a:ln w="12700">
            <a:solidFill>
              <a:srgbClr val="797979"/>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2666F229-DA6E-4DAD-B9EE-246D7BC1DB92}"/>
              </a:ext>
            </a:extLst>
          </p:cNvPr>
          <p:cNvCxnSpPr>
            <a:cxnSpLocks/>
            <a:stCxn id="108" idx="4"/>
            <a:endCxn id="8" idx="3"/>
          </p:cNvCxnSpPr>
          <p:nvPr/>
        </p:nvCxnSpPr>
        <p:spPr>
          <a:xfrm flipH="1" flipV="1">
            <a:off x="10181622" y="1718657"/>
            <a:ext cx="232082" cy="86387"/>
          </a:xfrm>
          <a:prstGeom prst="line">
            <a:avLst/>
          </a:prstGeom>
          <a:ln w="12700">
            <a:solidFill>
              <a:srgbClr val="797979"/>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621DE12C-0E08-4997-9308-B14D6B39F857}"/>
              </a:ext>
            </a:extLst>
          </p:cNvPr>
          <p:cNvCxnSpPr>
            <a:cxnSpLocks/>
            <a:stCxn id="107" idx="3"/>
          </p:cNvCxnSpPr>
          <p:nvPr/>
        </p:nvCxnSpPr>
        <p:spPr>
          <a:xfrm flipH="1">
            <a:off x="9137645" y="729361"/>
            <a:ext cx="796358" cy="482521"/>
          </a:xfrm>
          <a:prstGeom prst="line">
            <a:avLst/>
          </a:prstGeom>
          <a:ln w="12700">
            <a:solidFill>
              <a:srgbClr val="DD5900"/>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CC0B2E28-23A4-4061-954E-2716EC8A9B67}"/>
              </a:ext>
            </a:extLst>
          </p:cNvPr>
          <p:cNvCxnSpPr>
            <a:cxnSpLocks/>
            <a:stCxn id="109" idx="4"/>
            <a:endCxn id="108" idx="1"/>
          </p:cNvCxnSpPr>
          <p:nvPr/>
        </p:nvCxnSpPr>
        <p:spPr>
          <a:xfrm flipH="1" flipV="1">
            <a:off x="10864145" y="2487531"/>
            <a:ext cx="261518" cy="111359"/>
          </a:xfrm>
          <a:prstGeom prst="line">
            <a:avLst/>
          </a:prstGeom>
          <a:ln w="12700">
            <a:solidFill>
              <a:srgbClr val="0078D7"/>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7256FC01-473A-4679-A910-23C8F13CBAD5}"/>
              </a:ext>
            </a:extLst>
          </p:cNvPr>
          <p:cNvCxnSpPr>
            <a:cxnSpLocks/>
            <a:stCxn id="112" idx="4"/>
          </p:cNvCxnSpPr>
          <p:nvPr/>
        </p:nvCxnSpPr>
        <p:spPr>
          <a:xfrm flipH="1" flipV="1">
            <a:off x="10251048" y="4173875"/>
            <a:ext cx="376474" cy="779260"/>
          </a:xfrm>
          <a:prstGeom prst="line">
            <a:avLst/>
          </a:prstGeom>
          <a:ln w="12700">
            <a:solidFill>
              <a:srgbClr val="797979"/>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826DC355-4043-4CD7-9F0B-996BB3EBE444}"/>
              </a:ext>
            </a:extLst>
          </p:cNvPr>
          <p:cNvCxnSpPr>
            <a:cxnSpLocks/>
            <a:endCxn id="109" idx="2"/>
          </p:cNvCxnSpPr>
          <p:nvPr/>
        </p:nvCxnSpPr>
        <p:spPr>
          <a:xfrm flipV="1">
            <a:off x="10760765" y="3281377"/>
            <a:ext cx="364898" cy="424717"/>
          </a:xfrm>
          <a:prstGeom prst="line">
            <a:avLst/>
          </a:prstGeom>
          <a:ln w="12700">
            <a:solidFill>
              <a:srgbClr val="DD5900"/>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F7CC51E8-C964-44DE-BA41-B8147A390391}"/>
              </a:ext>
            </a:extLst>
          </p:cNvPr>
          <p:cNvCxnSpPr>
            <a:cxnSpLocks/>
            <a:endCxn id="111" idx="5"/>
          </p:cNvCxnSpPr>
          <p:nvPr/>
        </p:nvCxnSpPr>
        <p:spPr>
          <a:xfrm flipH="1">
            <a:off x="9137706" y="4090407"/>
            <a:ext cx="311094" cy="287245"/>
          </a:xfrm>
          <a:prstGeom prst="line">
            <a:avLst/>
          </a:prstGeom>
          <a:ln w="12700">
            <a:solidFill>
              <a:srgbClr val="0078D7"/>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13CAFFBB-5D3C-4E16-AE23-B18A87720425}"/>
              </a:ext>
            </a:extLst>
          </p:cNvPr>
          <p:cNvCxnSpPr>
            <a:cxnSpLocks/>
            <a:stCxn id="48" idx="0"/>
            <a:endCxn id="98" idx="4"/>
          </p:cNvCxnSpPr>
          <p:nvPr/>
        </p:nvCxnSpPr>
        <p:spPr>
          <a:xfrm>
            <a:off x="7493173" y="2927540"/>
            <a:ext cx="188704" cy="291102"/>
          </a:xfrm>
          <a:prstGeom prst="line">
            <a:avLst/>
          </a:prstGeom>
          <a:ln w="12700">
            <a:solidFill>
              <a:srgbClr val="DD5900"/>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C90E6CB3-C670-42E7-8320-95A5D44E8B6E}"/>
              </a:ext>
            </a:extLst>
          </p:cNvPr>
          <p:cNvCxnSpPr>
            <a:cxnSpLocks/>
            <a:stCxn id="38" idx="4"/>
            <a:endCxn id="27" idx="1"/>
          </p:cNvCxnSpPr>
          <p:nvPr/>
        </p:nvCxnSpPr>
        <p:spPr>
          <a:xfrm flipH="1" flipV="1">
            <a:off x="1792438" y="2619823"/>
            <a:ext cx="784610" cy="463373"/>
          </a:xfrm>
          <a:prstGeom prst="line">
            <a:avLst/>
          </a:prstGeom>
          <a:ln w="12700">
            <a:solidFill>
              <a:srgbClr val="DD5900"/>
            </a:solidFill>
          </a:ln>
        </p:spPr>
        <p:style>
          <a:lnRef idx="1">
            <a:schemeClr val="accent1"/>
          </a:lnRef>
          <a:fillRef idx="0">
            <a:schemeClr val="accent1"/>
          </a:fillRef>
          <a:effectRef idx="0">
            <a:schemeClr val="accent1"/>
          </a:effectRef>
          <a:fontRef idx="minor">
            <a:schemeClr val="tx1"/>
          </a:fontRef>
        </p:style>
      </p:cxnSp>
      <p:grpSp>
        <p:nvGrpSpPr>
          <p:cNvPr id="19" name="Group 18">
            <a:extLst>
              <a:ext uri="{FF2B5EF4-FFF2-40B4-BE49-F238E27FC236}">
                <a16:creationId xmlns:a16="http://schemas.microsoft.com/office/drawing/2014/main" id="{F7BF19AC-EE9D-476D-84E0-3962A2644103}"/>
              </a:ext>
            </a:extLst>
          </p:cNvPr>
          <p:cNvGrpSpPr/>
          <p:nvPr/>
        </p:nvGrpSpPr>
        <p:grpSpPr>
          <a:xfrm>
            <a:off x="2069210" y="5236827"/>
            <a:ext cx="791685" cy="682487"/>
            <a:chOff x="2069210" y="5029307"/>
            <a:chExt cx="791685" cy="682487"/>
          </a:xfrm>
        </p:grpSpPr>
        <p:sp>
          <p:nvSpPr>
            <p:cNvPr id="40" name="Hexagon 39">
              <a:extLst>
                <a:ext uri="{FF2B5EF4-FFF2-40B4-BE49-F238E27FC236}">
                  <a16:creationId xmlns:a16="http://schemas.microsoft.com/office/drawing/2014/main" id="{CF95ECBA-2383-49B4-82EF-8814CBC5D6AB}"/>
                </a:ext>
              </a:extLst>
            </p:cNvPr>
            <p:cNvSpPr/>
            <p:nvPr/>
          </p:nvSpPr>
          <p:spPr>
            <a:xfrm>
              <a:off x="2069210" y="5029307"/>
              <a:ext cx="791685" cy="682487"/>
            </a:xfrm>
            <a:prstGeom prst="hexagon">
              <a:avLst/>
            </a:prstGeom>
            <a:solidFill>
              <a:srgbClr val="E9E9E9"/>
            </a:solidFill>
            <a:ln w="12700">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150" name="Group 149">
              <a:extLst>
                <a:ext uri="{FF2B5EF4-FFF2-40B4-BE49-F238E27FC236}">
                  <a16:creationId xmlns:a16="http://schemas.microsoft.com/office/drawing/2014/main" id="{485D9CEC-D580-47AB-854C-013BF877C98A}"/>
                </a:ext>
              </a:extLst>
            </p:cNvPr>
            <p:cNvGrpSpPr/>
            <p:nvPr/>
          </p:nvGrpSpPr>
          <p:grpSpPr>
            <a:xfrm>
              <a:off x="2254144" y="5204566"/>
              <a:ext cx="421817" cy="331969"/>
              <a:chOff x="1200453" y="4307032"/>
              <a:chExt cx="421817" cy="331969"/>
            </a:xfrm>
          </p:grpSpPr>
          <p:sp>
            <p:nvSpPr>
              <p:cNvPr id="146" name="TextBox 145">
                <a:extLst>
                  <a:ext uri="{FF2B5EF4-FFF2-40B4-BE49-F238E27FC236}">
                    <a16:creationId xmlns:a16="http://schemas.microsoft.com/office/drawing/2014/main" id="{E0FDAAAB-0549-4A65-9D4B-A3144879622E}"/>
                  </a:ext>
                </a:extLst>
              </p:cNvPr>
              <p:cNvSpPr txBox="1"/>
              <p:nvPr/>
            </p:nvSpPr>
            <p:spPr>
              <a:xfrm>
                <a:off x="1239229" y="4338461"/>
                <a:ext cx="344265" cy="194516"/>
              </a:xfrm>
              <a:prstGeom prst="rect">
                <a:avLst/>
              </a:prstGeom>
              <a:ln>
                <a:noFill/>
              </a:ln>
            </p:spPr>
            <p:txBody>
              <a:bodyPr wrap="square" lIns="0" tIns="0" rIns="0" bIns="0" rtlCol="0" anchor="t"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797979"/>
                    </a:solidFill>
                    <a:effectLst/>
                    <a:uLnTx/>
                    <a:uFillTx/>
                    <a:latin typeface="Showcard Gothic" panose="04020904020102020604" pitchFamily="82" charset="0"/>
                    <a:ea typeface="+mn-ea"/>
                    <a:cs typeface="Shruti" panose="020B0502040204020203" pitchFamily="34" charset="0"/>
                  </a:rPr>
                  <a:t>&lt;/&gt;</a:t>
                </a:r>
              </a:p>
            </p:txBody>
          </p:sp>
          <p:sp>
            <p:nvSpPr>
              <p:cNvPr id="147" name="Freeform 127">
                <a:extLst>
                  <a:ext uri="{FF2B5EF4-FFF2-40B4-BE49-F238E27FC236}">
                    <a16:creationId xmlns:a16="http://schemas.microsoft.com/office/drawing/2014/main" id="{7768406B-F226-4502-AFD6-4AE93FDB8C41}"/>
                  </a:ext>
                </a:extLst>
              </p:cNvPr>
              <p:cNvSpPr>
                <a:spLocks noChangeAspect="1"/>
              </p:cNvSpPr>
              <p:nvPr/>
            </p:nvSpPr>
            <p:spPr bwMode="black">
              <a:xfrm>
                <a:off x="1200453" y="4307032"/>
                <a:ext cx="421817" cy="331969"/>
              </a:xfrm>
              <a:custGeom>
                <a:avLst/>
                <a:gdLst>
                  <a:gd name="connsiteX0" fmla="*/ 427036 w 1971675"/>
                  <a:gd name="connsiteY0" fmla="*/ 1374775 h 1409700"/>
                  <a:gd name="connsiteX1" fmla="*/ 1544636 w 1971675"/>
                  <a:gd name="connsiteY1" fmla="*/ 1374775 h 1409700"/>
                  <a:gd name="connsiteX2" fmla="*/ 1544636 w 1971675"/>
                  <a:gd name="connsiteY2" fmla="*/ 1409700 h 1409700"/>
                  <a:gd name="connsiteX3" fmla="*/ 427036 w 1971675"/>
                  <a:gd name="connsiteY3" fmla="*/ 1409700 h 1409700"/>
                  <a:gd name="connsiteX4" fmla="*/ 104775 w 1971675"/>
                  <a:gd name="connsiteY4" fmla="*/ 104775 h 1409700"/>
                  <a:gd name="connsiteX5" fmla="*/ 104775 w 1971675"/>
                  <a:gd name="connsiteY5" fmla="*/ 1028700 h 1409700"/>
                  <a:gd name="connsiteX6" fmla="*/ 761999 w 1971675"/>
                  <a:gd name="connsiteY6" fmla="*/ 1028700 h 1409700"/>
                  <a:gd name="connsiteX7" fmla="*/ 1198562 w 1971675"/>
                  <a:gd name="connsiteY7" fmla="*/ 1028700 h 1409700"/>
                  <a:gd name="connsiteX8" fmla="*/ 1879600 w 1971675"/>
                  <a:gd name="connsiteY8" fmla="*/ 1028700 h 1409700"/>
                  <a:gd name="connsiteX9" fmla="*/ 1879600 w 1971675"/>
                  <a:gd name="connsiteY9" fmla="*/ 104775 h 1409700"/>
                  <a:gd name="connsiteX10" fmla="*/ 985837 w 1971675"/>
                  <a:gd name="connsiteY10" fmla="*/ 23812 h 1409700"/>
                  <a:gd name="connsiteX11" fmla="*/ 957262 w 1971675"/>
                  <a:gd name="connsiteY11" fmla="*/ 46831 h 1409700"/>
                  <a:gd name="connsiteX12" fmla="*/ 985837 w 1971675"/>
                  <a:gd name="connsiteY12" fmla="*/ 69850 h 1409700"/>
                  <a:gd name="connsiteX13" fmla="*/ 1014412 w 1971675"/>
                  <a:gd name="connsiteY13" fmla="*/ 46831 h 1409700"/>
                  <a:gd name="connsiteX14" fmla="*/ 985837 w 1971675"/>
                  <a:gd name="connsiteY14" fmla="*/ 23812 h 1409700"/>
                  <a:gd name="connsiteX15" fmla="*/ 103772 w 1971675"/>
                  <a:gd name="connsiteY15" fmla="*/ 0 h 1409700"/>
                  <a:gd name="connsiteX16" fmla="*/ 1856372 w 1971675"/>
                  <a:gd name="connsiteY16" fmla="*/ 0 h 1409700"/>
                  <a:gd name="connsiteX17" fmla="*/ 1971675 w 1971675"/>
                  <a:gd name="connsiteY17" fmla="*/ 103909 h 1409700"/>
                  <a:gd name="connsiteX18" fmla="*/ 1971675 w 1971675"/>
                  <a:gd name="connsiteY18" fmla="*/ 1027546 h 1409700"/>
                  <a:gd name="connsiteX19" fmla="*/ 1856372 w 1971675"/>
                  <a:gd name="connsiteY19" fmla="*/ 1143000 h 1409700"/>
                  <a:gd name="connsiteX20" fmla="*/ 1277877 w 1971675"/>
                  <a:gd name="connsiteY20" fmla="*/ 1143000 h 1409700"/>
                  <a:gd name="connsiteX21" fmla="*/ 1198562 w 1971675"/>
                  <a:gd name="connsiteY21" fmla="*/ 1143000 h 1409700"/>
                  <a:gd name="connsiteX22" fmla="*/ 1198562 w 1971675"/>
                  <a:gd name="connsiteY22" fmla="*/ 1212850 h 1409700"/>
                  <a:gd name="connsiteX23" fmla="*/ 1198562 w 1971675"/>
                  <a:gd name="connsiteY23" fmla="*/ 1258887 h 1409700"/>
                  <a:gd name="connsiteX24" fmla="*/ 1452561 w 1971675"/>
                  <a:gd name="connsiteY24" fmla="*/ 1258887 h 1409700"/>
                  <a:gd name="connsiteX25" fmla="*/ 1544636 w 1971675"/>
                  <a:gd name="connsiteY25" fmla="*/ 1374774 h 1409700"/>
                  <a:gd name="connsiteX26" fmla="*/ 427036 w 1971675"/>
                  <a:gd name="connsiteY26" fmla="*/ 1374774 h 1409700"/>
                  <a:gd name="connsiteX27" fmla="*/ 519111 w 1971675"/>
                  <a:gd name="connsiteY27" fmla="*/ 1258887 h 1409700"/>
                  <a:gd name="connsiteX28" fmla="*/ 761999 w 1971675"/>
                  <a:gd name="connsiteY28" fmla="*/ 1258887 h 1409700"/>
                  <a:gd name="connsiteX29" fmla="*/ 761999 w 1971675"/>
                  <a:gd name="connsiteY29" fmla="*/ 1212850 h 1409700"/>
                  <a:gd name="connsiteX30" fmla="*/ 761999 w 1971675"/>
                  <a:gd name="connsiteY30" fmla="*/ 1143000 h 1409700"/>
                  <a:gd name="connsiteX31" fmla="*/ 673281 w 1971675"/>
                  <a:gd name="connsiteY31" fmla="*/ 1143000 h 1409700"/>
                  <a:gd name="connsiteX32" fmla="*/ 103772 w 1971675"/>
                  <a:gd name="connsiteY32" fmla="*/ 1143000 h 1409700"/>
                  <a:gd name="connsiteX33" fmla="*/ 0 w 1971675"/>
                  <a:gd name="connsiteY33" fmla="*/ 1027546 h 1409700"/>
                  <a:gd name="connsiteX34" fmla="*/ 0 w 1971675"/>
                  <a:gd name="connsiteY34" fmla="*/ 103909 h 1409700"/>
                  <a:gd name="connsiteX35" fmla="*/ 103772 w 1971675"/>
                  <a:gd name="connsiteY35" fmla="*/ 0 h 1409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971675" h="1409700">
                    <a:moveTo>
                      <a:pt x="427036" y="1374775"/>
                    </a:moveTo>
                    <a:lnTo>
                      <a:pt x="1544636" y="1374775"/>
                    </a:lnTo>
                    <a:lnTo>
                      <a:pt x="1544636" y="1409700"/>
                    </a:lnTo>
                    <a:lnTo>
                      <a:pt x="427036" y="1409700"/>
                    </a:lnTo>
                    <a:close/>
                    <a:moveTo>
                      <a:pt x="104775" y="104775"/>
                    </a:moveTo>
                    <a:lnTo>
                      <a:pt x="104775" y="1028700"/>
                    </a:lnTo>
                    <a:lnTo>
                      <a:pt x="761999" y="1028700"/>
                    </a:lnTo>
                    <a:lnTo>
                      <a:pt x="1198562" y="1028700"/>
                    </a:lnTo>
                    <a:lnTo>
                      <a:pt x="1879600" y="1028700"/>
                    </a:lnTo>
                    <a:lnTo>
                      <a:pt x="1879600" y="104775"/>
                    </a:lnTo>
                    <a:close/>
                    <a:moveTo>
                      <a:pt x="985837" y="23812"/>
                    </a:moveTo>
                    <a:cubicBezTo>
                      <a:pt x="970055" y="23812"/>
                      <a:pt x="957262" y="34118"/>
                      <a:pt x="957262" y="46831"/>
                    </a:cubicBezTo>
                    <a:cubicBezTo>
                      <a:pt x="957262" y="59544"/>
                      <a:pt x="970055" y="69850"/>
                      <a:pt x="985837" y="69850"/>
                    </a:cubicBezTo>
                    <a:cubicBezTo>
                      <a:pt x="1001619" y="69850"/>
                      <a:pt x="1014412" y="59544"/>
                      <a:pt x="1014412" y="46831"/>
                    </a:cubicBezTo>
                    <a:cubicBezTo>
                      <a:pt x="1014412" y="34118"/>
                      <a:pt x="1001619" y="23812"/>
                      <a:pt x="985837" y="23812"/>
                    </a:cubicBezTo>
                    <a:close/>
                    <a:moveTo>
                      <a:pt x="103772" y="0"/>
                    </a:moveTo>
                    <a:cubicBezTo>
                      <a:pt x="1856372" y="0"/>
                      <a:pt x="1856372" y="0"/>
                      <a:pt x="1856372" y="0"/>
                    </a:cubicBezTo>
                    <a:cubicBezTo>
                      <a:pt x="1925554" y="0"/>
                      <a:pt x="1971675" y="46182"/>
                      <a:pt x="1971675" y="103909"/>
                    </a:cubicBezTo>
                    <a:lnTo>
                      <a:pt x="1971675" y="1027546"/>
                    </a:lnTo>
                    <a:cubicBezTo>
                      <a:pt x="1971675" y="1085273"/>
                      <a:pt x="1925554" y="1143000"/>
                      <a:pt x="1856372" y="1143000"/>
                    </a:cubicBezTo>
                    <a:cubicBezTo>
                      <a:pt x="1637297" y="1143000"/>
                      <a:pt x="1445606" y="1143000"/>
                      <a:pt x="1277877" y="1143000"/>
                    </a:cubicBezTo>
                    <a:lnTo>
                      <a:pt x="1198562" y="1143000"/>
                    </a:lnTo>
                    <a:lnTo>
                      <a:pt x="1198562" y="1212850"/>
                    </a:lnTo>
                    <a:lnTo>
                      <a:pt x="1198562" y="1258887"/>
                    </a:lnTo>
                    <a:lnTo>
                      <a:pt x="1452561" y="1258887"/>
                    </a:lnTo>
                    <a:lnTo>
                      <a:pt x="1544636" y="1374774"/>
                    </a:lnTo>
                    <a:lnTo>
                      <a:pt x="427036" y="1374774"/>
                    </a:lnTo>
                    <a:lnTo>
                      <a:pt x="519111" y="1258887"/>
                    </a:lnTo>
                    <a:lnTo>
                      <a:pt x="761999" y="1258887"/>
                    </a:lnTo>
                    <a:lnTo>
                      <a:pt x="761999" y="1212850"/>
                    </a:lnTo>
                    <a:lnTo>
                      <a:pt x="761999" y="1143000"/>
                    </a:lnTo>
                    <a:lnTo>
                      <a:pt x="673281" y="1143000"/>
                    </a:lnTo>
                    <a:cubicBezTo>
                      <a:pt x="103772" y="1143000"/>
                      <a:pt x="103772" y="1143000"/>
                      <a:pt x="103772" y="1143000"/>
                    </a:cubicBezTo>
                    <a:cubicBezTo>
                      <a:pt x="46121" y="1143000"/>
                      <a:pt x="0" y="1085273"/>
                      <a:pt x="0" y="1027546"/>
                    </a:cubicBezTo>
                    <a:cubicBezTo>
                      <a:pt x="0" y="103909"/>
                      <a:pt x="0" y="103909"/>
                      <a:pt x="0" y="103909"/>
                    </a:cubicBezTo>
                    <a:cubicBezTo>
                      <a:pt x="0" y="46182"/>
                      <a:pt x="46121" y="0"/>
                      <a:pt x="103772" y="0"/>
                    </a:cubicBezTo>
                    <a:close/>
                  </a:path>
                </a:pathLst>
              </a:custGeom>
              <a:solidFill>
                <a:srgbClr val="79797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8" tIns="109719" rIns="137148" bIns="109719" numCol="1" spcCol="0" rtlCol="0" fromWordArt="0" anchor="t" anchorCtr="0" forceAA="0" compatLnSpc="1">
                <a:prstTxWarp prst="textNoShape">
                  <a:avLst/>
                </a:prstTxWarp>
                <a:noAutofit/>
              </a:bodyPr>
              <a:lstStyle/>
              <a:p>
                <a:pPr marL="0" marR="0" lvl="0" indent="0" algn="ctr" defTabSz="699261"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89" name="Group 188">
            <a:extLst>
              <a:ext uri="{FF2B5EF4-FFF2-40B4-BE49-F238E27FC236}">
                <a16:creationId xmlns:a16="http://schemas.microsoft.com/office/drawing/2014/main" id="{2E6BFC74-A5A8-437D-947C-6AAE8F410318}"/>
              </a:ext>
            </a:extLst>
          </p:cNvPr>
          <p:cNvGrpSpPr/>
          <p:nvPr/>
        </p:nvGrpSpPr>
        <p:grpSpPr>
          <a:xfrm>
            <a:off x="2406426" y="3083196"/>
            <a:ext cx="791685" cy="682487"/>
            <a:chOff x="2406426" y="2875676"/>
            <a:chExt cx="791685" cy="682487"/>
          </a:xfrm>
        </p:grpSpPr>
        <p:sp>
          <p:nvSpPr>
            <p:cNvPr id="38" name="Hexagon 37">
              <a:extLst>
                <a:ext uri="{FF2B5EF4-FFF2-40B4-BE49-F238E27FC236}">
                  <a16:creationId xmlns:a16="http://schemas.microsoft.com/office/drawing/2014/main" id="{56F5988B-8D56-4909-9B3F-5FD2DAC204EC}"/>
                </a:ext>
              </a:extLst>
            </p:cNvPr>
            <p:cNvSpPr/>
            <p:nvPr/>
          </p:nvSpPr>
          <p:spPr>
            <a:xfrm>
              <a:off x="2406426" y="2875676"/>
              <a:ext cx="791685" cy="682487"/>
            </a:xfrm>
            <a:prstGeom prst="hexagon">
              <a:avLst/>
            </a:prstGeom>
            <a:solidFill>
              <a:srgbClr val="E9E9E9"/>
            </a:solidFill>
            <a:ln w="12700">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2" name="Freeform 5">
              <a:extLst>
                <a:ext uri="{FF2B5EF4-FFF2-40B4-BE49-F238E27FC236}">
                  <a16:creationId xmlns:a16="http://schemas.microsoft.com/office/drawing/2014/main" id="{21E8BC47-71BF-4DCD-A58A-4F9E487208C4}"/>
                </a:ext>
              </a:extLst>
            </p:cNvPr>
            <p:cNvSpPr>
              <a:spLocks noEditPoints="1"/>
            </p:cNvSpPr>
            <p:nvPr/>
          </p:nvSpPr>
          <p:spPr bwMode="black">
            <a:xfrm>
              <a:off x="2614371" y="3071103"/>
              <a:ext cx="375795" cy="291633"/>
            </a:xfrm>
            <a:custGeom>
              <a:avLst/>
              <a:gdLst>
                <a:gd name="T0" fmla="*/ 22 w 277"/>
                <a:gd name="T1" fmla="*/ 1 h 215"/>
                <a:gd name="T2" fmla="*/ 22 w 277"/>
                <a:gd name="T3" fmla="*/ 10 h 215"/>
                <a:gd name="T4" fmla="*/ 22 w 277"/>
                <a:gd name="T5" fmla="*/ 10 h 215"/>
                <a:gd name="T6" fmla="*/ 66 w 277"/>
                <a:gd name="T7" fmla="*/ 15 h 215"/>
                <a:gd name="T8" fmla="*/ 54 w 277"/>
                <a:gd name="T9" fmla="*/ 20 h 215"/>
                <a:gd name="T10" fmla="*/ 79 w 277"/>
                <a:gd name="T11" fmla="*/ 0 h 215"/>
                <a:gd name="T12" fmla="*/ 118 w 277"/>
                <a:gd name="T13" fmla="*/ 1 h 215"/>
                <a:gd name="T14" fmla="*/ 118 w 277"/>
                <a:gd name="T15" fmla="*/ 10 h 215"/>
                <a:gd name="T16" fmla="*/ 118 w 277"/>
                <a:gd name="T17" fmla="*/ 10 h 215"/>
                <a:gd name="T18" fmla="*/ 163 w 277"/>
                <a:gd name="T19" fmla="*/ 15 h 215"/>
                <a:gd name="T20" fmla="*/ 150 w 277"/>
                <a:gd name="T21" fmla="*/ 20 h 215"/>
                <a:gd name="T22" fmla="*/ 176 w 277"/>
                <a:gd name="T23" fmla="*/ 0 h 215"/>
                <a:gd name="T24" fmla="*/ 215 w 277"/>
                <a:gd name="T25" fmla="*/ 1 h 215"/>
                <a:gd name="T26" fmla="*/ 214 w 277"/>
                <a:gd name="T27" fmla="*/ 10 h 215"/>
                <a:gd name="T28" fmla="*/ 214 w 277"/>
                <a:gd name="T29" fmla="*/ 10 h 215"/>
                <a:gd name="T30" fmla="*/ 259 w 277"/>
                <a:gd name="T31" fmla="*/ 15 h 215"/>
                <a:gd name="T32" fmla="*/ 247 w 277"/>
                <a:gd name="T33" fmla="*/ 20 h 215"/>
                <a:gd name="T34" fmla="*/ 272 w 277"/>
                <a:gd name="T35" fmla="*/ 0 h 215"/>
                <a:gd name="T36" fmla="*/ 12 w 277"/>
                <a:gd name="T37" fmla="*/ 92 h 215"/>
                <a:gd name="T38" fmla="*/ 0 w 277"/>
                <a:gd name="T39" fmla="*/ 97 h 215"/>
                <a:gd name="T40" fmla="*/ 25 w 277"/>
                <a:gd name="T41" fmla="*/ 77 h 215"/>
                <a:gd name="T42" fmla="*/ 64 w 277"/>
                <a:gd name="T43" fmla="*/ 77 h 215"/>
                <a:gd name="T44" fmla="*/ 64 w 277"/>
                <a:gd name="T45" fmla="*/ 87 h 215"/>
                <a:gd name="T46" fmla="*/ 64 w 277"/>
                <a:gd name="T47" fmla="*/ 87 h 215"/>
                <a:gd name="T48" fmla="*/ 109 w 277"/>
                <a:gd name="T49" fmla="*/ 92 h 215"/>
                <a:gd name="T50" fmla="*/ 96 w 277"/>
                <a:gd name="T51" fmla="*/ 97 h 215"/>
                <a:gd name="T52" fmla="*/ 122 w 277"/>
                <a:gd name="T53" fmla="*/ 77 h 215"/>
                <a:gd name="T54" fmla="*/ 161 w 277"/>
                <a:gd name="T55" fmla="*/ 77 h 215"/>
                <a:gd name="T56" fmla="*/ 160 w 277"/>
                <a:gd name="T57" fmla="*/ 87 h 215"/>
                <a:gd name="T58" fmla="*/ 160 w 277"/>
                <a:gd name="T59" fmla="*/ 87 h 215"/>
                <a:gd name="T60" fmla="*/ 205 w 277"/>
                <a:gd name="T61" fmla="*/ 92 h 215"/>
                <a:gd name="T62" fmla="*/ 192 w 277"/>
                <a:gd name="T63" fmla="*/ 97 h 215"/>
                <a:gd name="T64" fmla="*/ 218 w 277"/>
                <a:gd name="T65" fmla="*/ 77 h 215"/>
                <a:gd name="T66" fmla="*/ 257 w 277"/>
                <a:gd name="T67" fmla="*/ 77 h 215"/>
                <a:gd name="T68" fmla="*/ 256 w 277"/>
                <a:gd name="T69" fmla="*/ 87 h 215"/>
                <a:gd name="T70" fmla="*/ 256 w 277"/>
                <a:gd name="T71" fmla="*/ 87 h 215"/>
                <a:gd name="T72" fmla="*/ 22 w 277"/>
                <a:gd name="T73" fmla="*/ 154 h 215"/>
                <a:gd name="T74" fmla="*/ 22 w 277"/>
                <a:gd name="T75" fmla="*/ 164 h 215"/>
                <a:gd name="T76" fmla="*/ 22 w 277"/>
                <a:gd name="T77" fmla="*/ 164 h 215"/>
                <a:gd name="T78" fmla="*/ 66 w 277"/>
                <a:gd name="T79" fmla="*/ 168 h 215"/>
                <a:gd name="T80" fmla="*/ 54 w 277"/>
                <a:gd name="T81" fmla="*/ 173 h 215"/>
                <a:gd name="T82" fmla="*/ 79 w 277"/>
                <a:gd name="T83" fmla="*/ 154 h 215"/>
                <a:gd name="T84" fmla="*/ 118 w 277"/>
                <a:gd name="T85" fmla="*/ 154 h 215"/>
                <a:gd name="T86" fmla="*/ 118 w 277"/>
                <a:gd name="T87" fmla="*/ 164 h 215"/>
                <a:gd name="T88" fmla="*/ 118 w 277"/>
                <a:gd name="T89" fmla="*/ 164 h 215"/>
                <a:gd name="T90" fmla="*/ 163 w 277"/>
                <a:gd name="T91" fmla="*/ 168 h 215"/>
                <a:gd name="T92" fmla="*/ 150 w 277"/>
                <a:gd name="T93" fmla="*/ 173 h 215"/>
                <a:gd name="T94" fmla="*/ 176 w 277"/>
                <a:gd name="T95" fmla="*/ 154 h 215"/>
                <a:gd name="T96" fmla="*/ 215 w 277"/>
                <a:gd name="T97" fmla="*/ 154 h 215"/>
                <a:gd name="T98" fmla="*/ 214 w 277"/>
                <a:gd name="T99" fmla="*/ 164 h 215"/>
                <a:gd name="T100" fmla="*/ 214 w 277"/>
                <a:gd name="T101" fmla="*/ 164 h 215"/>
                <a:gd name="T102" fmla="*/ 259 w 277"/>
                <a:gd name="T103" fmla="*/ 168 h 215"/>
                <a:gd name="T104" fmla="*/ 247 w 277"/>
                <a:gd name="T105" fmla="*/ 173 h 215"/>
                <a:gd name="T106" fmla="*/ 272 w 277"/>
                <a:gd name="T107" fmla="*/ 154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77" h="215">
                  <a:moveTo>
                    <a:pt x="21" y="61"/>
                  </a:moveTo>
                  <a:cubicBezTo>
                    <a:pt x="7" y="61"/>
                    <a:pt x="0" y="51"/>
                    <a:pt x="0" y="32"/>
                  </a:cubicBezTo>
                  <a:cubicBezTo>
                    <a:pt x="0" y="22"/>
                    <a:pt x="2" y="14"/>
                    <a:pt x="6" y="9"/>
                  </a:cubicBezTo>
                  <a:cubicBezTo>
                    <a:pt x="9" y="3"/>
                    <a:pt x="15" y="1"/>
                    <a:pt x="22" y="1"/>
                  </a:cubicBezTo>
                  <a:cubicBezTo>
                    <a:pt x="36" y="1"/>
                    <a:pt x="43" y="11"/>
                    <a:pt x="43" y="30"/>
                  </a:cubicBezTo>
                  <a:cubicBezTo>
                    <a:pt x="43" y="40"/>
                    <a:pt x="41" y="48"/>
                    <a:pt x="37" y="53"/>
                  </a:cubicBezTo>
                  <a:cubicBezTo>
                    <a:pt x="33" y="59"/>
                    <a:pt x="28" y="61"/>
                    <a:pt x="21" y="61"/>
                  </a:cubicBezTo>
                  <a:close/>
                  <a:moveTo>
                    <a:pt x="22" y="10"/>
                  </a:moveTo>
                  <a:cubicBezTo>
                    <a:pt x="16" y="10"/>
                    <a:pt x="13" y="17"/>
                    <a:pt x="13" y="32"/>
                  </a:cubicBezTo>
                  <a:cubicBezTo>
                    <a:pt x="13" y="45"/>
                    <a:pt x="16" y="51"/>
                    <a:pt x="21" y="51"/>
                  </a:cubicBezTo>
                  <a:cubicBezTo>
                    <a:pt x="27" y="51"/>
                    <a:pt x="29" y="45"/>
                    <a:pt x="29" y="31"/>
                  </a:cubicBezTo>
                  <a:cubicBezTo>
                    <a:pt x="29" y="17"/>
                    <a:pt x="27" y="10"/>
                    <a:pt x="22" y="10"/>
                  </a:cubicBezTo>
                  <a:close/>
                  <a:moveTo>
                    <a:pt x="79" y="0"/>
                  </a:moveTo>
                  <a:cubicBezTo>
                    <a:pt x="79" y="60"/>
                    <a:pt x="79" y="60"/>
                    <a:pt x="79" y="60"/>
                  </a:cubicBezTo>
                  <a:cubicBezTo>
                    <a:pt x="66" y="60"/>
                    <a:pt x="66" y="60"/>
                    <a:pt x="66" y="60"/>
                  </a:cubicBezTo>
                  <a:cubicBezTo>
                    <a:pt x="66" y="15"/>
                    <a:pt x="66" y="15"/>
                    <a:pt x="66" y="15"/>
                  </a:cubicBezTo>
                  <a:cubicBezTo>
                    <a:pt x="66" y="15"/>
                    <a:pt x="65" y="16"/>
                    <a:pt x="64" y="17"/>
                  </a:cubicBezTo>
                  <a:cubicBezTo>
                    <a:pt x="63" y="17"/>
                    <a:pt x="62" y="18"/>
                    <a:pt x="61" y="18"/>
                  </a:cubicBezTo>
                  <a:cubicBezTo>
                    <a:pt x="60" y="19"/>
                    <a:pt x="59" y="19"/>
                    <a:pt x="57" y="19"/>
                  </a:cubicBezTo>
                  <a:cubicBezTo>
                    <a:pt x="56" y="20"/>
                    <a:pt x="55" y="20"/>
                    <a:pt x="54" y="20"/>
                  </a:cubicBezTo>
                  <a:cubicBezTo>
                    <a:pt x="54" y="9"/>
                    <a:pt x="54" y="9"/>
                    <a:pt x="54" y="9"/>
                  </a:cubicBezTo>
                  <a:cubicBezTo>
                    <a:pt x="57" y="8"/>
                    <a:pt x="61" y="7"/>
                    <a:pt x="64" y="5"/>
                  </a:cubicBezTo>
                  <a:cubicBezTo>
                    <a:pt x="66" y="4"/>
                    <a:pt x="69" y="2"/>
                    <a:pt x="72" y="0"/>
                  </a:cubicBezTo>
                  <a:lnTo>
                    <a:pt x="79" y="0"/>
                  </a:lnTo>
                  <a:close/>
                  <a:moveTo>
                    <a:pt x="117" y="61"/>
                  </a:moveTo>
                  <a:cubicBezTo>
                    <a:pt x="103" y="61"/>
                    <a:pt x="96" y="51"/>
                    <a:pt x="96" y="32"/>
                  </a:cubicBezTo>
                  <a:cubicBezTo>
                    <a:pt x="96" y="22"/>
                    <a:pt x="98" y="14"/>
                    <a:pt x="102" y="9"/>
                  </a:cubicBezTo>
                  <a:cubicBezTo>
                    <a:pt x="106" y="3"/>
                    <a:pt x="111" y="1"/>
                    <a:pt x="118" y="1"/>
                  </a:cubicBezTo>
                  <a:cubicBezTo>
                    <a:pt x="132" y="1"/>
                    <a:pt x="139" y="11"/>
                    <a:pt x="139" y="30"/>
                  </a:cubicBezTo>
                  <a:cubicBezTo>
                    <a:pt x="139" y="40"/>
                    <a:pt x="137" y="48"/>
                    <a:pt x="133" y="53"/>
                  </a:cubicBezTo>
                  <a:cubicBezTo>
                    <a:pt x="130" y="59"/>
                    <a:pt x="124" y="61"/>
                    <a:pt x="117" y="61"/>
                  </a:cubicBezTo>
                  <a:close/>
                  <a:moveTo>
                    <a:pt x="118" y="10"/>
                  </a:moveTo>
                  <a:cubicBezTo>
                    <a:pt x="112" y="10"/>
                    <a:pt x="109" y="17"/>
                    <a:pt x="109" y="32"/>
                  </a:cubicBezTo>
                  <a:cubicBezTo>
                    <a:pt x="109" y="45"/>
                    <a:pt x="112" y="51"/>
                    <a:pt x="118" y="51"/>
                  </a:cubicBezTo>
                  <a:cubicBezTo>
                    <a:pt x="123" y="51"/>
                    <a:pt x="126" y="45"/>
                    <a:pt x="126" y="31"/>
                  </a:cubicBezTo>
                  <a:cubicBezTo>
                    <a:pt x="126" y="17"/>
                    <a:pt x="123" y="10"/>
                    <a:pt x="118" y="10"/>
                  </a:cubicBezTo>
                  <a:close/>
                  <a:moveTo>
                    <a:pt x="176" y="0"/>
                  </a:moveTo>
                  <a:cubicBezTo>
                    <a:pt x="176" y="60"/>
                    <a:pt x="176" y="60"/>
                    <a:pt x="176" y="60"/>
                  </a:cubicBezTo>
                  <a:cubicBezTo>
                    <a:pt x="163" y="60"/>
                    <a:pt x="163" y="60"/>
                    <a:pt x="163" y="60"/>
                  </a:cubicBezTo>
                  <a:cubicBezTo>
                    <a:pt x="163" y="15"/>
                    <a:pt x="163" y="15"/>
                    <a:pt x="163" y="15"/>
                  </a:cubicBezTo>
                  <a:cubicBezTo>
                    <a:pt x="162" y="15"/>
                    <a:pt x="161" y="16"/>
                    <a:pt x="160" y="17"/>
                  </a:cubicBezTo>
                  <a:cubicBezTo>
                    <a:pt x="159" y="17"/>
                    <a:pt x="158" y="18"/>
                    <a:pt x="157" y="18"/>
                  </a:cubicBezTo>
                  <a:cubicBezTo>
                    <a:pt x="156" y="19"/>
                    <a:pt x="155" y="19"/>
                    <a:pt x="154" y="19"/>
                  </a:cubicBezTo>
                  <a:cubicBezTo>
                    <a:pt x="153" y="20"/>
                    <a:pt x="151" y="20"/>
                    <a:pt x="150" y="20"/>
                  </a:cubicBezTo>
                  <a:cubicBezTo>
                    <a:pt x="150" y="9"/>
                    <a:pt x="150" y="9"/>
                    <a:pt x="150" y="9"/>
                  </a:cubicBezTo>
                  <a:cubicBezTo>
                    <a:pt x="154" y="8"/>
                    <a:pt x="157" y="7"/>
                    <a:pt x="160" y="5"/>
                  </a:cubicBezTo>
                  <a:cubicBezTo>
                    <a:pt x="163" y="4"/>
                    <a:pt x="165" y="2"/>
                    <a:pt x="168" y="0"/>
                  </a:cubicBezTo>
                  <a:lnTo>
                    <a:pt x="176" y="0"/>
                  </a:lnTo>
                  <a:close/>
                  <a:moveTo>
                    <a:pt x="214" y="61"/>
                  </a:moveTo>
                  <a:cubicBezTo>
                    <a:pt x="200" y="61"/>
                    <a:pt x="193" y="51"/>
                    <a:pt x="193" y="32"/>
                  </a:cubicBezTo>
                  <a:cubicBezTo>
                    <a:pt x="193" y="22"/>
                    <a:pt x="195" y="14"/>
                    <a:pt x="198" y="9"/>
                  </a:cubicBezTo>
                  <a:cubicBezTo>
                    <a:pt x="202" y="3"/>
                    <a:pt x="208" y="1"/>
                    <a:pt x="215" y="1"/>
                  </a:cubicBezTo>
                  <a:cubicBezTo>
                    <a:pt x="228" y="1"/>
                    <a:pt x="235" y="11"/>
                    <a:pt x="235" y="30"/>
                  </a:cubicBezTo>
                  <a:cubicBezTo>
                    <a:pt x="235" y="40"/>
                    <a:pt x="233" y="48"/>
                    <a:pt x="230" y="53"/>
                  </a:cubicBezTo>
                  <a:cubicBezTo>
                    <a:pt x="226" y="59"/>
                    <a:pt x="221" y="61"/>
                    <a:pt x="214" y="61"/>
                  </a:cubicBezTo>
                  <a:close/>
                  <a:moveTo>
                    <a:pt x="214" y="10"/>
                  </a:moveTo>
                  <a:cubicBezTo>
                    <a:pt x="209" y="10"/>
                    <a:pt x="206" y="17"/>
                    <a:pt x="206" y="32"/>
                  </a:cubicBezTo>
                  <a:cubicBezTo>
                    <a:pt x="206" y="45"/>
                    <a:pt x="209" y="51"/>
                    <a:pt x="214" y="51"/>
                  </a:cubicBezTo>
                  <a:cubicBezTo>
                    <a:pt x="219" y="51"/>
                    <a:pt x="222" y="45"/>
                    <a:pt x="222" y="31"/>
                  </a:cubicBezTo>
                  <a:cubicBezTo>
                    <a:pt x="222" y="17"/>
                    <a:pt x="219" y="10"/>
                    <a:pt x="214" y="10"/>
                  </a:cubicBezTo>
                  <a:close/>
                  <a:moveTo>
                    <a:pt x="272" y="0"/>
                  </a:moveTo>
                  <a:cubicBezTo>
                    <a:pt x="272" y="60"/>
                    <a:pt x="272" y="60"/>
                    <a:pt x="272" y="60"/>
                  </a:cubicBezTo>
                  <a:cubicBezTo>
                    <a:pt x="259" y="60"/>
                    <a:pt x="259" y="60"/>
                    <a:pt x="259" y="60"/>
                  </a:cubicBezTo>
                  <a:cubicBezTo>
                    <a:pt x="259" y="15"/>
                    <a:pt x="259" y="15"/>
                    <a:pt x="259" y="15"/>
                  </a:cubicBezTo>
                  <a:cubicBezTo>
                    <a:pt x="258" y="15"/>
                    <a:pt x="258" y="16"/>
                    <a:pt x="257" y="17"/>
                  </a:cubicBezTo>
                  <a:cubicBezTo>
                    <a:pt x="256" y="17"/>
                    <a:pt x="255" y="18"/>
                    <a:pt x="254" y="18"/>
                  </a:cubicBezTo>
                  <a:cubicBezTo>
                    <a:pt x="252" y="19"/>
                    <a:pt x="251" y="19"/>
                    <a:pt x="250" y="19"/>
                  </a:cubicBezTo>
                  <a:cubicBezTo>
                    <a:pt x="249" y="20"/>
                    <a:pt x="248" y="20"/>
                    <a:pt x="247" y="20"/>
                  </a:cubicBezTo>
                  <a:cubicBezTo>
                    <a:pt x="247" y="9"/>
                    <a:pt x="247" y="9"/>
                    <a:pt x="247" y="9"/>
                  </a:cubicBezTo>
                  <a:cubicBezTo>
                    <a:pt x="250" y="8"/>
                    <a:pt x="253" y="7"/>
                    <a:pt x="256" y="5"/>
                  </a:cubicBezTo>
                  <a:cubicBezTo>
                    <a:pt x="259" y="4"/>
                    <a:pt x="262" y="2"/>
                    <a:pt x="264" y="0"/>
                  </a:cubicBezTo>
                  <a:lnTo>
                    <a:pt x="272" y="0"/>
                  </a:lnTo>
                  <a:close/>
                  <a:moveTo>
                    <a:pt x="25" y="77"/>
                  </a:moveTo>
                  <a:cubicBezTo>
                    <a:pt x="25" y="137"/>
                    <a:pt x="25" y="137"/>
                    <a:pt x="25" y="137"/>
                  </a:cubicBezTo>
                  <a:cubicBezTo>
                    <a:pt x="12" y="137"/>
                    <a:pt x="12" y="137"/>
                    <a:pt x="12" y="137"/>
                  </a:cubicBezTo>
                  <a:cubicBezTo>
                    <a:pt x="12" y="92"/>
                    <a:pt x="12" y="92"/>
                    <a:pt x="12" y="92"/>
                  </a:cubicBezTo>
                  <a:cubicBezTo>
                    <a:pt x="12" y="92"/>
                    <a:pt x="11" y="93"/>
                    <a:pt x="10" y="93"/>
                  </a:cubicBezTo>
                  <a:cubicBezTo>
                    <a:pt x="9" y="94"/>
                    <a:pt x="8" y="94"/>
                    <a:pt x="7" y="95"/>
                  </a:cubicBezTo>
                  <a:cubicBezTo>
                    <a:pt x="6" y="95"/>
                    <a:pt x="5" y="96"/>
                    <a:pt x="3" y="96"/>
                  </a:cubicBezTo>
                  <a:cubicBezTo>
                    <a:pt x="2" y="96"/>
                    <a:pt x="1" y="97"/>
                    <a:pt x="0" y="97"/>
                  </a:cubicBezTo>
                  <a:cubicBezTo>
                    <a:pt x="0" y="86"/>
                    <a:pt x="0" y="86"/>
                    <a:pt x="0" y="86"/>
                  </a:cubicBezTo>
                  <a:cubicBezTo>
                    <a:pt x="3" y="85"/>
                    <a:pt x="6" y="84"/>
                    <a:pt x="9" y="82"/>
                  </a:cubicBezTo>
                  <a:cubicBezTo>
                    <a:pt x="12" y="81"/>
                    <a:pt x="15" y="79"/>
                    <a:pt x="17" y="77"/>
                  </a:cubicBezTo>
                  <a:lnTo>
                    <a:pt x="25" y="77"/>
                  </a:lnTo>
                  <a:close/>
                  <a:moveTo>
                    <a:pt x="63" y="138"/>
                  </a:moveTo>
                  <a:cubicBezTo>
                    <a:pt x="49" y="138"/>
                    <a:pt x="42" y="128"/>
                    <a:pt x="42" y="109"/>
                  </a:cubicBezTo>
                  <a:cubicBezTo>
                    <a:pt x="42" y="98"/>
                    <a:pt x="44" y="91"/>
                    <a:pt x="48" y="85"/>
                  </a:cubicBezTo>
                  <a:cubicBezTo>
                    <a:pt x="52" y="80"/>
                    <a:pt x="57" y="77"/>
                    <a:pt x="64" y="77"/>
                  </a:cubicBezTo>
                  <a:cubicBezTo>
                    <a:pt x="78" y="77"/>
                    <a:pt x="85" y="87"/>
                    <a:pt x="85" y="107"/>
                  </a:cubicBezTo>
                  <a:cubicBezTo>
                    <a:pt x="85" y="117"/>
                    <a:pt x="83" y="125"/>
                    <a:pt x="79" y="130"/>
                  </a:cubicBezTo>
                  <a:cubicBezTo>
                    <a:pt x="75" y="135"/>
                    <a:pt x="70" y="138"/>
                    <a:pt x="63" y="138"/>
                  </a:cubicBezTo>
                  <a:close/>
                  <a:moveTo>
                    <a:pt x="64" y="87"/>
                  </a:moveTo>
                  <a:cubicBezTo>
                    <a:pt x="58" y="87"/>
                    <a:pt x="55" y="94"/>
                    <a:pt x="55" y="108"/>
                  </a:cubicBezTo>
                  <a:cubicBezTo>
                    <a:pt x="55" y="121"/>
                    <a:pt x="58" y="128"/>
                    <a:pt x="64" y="128"/>
                  </a:cubicBezTo>
                  <a:cubicBezTo>
                    <a:pt x="69" y="128"/>
                    <a:pt x="72" y="121"/>
                    <a:pt x="72" y="108"/>
                  </a:cubicBezTo>
                  <a:cubicBezTo>
                    <a:pt x="72" y="94"/>
                    <a:pt x="69" y="87"/>
                    <a:pt x="64" y="87"/>
                  </a:cubicBezTo>
                  <a:close/>
                  <a:moveTo>
                    <a:pt x="122" y="77"/>
                  </a:moveTo>
                  <a:cubicBezTo>
                    <a:pt x="122" y="137"/>
                    <a:pt x="122" y="137"/>
                    <a:pt x="122" y="137"/>
                  </a:cubicBezTo>
                  <a:cubicBezTo>
                    <a:pt x="109" y="137"/>
                    <a:pt x="109" y="137"/>
                    <a:pt x="109" y="137"/>
                  </a:cubicBezTo>
                  <a:cubicBezTo>
                    <a:pt x="109" y="92"/>
                    <a:pt x="109" y="92"/>
                    <a:pt x="109" y="92"/>
                  </a:cubicBezTo>
                  <a:cubicBezTo>
                    <a:pt x="108" y="92"/>
                    <a:pt x="107" y="93"/>
                    <a:pt x="106" y="93"/>
                  </a:cubicBezTo>
                  <a:cubicBezTo>
                    <a:pt x="105" y="94"/>
                    <a:pt x="104" y="94"/>
                    <a:pt x="103" y="95"/>
                  </a:cubicBezTo>
                  <a:cubicBezTo>
                    <a:pt x="102" y="95"/>
                    <a:pt x="101" y="96"/>
                    <a:pt x="100" y="96"/>
                  </a:cubicBezTo>
                  <a:cubicBezTo>
                    <a:pt x="98" y="96"/>
                    <a:pt x="97" y="97"/>
                    <a:pt x="96" y="97"/>
                  </a:cubicBezTo>
                  <a:cubicBezTo>
                    <a:pt x="96" y="86"/>
                    <a:pt x="96" y="86"/>
                    <a:pt x="96" y="86"/>
                  </a:cubicBezTo>
                  <a:cubicBezTo>
                    <a:pt x="100" y="85"/>
                    <a:pt x="103" y="84"/>
                    <a:pt x="106" y="82"/>
                  </a:cubicBezTo>
                  <a:cubicBezTo>
                    <a:pt x="109" y="81"/>
                    <a:pt x="111" y="79"/>
                    <a:pt x="114" y="77"/>
                  </a:cubicBezTo>
                  <a:lnTo>
                    <a:pt x="122" y="77"/>
                  </a:lnTo>
                  <a:close/>
                  <a:moveTo>
                    <a:pt x="159" y="138"/>
                  </a:moveTo>
                  <a:cubicBezTo>
                    <a:pt x="145" y="138"/>
                    <a:pt x="138" y="128"/>
                    <a:pt x="138" y="109"/>
                  </a:cubicBezTo>
                  <a:cubicBezTo>
                    <a:pt x="138" y="98"/>
                    <a:pt x="140" y="91"/>
                    <a:pt x="144" y="85"/>
                  </a:cubicBezTo>
                  <a:cubicBezTo>
                    <a:pt x="148" y="80"/>
                    <a:pt x="153" y="77"/>
                    <a:pt x="161" y="77"/>
                  </a:cubicBezTo>
                  <a:cubicBezTo>
                    <a:pt x="174" y="77"/>
                    <a:pt x="181" y="87"/>
                    <a:pt x="181" y="107"/>
                  </a:cubicBezTo>
                  <a:cubicBezTo>
                    <a:pt x="181" y="117"/>
                    <a:pt x="179" y="125"/>
                    <a:pt x="175" y="130"/>
                  </a:cubicBezTo>
                  <a:cubicBezTo>
                    <a:pt x="172" y="135"/>
                    <a:pt x="166" y="138"/>
                    <a:pt x="159" y="138"/>
                  </a:cubicBezTo>
                  <a:close/>
                  <a:moveTo>
                    <a:pt x="160" y="87"/>
                  </a:moveTo>
                  <a:cubicBezTo>
                    <a:pt x="154" y="87"/>
                    <a:pt x="152" y="94"/>
                    <a:pt x="152" y="108"/>
                  </a:cubicBezTo>
                  <a:cubicBezTo>
                    <a:pt x="152" y="121"/>
                    <a:pt x="154" y="128"/>
                    <a:pt x="160" y="128"/>
                  </a:cubicBezTo>
                  <a:cubicBezTo>
                    <a:pt x="165" y="128"/>
                    <a:pt x="168" y="121"/>
                    <a:pt x="168" y="108"/>
                  </a:cubicBezTo>
                  <a:cubicBezTo>
                    <a:pt x="168" y="94"/>
                    <a:pt x="165" y="87"/>
                    <a:pt x="160" y="87"/>
                  </a:cubicBezTo>
                  <a:close/>
                  <a:moveTo>
                    <a:pt x="218" y="77"/>
                  </a:moveTo>
                  <a:cubicBezTo>
                    <a:pt x="218" y="137"/>
                    <a:pt x="218" y="137"/>
                    <a:pt x="218" y="137"/>
                  </a:cubicBezTo>
                  <a:cubicBezTo>
                    <a:pt x="205" y="137"/>
                    <a:pt x="205" y="137"/>
                    <a:pt x="205" y="137"/>
                  </a:cubicBezTo>
                  <a:cubicBezTo>
                    <a:pt x="205" y="92"/>
                    <a:pt x="205" y="92"/>
                    <a:pt x="205" y="92"/>
                  </a:cubicBezTo>
                  <a:cubicBezTo>
                    <a:pt x="204" y="92"/>
                    <a:pt x="203" y="93"/>
                    <a:pt x="202" y="93"/>
                  </a:cubicBezTo>
                  <a:cubicBezTo>
                    <a:pt x="201" y="94"/>
                    <a:pt x="200" y="94"/>
                    <a:pt x="199" y="95"/>
                  </a:cubicBezTo>
                  <a:cubicBezTo>
                    <a:pt x="198" y="95"/>
                    <a:pt x="197" y="96"/>
                    <a:pt x="196" y="96"/>
                  </a:cubicBezTo>
                  <a:cubicBezTo>
                    <a:pt x="195" y="96"/>
                    <a:pt x="194" y="97"/>
                    <a:pt x="192" y="97"/>
                  </a:cubicBezTo>
                  <a:cubicBezTo>
                    <a:pt x="192" y="86"/>
                    <a:pt x="192" y="86"/>
                    <a:pt x="192" y="86"/>
                  </a:cubicBezTo>
                  <a:cubicBezTo>
                    <a:pt x="196" y="85"/>
                    <a:pt x="199" y="84"/>
                    <a:pt x="202" y="82"/>
                  </a:cubicBezTo>
                  <a:cubicBezTo>
                    <a:pt x="205" y="81"/>
                    <a:pt x="208" y="79"/>
                    <a:pt x="210" y="77"/>
                  </a:cubicBezTo>
                  <a:lnTo>
                    <a:pt x="218" y="77"/>
                  </a:lnTo>
                  <a:close/>
                  <a:moveTo>
                    <a:pt x="256" y="138"/>
                  </a:moveTo>
                  <a:cubicBezTo>
                    <a:pt x="242" y="138"/>
                    <a:pt x="235" y="128"/>
                    <a:pt x="235" y="109"/>
                  </a:cubicBezTo>
                  <a:cubicBezTo>
                    <a:pt x="235" y="98"/>
                    <a:pt x="237" y="91"/>
                    <a:pt x="240" y="85"/>
                  </a:cubicBezTo>
                  <a:cubicBezTo>
                    <a:pt x="244" y="80"/>
                    <a:pt x="250" y="77"/>
                    <a:pt x="257" y="77"/>
                  </a:cubicBezTo>
                  <a:cubicBezTo>
                    <a:pt x="270" y="77"/>
                    <a:pt x="277" y="87"/>
                    <a:pt x="277" y="107"/>
                  </a:cubicBezTo>
                  <a:cubicBezTo>
                    <a:pt x="277" y="117"/>
                    <a:pt x="275" y="125"/>
                    <a:pt x="272" y="130"/>
                  </a:cubicBezTo>
                  <a:cubicBezTo>
                    <a:pt x="268" y="135"/>
                    <a:pt x="263" y="138"/>
                    <a:pt x="256" y="138"/>
                  </a:cubicBezTo>
                  <a:close/>
                  <a:moveTo>
                    <a:pt x="256" y="87"/>
                  </a:moveTo>
                  <a:cubicBezTo>
                    <a:pt x="251" y="87"/>
                    <a:pt x="248" y="94"/>
                    <a:pt x="248" y="108"/>
                  </a:cubicBezTo>
                  <a:cubicBezTo>
                    <a:pt x="248" y="121"/>
                    <a:pt x="251" y="128"/>
                    <a:pt x="256" y="128"/>
                  </a:cubicBezTo>
                  <a:cubicBezTo>
                    <a:pt x="261" y="128"/>
                    <a:pt x="264" y="121"/>
                    <a:pt x="264" y="108"/>
                  </a:cubicBezTo>
                  <a:cubicBezTo>
                    <a:pt x="264" y="94"/>
                    <a:pt x="262" y="87"/>
                    <a:pt x="256" y="87"/>
                  </a:cubicBezTo>
                  <a:close/>
                  <a:moveTo>
                    <a:pt x="21" y="215"/>
                  </a:moveTo>
                  <a:cubicBezTo>
                    <a:pt x="7" y="215"/>
                    <a:pt x="0" y="205"/>
                    <a:pt x="0" y="185"/>
                  </a:cubicBezTo>
                  <a:cubicBezTo>
                    <a:pt x="0" y="175"/>
                    <a:pt x="2" y="167"/>
                    <a:pt x="6" y="162"/>
                  </a:cubicBezTo>
                  <a:cubicBezTo>
                    <a:pt x="9" y="157"/>
                    <a:pt x="15" y="154"/>
                    <a:pt x="22" y="154"/>
                  </a:cubicBezTo>
                  <a:cubicBezTo>
                    <a:pt x="36" y="154"/>
                    <a:pt x="43" y="164"/>
                    <a:pt x="43" y="184"/>
                  </a:cubicBezTo>
                  <a:cubicBezTo>
                    <a:pt x="43" y="194"/>
                    <a:pt x="41" y="201"/>
                    <a:pt x="37" y="207"/>
                  </a:cubicBezTo>
                  <a:cubicBezTo>
                    <a:pt x="33" y="212"/>
                    <a:pt x="28" y="215"/>
                    <a:pt x="21" y="215"/>
                  </a:cubicBezTo>
                  <a:close/>
                  <a:moveTo>
                    <a:pt x="22" y="164"/>
                  </a:moveTo>
                  <a:cubicBezTo>
                    <a:pt x="16" y="164"/>
                    <a:pt x="13" y="171"/>
                    <a:pt x="13" y="185"/>
                  </a:cubicBezTo>
                  <a:cubicBezTo>
                    <a:pt x="13" y="198"/>
                    <a:pt x="16" y="205"/>
                    <a:pt x="21" y="205"/>
                  </a:cubicBezTo>
                  <a:cubicBezTo>
                    <a:pt x="27" y="205"/>
                    <a:pt x="29" y="198"/>
                    <a:pt x="29" y="184"/>
                  </a:cubicBezTo>
                  <a:cubicBezTo>
                    <a:pt x="29" y="171"/>
                    <a:pt x="27" y="164"/>
                    <a:pt x="22" y="164"/>
                  </a:cubicBezTo>
                  <a:close/>
                  <a:moveTo>
                    <a:pt x="79" y="154"/>
                  </a:moveTo>
                  <a:cubicBezTo>
                    <a:pt x="79" y="214"/>
                    <a:pt x="79" y="214"/>
                    <a:pt x="79" y="214"/>
                  </a:cubicBezTo>
                  <a:cubicBezTo>
                    <a:pt x="66" y="214"/>
                    <a:pt x="66" y="214"/>
                    <a:pt x="66" y="214"/>
                  </a:cubicBezTo>
                  <a:cubicBezTo>
                    <a:pt x="66" y="168"/>
                    <a:pt x="66" y="168"/>
                    <a:pt x="66" y="168"/>
                  </a:cubicBezTo>
                  <a:cubicBezTo>
                    <a:pt x="66" y="169"/>
                    <a:pt x="65" y="170"/>
                    <a:pt x="64" y="170"/>
                  </a:cubicBezTo>
                  <a:cubicBezTo>
                    <a:pt x="63" y="171"/>
                    <a:pt x="62" y="171"/>
                    <a:pt x="61" y="172"/>
                  </a:cubicBezTo>
                  <a:cubicBezTo>
                    <a:pt x="60" y="172"/>
                    <a:pt x="59" y="172"/>
                    <a:pt x="57" y="173"/>
                  </a:cubicBezTo>
                  <a:cubicBezTo>
                    <a:pt x="56" y="173"/>
                    <a:pt x="55" y="173"/>
                    <a:pt x="54" y="173"/>
                  </a:cubicBezTo>
                  <a:cubicBezTo>
                    <a:pt x="54" y="163"/>
                    <a:pt x="54" y="163"/>
                    <a:pt x="54" y="163"/>
                  </a:cubicBezTo>
                  <a:cubicBezTo>
                    <a:pt x="57" y="162"/>
                    <a:pt x="61" y="160"/>
                    <a:pt x="64" y="159"/>
                  </a:cubicBezTo>
                  <a:cubicBezTo>
                    <a:pt x="66" y="157"/>
                    <a:pt x="69" y="156"/>
                    <a:pt x="72" y="154"/>
                  </a:cubicBezTo>
                  <a:lnTo>
                    <a:pt x="79" y="154"/>
                  </a:lnTo>
                  <a:close/>
                  <a:moveTo>
                    <a:pt x="117" y="215"/>
                  </a:moveTo>
                  <a:cubicBezTo>
                    <a:pt x="103" y="215"/>
                    <a:pt x="96" y="205"/>
                    <a:pt x="96" y="185"/>
                  </a:cubicBezTo>
                  <a:cubicBezTo>
                    <a:pt x="96" y="175"/>
                    <a:pt x="98" y="167"/>
                    <a:pt x="102" y="162"/>
                  </a:cubicBezTo>
                  <a:cubicBezTo>
                    <a:pt x="106" y="157"/>
                    <a:pt x="111" y="154"/>
                    <a:pt x="118" y="154"/>
                  </a:cubicBezTo>
                  <a:cubicBezTo>
                    <a:pt x="132" y="154"/>
                    <a:pt x="139" y="164"/>
                    <a:pt x="139" y="184"/>
                  </a:cubicBezTo>
                  <a:cubicBezTo>
                    <a:pt x="139" y="194"/>
                    <a:pt x="137" y="201"/>
                    <a:pt x="133" y="207"/>
                  </a:cubicBezTo>
                  <a:cubicBezTo>
                    <a:pt x="130" y="212"/>
                    <a:pt x="124" y="215"/>
                    <a:pt x="117" y="215"/>
                  </a:cubicBezTo>
                  <a:close/>
                  <a:moveTo>
                    <a:pt x="118" y="164"/>
                  </a:moveTo>
                  <a:cubicBezTo>
                    <a:pt x="112" y="164"/>
                    <a:pt x="109" y="171"/>
                    <a:pt x="109" y="185"/>
                  </a:cubicBezTo>
                  <a:cubicBezTo>
                    <a:pt x="109" y="198"/>
                    <a:pt x="112" y="205"/>
                    <a:pt x="118" y="205"/>
                  </a:cubicBezTo>
                  <a:cubicBezTo>
                    <a:pt x="123" y="205"/>
                    <a:pt x="126" y="198"/>
                    <a:pt x="126" y="184"/>
                  </a:cubicBezTo>
                  <a:cubicBezTo>
                    <a:pt x="126" y="171"/>
                    <a:pt x="123" y="164"/>
                    <a:pt x="118" y="164"/>
                  </a:cubicBezTo>
                  <a:close/>
                  <a:moveTo>
                    <a:pt x="176" y="154"/>
                  </a:moveTo>
                  <a:cubicBezTo>
                    <a:pt x="176" y="214"/>
                    <a:pt x="176" y="214"/>
                    <a:pt x="176" y="214"/>
                  </a:cubicBezTo>
                  <a:cubicBezTo>
                    <a:pt x="163" y="214"/>
                    <a:pt x="163" y="214"/>
                    <a:pt x="163" y="214"/>
                  </a:cubicBezTo>
                  <a:cubicBezTo>
                    <a:pt x="163" y="168"/>
                    <a:pt x="163" y="168"/>
                    <a:pt x="163" y="168"/>
                  </a:cubicBezTo>
                  <a:cubicBezTo>
                    <a:pt x="162" y="169"/>
                    <a:pt x="161" y="170"/>
                    <a:pt x="160" y="170"/>
                  </a:cubicBezTo>
                  <a:cubicBezTo>
                    <a:pt x="159" y="171"/>
                    <a:pt x="158" y="171"/>
                    <a:pt x="157" y="172"/>
                  </a:cubicBezTo>
                  <a:cubicBezTo>
                    <a:pt x="156" y="172"/>
                    <a:pt x="155" y="172"/>
                    <a:pt x="154" y="173"/>
                  </a:cubicBezTo>
                  <a:cubicBezTo>
                    <a:pt x="153" y="173"/>
                    <a:pt x="151" y="173"/>
                    <a:pt x="150" y="173"/>
                  </a:cubicBezTo>
                  <a:cubicBezTo>
                    <a:pt x="150" y="163"/>
                    <a:pt x="150" y="163"/>
                    <a:pt x="150" y="163"/>
                  </a:cubicBezTo>
                  <a:cubicBezTo>
                    <a:pt x="154" y="162"/>
                    <a:pt x="157" y="160"/>
                    <a:pt x="160" y="159"/>
                  </a:cubicBezTo>
                  <a:cubicBezTo>
                    <a:pt x="163" y="157"/>
                    <a:pt x="165" y="156"/>
                    <a:pt x="168" y="154"/>
                  </a:cubicBezTo>
                  <a:lnTo>
                    <a:pt x="176" y="154"/>
                  </a:lnTo>
                  <a:close/>
                  <a:moveTo>
                    <a:pt x="214" y="215"/>
                  </a:moveTo>
                  <a:cubicBezTo>
                    <a:pt x="200" y="215"/>
                    <a:pt x="193" y="205"/>
                    <a:pt x="193" y="185"/>
                  </a:cubicBezTo>
                  <a:cubicBezTo>
                    <a:pt x="193" y="175"/>
                    <a:pt x="195" y="167"/>
                    <a:pt x="198" y="162"/>
                  </a:cubicBezTo>
                  <a:cubicBezTo>
                    <a:pt x="202" y="157"/>
                    <a:pt x="208" y="154"/>
                    <a:pt x="215" y="154"/>
                  </a:cubicBezTo>
                  <a:cubicBezTo>
                    <a:pt x="228" y="154"/>
                    <a:pt x="235" y="164"/>
                    <a:pt x="235" y="184"/>
                  </a:cubicBezTo>
                  <a:cubicBezTo>
                    <a:pt x="235" y="194"/>
                    <a:pt x="233" y="201"/>
                    <a:pt x="230" y="207"/>
                  </a:cubicBezTo>
                  <a:cubicBezTo>
                    <a:pt x="226" y="212"/>
                    <a:pt x="221" y="215"/>
                    <a:pt x="214" y="215"/>
                  </a:cubicBezTo>
                  <a:close/>
                  <a:moveTo>
                    <a:pt x="214" y="164"/>
                  </a:moveTo>
                  <a:cubicBezTo>
                    <a:pt x="209" y="164"/>
                    <a:pt x="206" y="171"/>
                    <a:pt x="206" y="185"/>
                  </a:cubicBezTo>
                  <a:cubicBezTo>
                    <a:pt x="206" y="198"/>
                    <a:pt x="209" y="205"/>
                    <a:pt x="214" y="205"/>
                  </a:cubicBezTo>
                  <a:cubicBezTo>
                    <a:pt x="219" y="205"/>
                    <a:pt x="222" y="198"/>
                    <a:pt x="222" y="184"/>
                  </a:cubicBezTo>
                  <a:cubicBezTo>
                    <a:pt x="222" y="171"/>
                    <a:pt x="219" y="164"/>
                    <a:pt x="214" y="164"/>
                  </a:cubicBezTo>
                  <a:close/>
                  <a:moveTo>
                    <a:pt x="272" y="154"/>
                  </a:moveTo>
                  <a:cubicBezTo>
                    <a:pt x="272" y="214"/>
                    <a:pt x="272" y="214"/>
                    <a:pt x="272" y="214"/>
                  </a:cubicBezTo>
                  <a:cubicBezTo>
                    <a:pt x="259" y="214"/>
                    <a:pt x="259" y="214"/>
                    <a:pt x="259" y="214"/>
                  </a:cubicBezTo>
                  <a:cubicBezTo>
                    <a:pt x="259" y="168"/>
                    <a:pt x="259" y="168"/>
                    <a:pt x="259" y="168"/>
                  </a:cubicBezTo>
                  <a:cubicBezTo>
                    <a:pt x="258" y="169"/>
                    <a:pt x="258" y="170"/>
                    <a:pt x="257" y="170"/>
                  </a:cubicBezTo>
                  <a:cubicBezTo>
                    <a:pt x="256" y="171"/>
                    <a:pt x="255" y="171"/>
                    <a:pt x="254" y="172"/>
                  </a:cubicBezTo>
                  <a:cubicBezTo>
                    <a:pt x="252" y="172"/>
                    <a:pt x="251" y="172"/>
                    <a:pt x="250" y="173"/>
                  </a:cubicBezTo>
                  <a:cubicBezTo>
                    <a:pt x="249" y="173"/>
                    <a:pt x="248" y="173"/>
                    <a:pt x="247" y="173"/>
                  </a:cubicBezTo>
                  <a:cubicBezTo>
                    <a:pt x="247" y="163"/>
                    <a:pt x="247" y="163"/>
                    <a:pt x="247" y="163"/>
                  </a:cubicBezTo>
                  <a:cubicBezTo>
                    <a:pt x="250" y="162"/>
                    <a:pt x="253" y="160"/>
                    <a:pt x="256" y="159"/>
                  </a:cubicBezTo>
                  <a:cubicBezTo>
                    <a:pt x="259" y="157"/>
                    <a:pt x="262" y="156"/>
                    <a:pt x="264" y="154"/>
                  </a:cubicBezTo>
                  <a:lnTo>
                    <a:pt x="272" y="154"/>
                  </a:lnTo>
                  <a:close/>
                </a:path>
              </a:pathLst>
            </a:custGeom>
            <a:solidFill>
              <a:srgbClr val="797979"/>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80" name="Group 179">
            <a:extLst>
              <a:ext uri="{FF2B5EF4-FFF2-40B4-BE49-F238E27FC236}">
                <a16:creationId xmlns:a16="http://schemas.microsoft.com/office/drawing/2014/main" id="{3CB8E57C-712C-4BC4-B917-20E23071D0EB}"/>
              </a:ext>
            </a:extLst>
          </p:cNvPr>
          <p:cNvGrpSpPr/>
          <p:nvPr/>
        </p:nvGrpSpPr>
        <p:grpSpPr>
          <a:xfrm>
            <a:off x="8516643" y="4377652"/>
            <a:ext cx="791685" cy="682487"/>
            <a:chOff x="8516643" y="4170132"/>
            <a:chExt cx="791685" cy="682487"/>
          </a:xfrm>
        </p:grpSpPr>
        <p:sp>
          <p:nvSpPr>
            <p:cNvPr id="111" name="Hexagon 110">
              <a:extLst>
                <a:ext uri="{FF2B5EF4-FFF2-40B4-BE49-F238E27FC236}">
                  <a16:creationId xmlns:a16="http://schemas.microsoft.com/office/drawing/2014/main" id="{A0FD2D52-D70B-48B3-AAE9-8CFFD6F1B3D8}"/>
                </a:ext>
              </a:extLst>
            </p:cNvPr>
            <p:cNvSpPr/>
            <p:nvPr/>
          </p:nvSpPr>
          <p:spPr>
            <a:xfrm>
              <a:off x="8516643" y="4170132"/>
              <a:ext cx="791685" cy="682487"/>
            </a:xfrm>
            <a:prstGeom prst="hexagon">
              <a:avLst/>
            </a:prstGeom>
            <a:solidFill>
              <a:srgbClr val="E9E9E9"/>
            </a:solidFill>
            <a:ln w="12700">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3" name="Freeform: Shape 152">
              <a:extLst>
                <a:ext uri="{FF2B5EF4-FFF2-40B4-BE49-F238E27FC236}">
                  <a16:creationId xmlns:a16="http://schemas.microsoft.com/office/drawing/2014/main" id="{CC47DD85-AE83-4819-BB7B-176DC4728B6A}"/>
                </a:ext>
              </a:extLst>
            </p:cNvPr>
            <p:cNvSpPr/>
            <p:nvPr/>
          </p:nvSpPr>
          <p:spPr>
            <a:xfrm>
              <a:off x="8683283" y="4348856"/>
              <a:ext cx="458405" cy="325038"/>
            </a:xfrm>
            <a:custGeom>
              <a:avLst/>
              <a:gdLst>
                <a:gd name="connsiteX0" fmla="*/ 186728 w 942360"/>
                <a:gd name="connsiteY0" fmla="*/ 441322 h 668193"/>
                <a:gd name="connsiteX1" fmla="*/ 136255 w 942360"/>
                <a:gd name="connsiteY1" fmla="*/ 491391 h 668193"/>
                <a:gd name="connsiteX2" fmla="*/ 186963 w 942360"/>
                <a:gd name="connsiteY2" fmla="*/ 539928 h 668193"/>
                <a:gd name="connsiteX3" fmla="*/ 237797 w 942360"/>
                <a:gd name="connsiteY3" fmla="*/ 490603 h 668193"/>
                <a:gd name="connsiteX4" fmla="*/ 186728 w 942360"/>
                <a:gd name="connsiteY4" fmla="*/ 441322 h 668193"/>
                <a:gd name="connsiteX5" fmla="*/ 523719 w 942360"/>
                <a:gd name="connsiteY5" fmla="*/ 236684 h 668193"/>
                <a:gd name="connsiteX6" fmla="*/ 620388 w 942360"/>
                <a:gd name="connsiteY6" fmla="*/ 236684 h 668193"/>
                <a:gd name="connsiteX7" fmla="*/ 620388 w 942360"/>
                <a:gd name="connsiteY7" fmla="*/ 333353 h 668193"/>
                <a:gd name="connsiteX8" fmla="*/ 523719 w 942360"/>
                <a:gd name="connsiteY8" fmla="*/ 333353 h 668193"/>
                <a:gd name="connsiteX9" fmla="*/ 405920 w 942360"/>
                <a:gd name="connsiteY9" fmla="*/ 236684 h 668193"/>
                <a:gd name="connsiteX10" fmla="*/ 502589 w 942360"/>
                <a:gd name="connsiteY10" fmla="*/ 236684 h 668193"/>
                <a:gd name="connsiteX11" fmla="*/ 502589 w 942360"/>
                <a:gd name="connsiteY11" fmla="*/ 333353 h 668193"/>
                <a:gd name="connsiteX12" fmla="*/ 405920 w 942360"/>
                <a:gd name="connsiteY12" fmla="*/ 333353 h 668193"/>
                <a:gd name="connsiteX13" fmla="*/ 288100 w 942360"/>
                <a:gd name="connsiteY13" fmla="*/ 236684 h 668193"/>
                <a:gd name="connsiteX14" fmla="*/ 384769 w 942360"/>
                <a:gd name="connsiteY14" fmla="*/ 236684 h 668193"/>
                <a:gd name="connsiteX15" fmla="*/ 384769 w 942360"/>
                <a:gd name="connsiteY15" fmla="*/ 333353 h 668193"/>
                <a:gd name="connsiteX16" fmla="*/ 288100 w 942360"/>
                <a:gd name="connsiteY16" fmla="*/ 333353 h 668193"/>
                <a:gd name="connsiteX17" fmla="*/ 170301 w 942360"/>
                <a:gd name="connsiteY17" fmla="*/ 236684 h 668193"/>
                <a:gd name="connsiteX18" fmla="*/ 266970 w 942360"/>
                <a:gd name="connsiteY18" fmla="*/ 236684 h 668193"/>
                <a:gd name="connsiteX19" fmla="*/ 266970 w 942360"/>
                <a:gd name="connsiteY19" fmla="*/ 333353 h 668193"/>
                <a:gd name="connsiteX20" fmla="*/ 170301 w 942360"/>
                <a:gd name="connsiteY20" fmla="*/ 333353 h 668193"/>
                <a:gd name="connsiteX21" fmla="*/ 52502 w 942360"/>
                <a:gd name="connsiteY21" fmla="*/ 236684 h 668193"/>
                <a:gd name="connsiteX22" fmla="*/ 149171 w 942360"/>
                <a:gd name="connsiteY22" fmla="*/ 236684 h 668193"/>
                <a:gd name="connsiteX23" fmla="*/ 149171 w 942360"/>
                <a:gd name="connsiteY23" fmla="*/ 333353 h 668193"/>
                <a:gd name="connsiteX24" fmla="*/ 52502 w 942360"/>
                <a:gd name="connsiteY24" fmla="*/ 333353 h 668193"/>
                <a:gd name="connsiteX25" fmla="*/ 746016 w 942360"/>
                <a:gd name="connsiteY25" fmla="*/ 172869 h 668193"/>
                <a:gd name="connsiteX26" fmla="*/ 752615 w 942360"/>
                <a:gd name="connsiteY26" fmla="*/ 175571 h 668193"/>
                <a:gd name="connsiteX27" fmla="*/ 817941 w 942360"/>
                <a:gd name="connsiteY27" fmla="*/ 269198 h 668193"/>
                <a:gd name="connsiteX28" fmla="*/ 827580 w 942360"/>
                <a:gd name="connsiteY28" fmla="*/ 272496 h 668193"/>
                <a:gd name="connsiteX29" fmla="*/ 900268 w 942360"/>
                <a:gd name="connsiteY29" fmla="*/ 273049 h 668193"/>
                <a:gd name="connsiteX30" fmla="*/ 938315 w 942360"/>
                <a:gd name="connsiteY30" fmla="*/ 289051 h 668193"/>
                <a:gd name="connsiteX31" fmla="*/ 940762 w 942360"/>
                <a:gd name="connsiteY31" fmla="*/ 298711 h 668193"/>
                <a:gd name="connsiteX32" fmla="*/ 842880 w 942360"/>
                <a:gd name="connsiteY32" fmla="*/ 368421 h 668193"/>
                <a:gd name="connsiteX33" fmla="*/ 808004 w 942360"/>
                <a:gd name="connsiteY33" fmla="*/ 370783 h 668193"/>
                <a:gd name="connsiteX34" fmla="*/ 792024 w 942360"/>
                <a:gd name="connsiteY34" fmla="*/ 381422 h 668193"/>
                <a:gd name="connsiteX35" fmla="*/ 696163 w 942360"/>
                <a:gd name="connsiteY35" fmla="*/ 524479 h 668193"/>
                <a:gd name="connsiteX36" fmla="*/ 442371 w 942360"/>
                <a:gd name="connsiteY36" fmla="*/ 655386 h 668193"/>
                <a:gd name="connsiteX37" fmla="*/ 253161 w 942360"/>
                <a:gd name="connsiteY37" fmla="*/ 663898 h 668193"/>
                <a:gd name="connsiteX38" fmla="*/ 44948 w 942360"/>
                <a:gd name="connsiteY38" fmla="*/ 546013 h 668193"/>
                <a:gd name="connsiteX39" fmla="*/ 2135 w 942360"/>
                <a:gd name="connsiteY39" fmla="*/ 363122 h 668193"/>
                <a:gd name="connsiteX40" fmla="*/ 7285 w 942360"/>
                <a:gd name="connsiteY40" fmla="*/ 358058 h 668193"/>
                <a:gd name="connsiteX41" fmla="*/ 628560 w 942360"/>
                <a:gd name="connsiteY41" fmla="*/ 358058 h 668193"/>
                <a:gd name="connsiteX42" fmla="*/ 725464 w 942360"/>
                <a:gd name="connsiteY42" fmla="*/ 337630 h 668193"/>
                <a:gd name="connsiteX43" fmla="*/ 729145 w 942360"/>
                <a:gd name="connsiteY43" fmla="*/ 324863 h 668193"/>
                <a:gd name="connsiteX44" fmla="*/ 740104 w 942360"/>
                <a:gd name="connsiteY44" fmla="*/ 176869 h 668193"/>
                <a:gd name="connsiteX45" fmla="*/ 746016 w 942360"/>
                <a:gd name="connsiteY45" fmla="*/ 172869 h 668193"/>
                <a:gd name="connsiteX46" fmla="*/ 405920 w 942360"/>
                <a:gd name="connsiteY46" fmla="*/ 117693 h 668193"/>
                <a:gd name="connsiteX47" fmla="*/ 502589 w 942360"/>
                <a:gd name="connsiteY47" fmla="*/ 117693 h 668193"/>
                <a:gd name="connsiteX48" fmla="*/ 502589 w 942360"/>
                <a:gd name="connsiteY48" fmla="*/ 214362 h 668193"/>
                <a:gd name="connsiteX49" fmla="*/ 405920 w 942360"/>
                <a:gd name="connsiteY49" fmla="*/ 214362 h 668193"/>
                <a:gd name="connsiteX50" fmla="*/ 288100 w 942360"/>
                <a:gd name="connsiteY50" fmla="*/ 117693 h 668193"/>
                <a:gd name="connsiteX51" fmla="*/ 384769 w 942360"/>
                <a:gd name="connsiteY51" fmla="*/ 117693 h 668193"/>
                <a:gd name="connsiteX52" fmla="*/ 384769 w 942360"/>
                <a:gd name="connsiteY52" fmla="*/ 214362 h 668193"/>
                <a:gd name="connsiteX53" fmla="*/ 288100 w 942360"/>
                <a:gd name="connsiteY53" fmla="*/ 214362 h 668193"/>
                <a:gd name="connsiteX54" fmla="*/ 170301 w 942360"/>
                <a:gd name="connsiteY54" fmla="*/ 117693 h 668193"/>
                <a:gd name="connsiteX55" fmla="*/ 266970 w 942360"/>
                <a:gd name="connsiteY55" fmla="*/ 117693 h 668193"/>
                <a:gd name="connsiteX56" fmla="*/ 266970 w 942360"/>
                <a:gd name="connsiteY56" fmla="*/ 214362 h 668193"/>
                <a:gd name="connsiteX57" fmla="*/ 170301 w 942360"/>
                <a:gd name="connsiteY57" fmla="*/ 214362 h 668193"/>
                <a:gd name="connsiteX58" fmla="*/ 405920 w 942360"/>
                <a:gd name="connsiteY58" fmla="*/ 0 h 668193"/>
                <a:gd name="connsiteX59" fmla="*/ 502589 w 942360"/>
                <a:gd name="connsiteY59" fmla="*/ 0 h 668193"/>
                <a:gd name="connsiteX60" fmla="*/ 502589 w 942360"/>
                <a:gd name="connsiteY60" fmla="*/ 96669 h 668193"/>
                <a:gd name="connsiteX61" fmla="*/ 405920 w 942360"/>
                <a:gd name="connsiteY61" fmla="*/ 96669 h 66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942360" h="668193">
                  <a:moveTo>
                    <a:pt x="186728" y="441322"/>
                  </a:moveTo>
                  <a:cubicBezTo>
                    <a:pt x="159066" y="441811"/>
                    <a:pt x="135766" y="464856"/>
                    <a:pt x="136255" y="491391"/>
                  </a:cubicBezTo>
                  <a:cubicBezTo>
                    <a:pt x="136745" y="517925"/>
                    <a:pt x="159811" y="539928"/>
                    <a:pt x="186963" y="539928"/>
                  </a:cubicBezTo>
                  <a:cubicBezTo>
                    <a:pt x="215072" y="539928"/>
                    <a:pt x="237819" y="517798"/>
                    <a:pt x="237797" y="490603"/>
                  </a:cubicBezTo>
                  <a:cubicBezTo>
                    <a:pt x="237797" y="463664"/>
                    <a:pt x="214178" y="440854"/>
                    <a:pt x="186728" y="441322"/>
                  </a:cubicBezTo>
                  <a:close/>
                  <a:moveTo>
                    <a:pt x="523719" y="236684"/>
                  </a:moveTo>
                  <a:lnTo>
                    <a:pt x="620388" y="236684"/>
                  </a:lnTo>
                  <a:lnTo>
                    <a:pt x="620388" y="333353"/>
                  </a:lnTo>
                  <a:lnTo>
                    <a:pt x="523719" y="333353"/>
                  </a:lnTo>
                  <a:close/>
                  <a:moveTo>
                    <a:pt x="405920" y="236684"/>
                  </a:moveTo>
                  <a:lnTo>
                    <a:pt x="502589" y="236684"/>
                  </a:lnTo>
                  <a:lnTo>
                    <a:pt x="502589" y="333353"/>
                  </a:lnTo>
                  <a:lnTo>
                    <a:pt x="405920" y="333353"/>
                  </a:lnTo>
                  <a:close/>
                  <a:moveTo>
                    <a:pt x="288100" y="236684"/>
                  </a:moveTo>
                  <a:lnTo>
                    <a:pt x="384769" y="236684"/>
                  </a:lnTo>
                  <a:lnTo>
                    <a:pt x="384769" y="333353"/>
                  </a:lnTo>
                  <a:lnTo>
                    <a:pt x="288100" y="333353"/>
                  </a:lnTo>
                  <a:close/>
                  <a:moveTo>
                    <a:pt x="170301" y="236684"/>
                  </a:moveTo>
                  <a:lnTo>
                    <a:pt x="266970" y="236684"/>
                  </a:lnTo>
                  <a:lnTo>
                    <a:pt x="266970" y="333353"/>
                  </a:lnTo>
                  <a:lnTo>
                    <a:pt x="170301" y="333353"/>
                  </a:lnTo>
                  <a:close/>
                  <a:moveTo>
                    <a:pt x="52502" y="236684"/>
                  </a:moveTo>
                  <a:lnTo>
                    <a:pt x="149171" y="236684"/>
                  </a:lnTo>
                  <a:lnTo>
                    <a:pt x="149171" y="333353"/>
                  </a:lnTo>
                  <a:lnTo>
                    <a:pt x="52502" y="333353"/>
                  </a:lnTo>
                  <a:close/>
                  <a:moveTo>
                    <a:pt x="746016" y="172869"/>
                  </a:moveTo>
                  <a:cubicBezTo>
                    <a:pt x="747870" y="172587"/>
                    <a:pt x="749838" y="173422"/>
                    <a:pt x="752615" y="175571"/>
                  </a:cubicBezTo>
                  <a:cubicBezTo>
                    <a:pt x="784236" y="200021"/>
                    <a:pt x="809813" y="228534"/>
                    <a:pt x="817941" y="269198"/>
                  </a:cubicBezTo>
                  <a:cubicBezTo>
                    <a:pt x="819431" y="276624"/>
                    <a:pt x="824133" y="273262"/>
                    <a:pt x="827580" y="272496"/>
                  </a:cubicBezTo>
                  <a:cubicBezTo>
                    <a:pt x="851536" y="267136"/>
                    <a:pt x="876398" y="267325"/>
                    <a:pt x="900268" y="273049"/>
                  </a:cubicBezTo>
                  <a:cubicBezTo>
                    <a:pt x="913844" y="276284"/>
                    <a:pt x="926122" y="282476"/>
                    <a:pt x="938315" y="289051"/>
                  </a:cubicBezTo>
                  <a:cubicBezTo>
                    <a:pt x="943528" y="291860"/>
                    <a:pt x="942954" y="294115"/>
                    <a:pt x="940762" y="298711"/>
                  </a:cubicBezTo>
                  <a:cubicBezTo>
                    <a:pt x="921079" y="340248"/>
                    <a:pt x="886693" y="360867"/>
                    <a:pt x="842880" y="368421"/>
                  </a:cubicBezTo>
                  <a:cubicBezTo>
                    <a:pt x="831325" y="370421"/>
                    <a:pt x="819473" y="372059"/>
                    <a:pt x="808004" y="370783"/>
                  </a:cubicBezTo>
                  <a:cubicBezTo>
                    <a:pt x="798407" y="369719"/>
                    <a:pt x="795237" y="373932"/>
                    <a:pt x="792024" y="381422"/>
                  </a:cubicBezTo>
                  <a:cubicBezTo>
                    <a:pt x="769400" y="434738"/>
                    <a:pt x="736873" y="483281"/>
                    <a:pt x="696163" y="524479"/>
                  </a:cubicBezTo>
                  <a:cubicBezTo>
                    <a:pt x="625602" y="595295"/>
                    <a:pt x="539594" y="636469"/>
                    <a:pt x="442371" y="655386"/>
                  </a:cubicBezTo>
                  <a:cubicBezTo>
                    <a:pt x="379812" y="667600"/>
                    <a:pt x="316635" y="672409"/>
                    <a:pt x="253161" y="663898"/>
                  </a:cubicBezTo>
                  <a:cubicBezTo>
                    <a:pt x="168110" y="652513"/>
                    <a:pt x="95932" y="617425"/>
                    <a:pt x="44948" y="546013"/>
                  </a:cubicBezTo>
                  <a:cubicBezTo>
                    <a:pt x="5753" y="491114"/>
                    <a:pt x="-5206" y="429150"/>
                    <a:pt x="2135" y="363122"/>
                  </a:cubicBezTo>
                  <a:cubicBezTo>
                    <a:pt x="2518" y="359718"/>
                    <a:pt x="3604" y="357866"/>
                    <a:pt x="7285" y="358058"/>
                  </a:cubicBezTo>
                  <a:cubicBezTo>
                    <a:pt x="10179" y="358079"/>
                    <a:pt x="528550" y="358101"/>
                    <a:pt x="628560" y="358058"/>
                  </a:cubicBezTo>
                  <a:cubicBezTo>
                    <a:pt x="662266" y="358058"/>
                    <a:pt x="694695" y="351972"/>
                    <a:pt x="725464" y="337630"/>
                  </a:cubicBezTo>
                  <a:cubicBezTo>
                    <a:pt x="732635" y="334290"/>
                    <a:pt x="733805" y="331758"/>
                    <a:pt x="729145" y="324863"/>
                  </a:cubicBezTo>
                  <a:cubicBezTo>
                    <a:pt x="703057" y="285689"/>
                    <a:pt x="705057" y="211873"/>
                    <a:pt x="740104" y="176869"/>
                  </a:cubicBezTo>
                  <a:cubicBezTo>
                    <a:pt x="742423" y="174550"/>
                    <a:pt x="744162" y="173151"/>
                    <a:pt x="746016" y="172869"/>
                  </a:cubicBezTo>
                  <a:close/>
                  <a:moveTo>
                    <a:pt x="405920" y="117693"/>
                  </a:moveTo>
                  <a:lnTo>
                    <a:pt x="502589" y="117693"/>
                  </a:lnTo>
                  <a:lnTo>
                    <a:pt x="502589" y="214362"/>
                  </a:lnTo>
                  <a:lnTo>
                    <a:pt x="405920" y="214362"/>
                  </a:lnTo>
                  <a:close/>
                  <a:moveTo>
                    <a:pt x="288100" y="117693"/>
                  </a:moveTo>
                  <a:lnTo>
                    <a:pt x="384769" y="117693"/>
                  </a:lnTo>
                  <a:lnTo>
                    <a:pt x="384769" y="214362"/>
                  </a:lnTo>
                  <a:lnTo>
                    <a:pt x="288100" y="214362"/>
                  </a:lnTo>
                  <a:close/>
                  <a:moveTo>
                    <a:pt x="170301" y="117693"/>
                  </a:moveTo>
                  <a:lnTo>
                    <a:pt x="266970" y="117693"/>
                  </a:lnTo>
                  <a:lnTo>
                    <a:pt x="266970" y="214362"/>
                  </a:lnTo>
                  <a:lnTo>
                    <a:pt x="170301" y="214362"/>
                  </a:lnTo>
                  <a:close/>
                  <a:moveTo>
                    <a:pt x="405920" y="0"/>
                  </a:moveTo>
                  <a:lnTo>
                    <a:pt x="502589" y="0"/>
                  </a:lnTo>
                  <a:lnTo>
                    <a:pt x="502589" y="96669"/>
                  </a:lnTo>
                  <a:lnTo>
                    <a:pt x="405920" y="96669"/>
                  </a:lnTo>
                  <a:close/>
                </a:path>
              </a:pathLst>
            </a:custGeom>
            <a:solidFill>
              <a:srgbClr val="797979"/>
            </a:solidFill>
            <a:ln w="9525" cap="flat">
              <a:noFill/>
              <a:prstDash val="solid"/>
              <a:miter/>
            </a:ln>
          </p:spPr>
          <p:txBody>
            <a:bodyPr wrap="square" rtlCol="0" anchor="ctr">
              <a:noAutofit/>
            </a:bodyPr>
            <a:lstStyle/>
            <a:p>
              <a:endParaRPr lang="en-US"/>
            </a:p>
          </p:txBody>
        </p:sp>
      </p:grpSp>
      <p:sp>
        <p:nvSpPr>
          <p:cNvPr id="27" name="Hexagon 26">
            <a:extLst>
              <a:ext uri="{FF2B5EF4-FFF2-40B4-BE49-F238E27FC236}">
                <a16:creationId xmlns:a16="http://schemas.microsoft.com/office/drawing/2014/main" id="{5F3E9918-449F-442B-939A-717DE2CEC768}"/>
              </a:ext>
            </a:extLst>
          </p:cNvPr>
          <p:cNvSpPr/>
          <p:nvPr/>
        </p:nvSpPr>
        <p:spPr>
          <a:xfrm>
            <a:off x="1171375" y="1937336"/>
            <a:ext cx="791685" cy="682487"/>
          </a:xfrm>
          <a:prstGeom prst="hexagon">
            <a:avLst/>
          </a:prstGeom>
          <a:solidFill>
            <a:srgbClr val="FFAA27"/>
          </a:solidFill>
          <a:ln w="12700">
            <a:solidFill>
              <a:srgbClr val="DD59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a:ea typeface="+mn-ea"/>
              <a:cs typeface="+mn-cs"/>
            </a:endParaRPr>
          </a:p>
        </p:txBody>
      </p:sp>
      <p:grpSp>
        <p:nvGrpSpPr>
          <p:cNvPr id="176" name="Group 175">
            <a:extLst>
              <a:ext uri="{FF2B5EF4-FFF2-40B4-BE49-F238E27FC236}">
                <a16:creationId xmlns:a16="http://schemas.microsoft.com/office/drawing/2014/main" id="{C20DF9A3-F953-42EB-850D-58ECE9018E0C}"/>
              </a:ext>
            </a:extLst>
          </p:cNvPr>
          <p:cNvGrpSpPr/>
          <p:nvPr/>
        </p:nvGrpSpPr>
        <p:grpSpPr>
          <a:xfrm>
            <a:off x="9934003" y="388117"/>
            <a:ext cx="791685" cy="682487"/>
            <a:chOff x="10430688" y="262913"/>
            <a:chExt cx="791685" cy="682487"/>
          </a:xfrm>
        </p:grpSpPr>
        <p:sp>
          <p:nvSpPr>
            <p:cNvPr id="107" name="Hexagon 106">
              <a:extLst>
                <a:ext uri="{FF2B5EF4-FFF2-40B4-BE49-F238E27FC236}">
                  <a16:creationId xmlns:a16="http://schemas.microsoft.com/office/drawing/2014/main" id="{DFE4EB6F-0DC6-4D15-96AD-C4935AE25702}"/>
                </a:ext>
              </a:extLst>
            </p:cNvPr>
            <p:cNvSpPr/>
            <p:nvPr/>
          </p:nvSpPr>
          <p:spPr>
            <a:xfrm>
              <a:off x="10430688" y="262913"/>
              <a:ext cx="791685" cy="682487"/>
            </a:xfrm>
            <a:prstGeom prst="hexagon">
              <a:avLst/>
            </a:prstGeom>
            <a:solidFill>
              <a:srgbClr val="E9E9E9"/>
            </a:solidFill>
            <a:ln w="12700">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158" name="Group 157">
              <a:extLst>
                <a:ext uri="{FF2B5EF4-FFF2-40B4-BE49-F238E27FC236}">
                  <a16:creationId xmlns:a16="http://schemas.microsoft.com/office/drawing/2014/main" id="{755C8BF6-198B-450B-97BB-6B9899733215}"/>
                </a:ext>
              </a:extLst>
            </p:cNvPr>
            <p:cNvGrpSpPr/>
            <p:nvPr/>
          </p:nvGrpSpPr>
          <p:grpSpPr>
            <a:xfrm>
              <a:off x="10646269" y="409293"/>
              <a:ext cx="360522" cy="389726"/>
              <a:chOff x="528732" y="3883901"/>
              <a:chExt cx="360522" cy="389726"/>
            </a:xfrm>
          </p:grpSpPr>
          <p:sp>
            <p:nvSpPr>
              <p:cNvPr id="156" name="Freeform: Shape 155">
                <a:extLst>
                  <a:ext uri="{FF2B5EF4-FFF2-40B4-BE49-F238E27FC236}">
                    <a16:creationId xmlns:a16="http://schemas.microsoft.com/office/drawing/2014/main" id="{4B06E715-394F-4B87-9729-FA650D5B43B1}"/>
                  </a:ext>
                </a:extLst>
              </p:cNvPr>
              <p:cNvSpPr/>
              <p:nvPr/>
            </p:nvSpPr>
            <p:spPr>
              <a:xfrm>
                <a:off x="528732" y="3883901"/>
                <a:ext cx="276228" cy="389451"/>
              </a:xfrm>
              <a:custGeom>
                <a:avLst/>
                <a:gdLst>
                  <a:gd name="connsiteX0" fmla="*/ 366510 w 734983"/>
                  <a:gd name="connsiteY0" fmla="*/ 39615 h 1036243"/>
                  <a:gd name="connsiteX1" fmla="*/ 74477 w 734983"/>
                  <a:gd name="connsiteY1" fmla="*/ 133441 h 1036243"/>
                  <a:gd name="connsiteX2" fmla="*/ 368470 w 734983"/>
                  <a:gd name="connsiteY2" fmla="*/ 227266 h 1036243"/>
                  <a:gd name="connsiteX3" fmla="*/ 660504 w 734983"/>
                  <a:gd name="connsiteY3" fmla="*/ 133441 h 1036243"/>
                  <a:gd name="connsiteX4" fmla="*/ 366510 w 734983"/>
                  <a:gd name="connsiteY4" fmla="*/ 39615 h 1036243"/>
                  <a:gd name="connsiteX5" fmla="*/ 366511 w 734983"/>
                  <a:gd name="connsiteY5" fmla="*/ 0 h 1036243"/>
                  <a:gd name="connsiteX6" fmla="*/ 727430 w 734983"/>
                  <a:gd name="connsiteY6" fmla="*/ 113539 h 1036243"/>
                  <a:gd name="connsiteX7" fmla="*/ 734983 w 734983"/>
                  <a:gd name="connsiteY7" fmla="*/ 141780 h 1036243"/>
                  <a:gd name="connsiteX8" fmla="*/ 734983 w 734983"/>
                  <a:gd name="connsiteY8" fmla="*/ 268791 h 1036243"/>
                  <a:gd name="connsiteX9" fmla="*/ 714275 w 734983"/>
                  <a:gd name="connsiteY9" fmla="*/ 267399 h 1036243"/>
                  <a:gd name="connsiteX10" fmla="*/ 419004 w 734983"/>
                  <a:gd name="connsiteY10" fmla="*/ 359454 h 1036243"/>
                  <a:gd name="connsiteX11" fmla="*/ 412877 w 734983"/>
                  <a:gd name="connsiteY11" fmla="*/ 382824 h 1036243"/>
                  <a:gd name="connsiteX12" fmla="*/ 412877 w 734983"/>
                  <a:gd name="connsiteY12" fmla="*/ 382826 h 1036243"/>
                  <a:gd name="connsiteX13" fmla="*/ 412877 w 734983"/>
                  <a:gd name="connsiteY13" fmla="*/ 1000992 h 1036243"/>
                  <a:gd name="connsiteX14" fmla="*/ 425034 w 734983"/>
                  <a:gd name="connsiteY14" fmla="*/ 1031895 h 1036243"/>
                  <a:gd name="connsiteX15" fmla="*/ 368471 w 734983"/>
                  <a:gd name="connsiteY15" fmla="*/ 1036243 h 1036243"/>
                  <a:gd name="connsiteX16" fmla="*/ 366512 w 734983"/>
                  <a:gd name="connsiteY16" fmla="*/ 1036243 h 1036243"/>
                  <a:gd name="connsiteX17" fmla="*/ 362591 w 734983"/>
                  <a:gd name="connsiteY17" fmla="*/ 1036243 h 1036243"/>
                  <a:gd name="connsiteX18" fmla="*/ 362591 w 734983"/>
                  <a:gd name="connsiteY18" fmla="*/ 1035940 h 1036243"/>
                  <a:gd name="connsiteX19" fmla="*/ 224078 w 734983"/>
                  <a:gd name="connsiteY19" fmla="*/ 1025231 h 1036243"/>
                  <a:gd name="connsiteX20" fmla="*/ 0 w 734983"/>
                  <a:gd name="connsiteY20" fmla="*/ 894463 h 1036243"/>
                  <a:gd name="connsiteX21" fmla="*/ 0 w 734983"/>
                  <a:gd name="connsiteY21" fmla="*/ 141780 h 1036243"/>
                  <a:gd name="connsiteX22" fmla="*/ 7469 w 734983"/>
                  <a:gd name="connsiteY22" fmla="*/ 113539 h 1036243"/>
                  <a:gd name="connsiteX23" fmla="*/ 366511 w 734983"/>
                  <a:gd name="connsiteY23" fmla="*/ 0 h 1036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34983" h="1036243">
                    <a:moveTo>
                      <a:pt x="366510" y="39615"/>
                    </a:moveTo>
                    <a:cubicBezTo>
                      <a:pt x="205794" y="39615"/>
                      <a:pt x="74477" y="81315"/>
                      <a:pt x="74477" y="133441"/>
                    </a:cubicBezTo>
                    <a:cubicBezTo>
                      <a:pt x="74477" y="185566"/>
                      <a:pt x="207754" y="227266"/>
                      <a:pt x="368470" y="227266"/>
                    </a:cubicBezTo>
                    <a:cubicBezTo>
                      <a:pt x="529187" y="227266"/>
                      <a:pt x="660504" y="185566"/>
                      <a:pt x="660504" y="133441"/>
                    </a:cubicBezTo>
                    <a:cubicBezTo>
                      <a:pt x="660504" y="81315"/>
                      <a:pt x="527227" y="39615"/>
                      <a:pt x="366510" y="39615"/>
                    </a:cubicBezTo>
                    <a:close/>
                    <a:moveTo>
                      <a:pt x="366511" y="0"/>
                    </a:moveTo>
                    <a:cubicBezTo>
                      <a:pt x="543152" y="0"/>
                      <a:pt x="692783" y="49486"/>
                      <a:pt x="727430" y="113539"/>
                    </a:cubicBezTo>
                    <a:lnTo>
                      <a:pt x="734983" y="141780"/>
                    </a:lnTo>
                    <a:lnTo>
                      <a:pt x="734983" y="268791"/>
                    </a:lnTo>
                    <a:lnTo>
                      <a:pt x="714275" y="267399"/>
                    </a:lnTo>
                    <a:cubicBezTo>
                      <a:pt x="568701" y="267399"/>
                      <a:pt x="447124" y="306676"/>
                      <a:pt x="419004" y="359454"/>
                    </a:cubicBezTo>
                    <a:lnTo>
                      <a:pt x="412877" y="382824"/>
                    </a:lnTo>
                    <a:lnTo>
                      <a:pt x="412877" y="382826"/>
                    </a:lnTo>
                    <a:lnTo>
                      <a:pt x="412877" y="1000992"/>
                    </a:lnTo>
                    <a:lnTo>
                      <a:pt x="425034" y="1031895"/>
                    </a:lnTo>
                    <a:lnTo>
                      <a:pt x="368471" y="1036243"/>
                    </a:lnTo>
                    <a:lnTo>
                      <a:pt x="366512" y="1036243"/>
                    </a:lnTo>
                    <a:lnTo>
                      <a:pt x="362591" y="1036243"/>
                    </a:lnTo>
                    <a:lnTo>
                      <a:pt x="362591" y="1035940"/>
                    </a:lnTo>
                    <a:lnTo>
                      <a:pt x="224078" y="1025231"/>
                    </a:lnTo>
                    <a:cubicBezTo>
                      <a:pt x="92608" y="1003925"/>
                      <a:pt x="0" y="953885"/>
                      <a:pt x="0" y="894463"/>
                    </a:cubicBezTo>
                    <a:lnTo>
                      <a:pt x="0" y="141780"/>
                    </a:lnTo>
                    <a:lnTo>
                      <a:pt x="7469" y="113539"/>
                    </a:lnTo>
                    <a:cubicBezTo>
                      <a:pt x="41741" y="49486"/>
                      <a:pt x="189870" y="0"/>
                      <a:pt x="366511" y="0"/>
                    </a:cubicBezTo>
                    <a:close/>
                  </a:path>
                </a:pathLst>
              </a:custGeom>
              <a:solidFill>
                <a:srgbClr val="797979"/>
              </a:solidFill>
              <a:ln w="390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7" name="Freeform: Shape 156">
                <a:extLst>
                  <a:ext uri="{FF2B5EF4-FFF2-40B4-BE49-F238E27FC236}">
                    <a16:creationId xmlns:a16="http://schemas.microsoft.com/office/drawing/2014/main" id="{9E6D7BCD-BC49-4F54-AF7E-E2A888D7CE00}"/>
                  </a:ext>
                </a:extLst>
              </p:cNvPr>
              <p:cNvSpPr/>
              <p:nvPr/>
            </p:nvSpPr>
            <p:spPr>
              <a:xfrm>
                <a:off x="705102" y="4014255"/>
                <a:ext cx="184152" cy="259372"/>
              </a:xfrm>
              <a:custGeom>
                <a:avLst/>
                <a:gdLst>
                  <a:gd name="connsiteX0" fmla="*/ 391991 w 489989"/>
                  <a:gd name="connsiteY0" fmla="*/ 214754 h 690133"/>
                  <a:gd name="connsiteX1" fmla="*/ 119557 w 489989"/>
                  <a:gd name="connsiteY1" fmla="*/ 452444 h 690133"/>
                  <a:gd name="connsiteX2" fmla="*/ 211675 w 489989"/>
                  <a:gd name="connsiteY2" fmla="*/ 452444 h 690133"/>
                  <a:gd name="connsiteX3" fmla="*/ 105837 w 489989"/>
                  <a:gd name="connsiteY3" fmla="*/ 638009 h 690133"/>
                  <a:gd name="connsiteX4" fmla="*/ 378272 w 489989"/>
                  <a:gd name="connsiteY4" fmla="*/ 398234 h 690133"/>
                  <a:gd name="connsiteX5" fmla="*/ 286154 w 489989"/>
                  <a:gd name="connsiteY5" fmla="*/ 398234 h 690133"/>
                  <a:gd name="connsiteX6" fmla="*/ 244994 w 489989"/>
                  <a:gd name="connsiteY6" fmla="*/ 25020 h 690133"/>
                  <a:gd name="connsiteX7" fmla="*/ 50958 w 489989"/>
                  <a:gd name="connsiteY7" fmla="*/ 87571 h 690133"/>
                  <a:gd name="connsiteX8" fmla="*/ 244994 w 489989"/>
                  <a:gd name="connsiteY8" fmla="*/ 150121 h 690133"/>
                  <a:gd name="connsiteX9" fmla="*/ 439029 w 489989"/>
                  <a:gd name="connsiteY9" fmla="*/ 87571 h 690133"/>
                  <a:gd name="connsiteX10" fmla="*/ 244994 w 489989"/>
                  <a:gd name="connsiteY10" fmla="*/ 25020 h 690133"/>
                  <a:gd name="connsiteX11" fmla="*/ 244994 w 489989"/>
                  <a:gd name="connsiteY11" fmla="*/ 0 h 690133"/>
                  <a:gd name="connsiteX12" fmla="*/ 485009 w 489989"/>
                  <a:gd name="connsiteY12" fmla="*/ 74828 h 690133"/>
                  <a:gd name="connsiteX13" fmla="*/ 489989 w 489989"/>
                  <a:gd name="connsiteY13" fmla="*/ 93824 h 690133"/>
                  <a:gd name="connsiteX14" fmla="*/ 489989 w 489989"/>
                  <a:gd name="connsiteY14" fmla="*/ 93826 h 690133"/>
                  <a:gd name="connsiteX15" fmla="*/ 489989 w 489989"/>
                  <a:gd name="connsiteY15" fmla="*/ 596308 h 690133"/>
                  <a:gd name="connsiteX16" fmla="*/ 340328 w 489989"/>
                  <a:gd name="connsiteY16" fmla="*/ 682803 h 690133"/>
                  <a:gd name="connsiteX17" fmla="*/ 244995 w 489989"/>
                  <a:gd name="connsiteY17" fmla="*/ 690133 h 690133"/>
                  <a:gd name="connsiteX18" fmla="*/ 244994 w 489989"/>
                  <a:gd name="connsiteY18" fmla="*/ 690133 h 690133"/>
                  <a:gd name="connsiteX19" fmla="*/ 241074 w 489989"/>
                  <a:gd name="connsiteY19" fmla="*/ 690133 h 690133"/>
                  <a:gd name="connsiteX20" fmla="*/ 241074 w 489989"/>
                  <a:gd name="connsiteY20" fmla="*/ 689831 h 690133"/>
                  <a:gd name="connsiteX21" fmla="*/ 149661 w 489989"/>
                  <a:gd name="connsiteY21" fmla="*/ 682803 h 690133"/>
                  <a:gd name="connsiteX22" fmla="*/ 0 w 489989"/>
                  <a:gd name="connsiteY22" fmla="*/ 596308 h 690133"/>
                  <a:gd name="connsiteX23" fmla="*/ 0 w 489989"/>
                  <a:gd name="connsiteY23" fmla="*/ 93826 h 690133"/>
                  <a:gd name="connsiteX24" fmla="*/ 0 w 489989"/>
                  <a:gd name="connsiteY24" fmla="*/ 93824 h 690133"/>
                  <a:gd name="connsiteX25" fmla="*/ 4980 w 489989"/>
                  <a:gd name="connsiteY25" fmla="*/ 74828 h 690133"/>
                  <a:gd name="connsiteX26" fmla="*/ 244994 w 489989"/>
                  <a:gd name="connsiteY26" fmla="*/ 0 h 690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89989" h="690133">
                    <a:moveTo>
                      <a:pt x="391991" y="214754"/>
                    </a:moveTo>
                    <a:lnTo>
                      <a:pt x="119557" y="452444"/>
                    </a:lnTo>
                    <a:lnTo>
                      <a:pt x="211675" y="452444"/>
                    </a:lnTo>
                    <a:lnTo>
                      <a:pt x="105837" y="638009"/>
                    </a:lnTo>
                    <a:lnTo>
                      <a:pt x="378272" y="398234"/>
                    </a:lnTo>
                    <a:lnTo>
                      <a:pt x="286154" y="398234"/>
                    </a:lnTo>
                    <a:close/>
                    <a:moveTo>
                      <a:pt x="244994" y="25020"/>
                    </a:moveTo>
                    <a:cubicBezTo>
                      <a:pt x="139156" y="25020"/>
                      <a:pt x="50958" y="54211"/>
                      <a:pt x="50958" y="87571"/>
                    </a:cubicBezTo>
                    <a:cubicBezTo>
                      <a:pt x="50958" y="123016"/>
                      <a:pt x="139156" y="150121"/>
                      <a:pt x="244994" y="150121"/>
                    </a:cubicBezTo>
                    <a:cubicBezTo>
                      <a:pt x="350831" y="150121"/>
                      <a:pt x="439029" y="120931"/>
                      <a:pt x="439029" y="87571"/>
                    </a:cubicBezTo>
                    <a:cubicBezTo>
                      <a:pt x="439029" y="54211"/>
                      <a:pt x="350831" y="25020"/>
                      <a:pt x="244994" y="25020"/>
                    </a:cubicBezTo>
                    <a:close/>
                    <a:moveTo>
                      <a:pt x="244994" y="0"/>
                    </a:moveTo>
                    <a:cubicBezTo>
                      <a:pt x="363327" y="0"/>
                      <a:pt x="462152" y="31927"/>
                      <a:pt x="485009" y="74828"/>
                    </a:cubicBezTo>
                    <a:lnTo>
                      <a:pt x="489989" y="93824"/>
                    </a:lnTo>
                    <a:lnTo>
                      <a:pt x="489989" y="93826"/>
                    </a:lnTo>
                    <a:lnTo>
                      <a:pt x="489989" y="596308"/>
                    </a:lnTo>
                    <a:cubicBezTo>
                      <a:pt x="489989" y="635402"/>
                      <a:pt x="428251" y="668631"/>
                      <a:pt x="340328" y="682803"/>
                    </a:cubicBezTo>
                    <a:lnTo>
                      <a:pt x="244995" y="690133"/>
                    </a:lnTo>
                    <a:lnTo>
                      <a:pt x="244994" y="690133"/>
                    </a:lnTo>
                    <a:lnTo>
                      <a:pt x="241074" y="690133"/>
                    </a:lnTo>
                    <a:lnTo>
                      <a:pt x="241074" y="689831"/>
                    </a:lnTo>
                    <a:lnTo>
                      <a:pt x="149661" y="682803"/>
                    </a:lnTo>
                    <a:cubicBezTo>
                      <a:pt x="61739" y="668631"/>
                      <a:pt x="0" y="635402"/>
                      <a:pt x="0" y="596308"/>
                    </a:cubicBezTo>
                    <a:lnTo>
                      <a:pt x="0" y="93826"/>
                    </a:lnTo>
                    <a:lnTo>
                      <a:pt x="0" y="93824"/>
                    </a:lnTo>
                    <a:lnTo>
                      <a:pt x="4980" y="74828"/>
                    </a:lnTo>
                    <a:cubicBezTo>
                      <a:pt x="27838" y="31927"/>
                      <a:pt x="126663" y="0"/>
                      <a:pt x="244994" y="0"/>
                    </a:cubicBezTo>
                    <a:close/>
                  </a:path>
                </a:pathLst>
              </a:custGeom>
              <a:solidFill>
                <a:srgbClr val="797979"/>
              </a:solidFill>
              <a:ln w="390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110" name="Hexagon 109">
            <a:extLst>
              <a:ext uri="{FF2B5EF4-FFF2-40B4-BE49-F238E27FC236}">
                <a16:creationId xmlns:a16="http://schemas.microsoft.com/office/drawing/2014/main" id="{758FF9D2-3CB9-4124-80A1-33EC1BE83E90}"/>
              </a:ext>
            </a:extLst>
          </p:cNvPr>
          <p:cNvSpPr/>
          <p:nvPr/>
        </p:nvSpPr>
        <p:spPr>
          <a:xfrm>
            <a:off x="9019335" y="2505632"/>
            <a:ext cx="791685" cy="682487"/>
          </a:xfrm>
          <a:prstGeom prst="hexagon">
            <a:avLst/>
          </a:prstGeom>
          <a:solidFill>
            <a:srgbClr val="FFAA27"/>
          </a:solidFill>
          <a:ln w="12700">
            <a:solidFill>
              <a:srgbClr val="DD59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185" name="Group 184">
            <a:extLst>
              <a:ext uri="{FF2B5EF4-FFF2-40B4-BE49-F238E27FC236}">
                <a16:creationId xmlns:a16="http://schemas.microsoft.com/office/drawing/2014/main" id="{72A8E8EE-E7A0-4EBF-B6E5-5F812AFFD127}"/>
              </a:ext>
            </a:extLst>
          </p:cNvPr>
          <p:cNvGrpSpPr/>
          <p:nvPr/>
        </p:nvGrpSpPr>
        <p:grpSpPr>
          <a:xfrm>
            <a:off x="4997590" y="4731346"/>
            <a:ext cx="791685" cy="682487"/>
            <a:chOff x="4783581" y="4718376"/>
            <a:chExt cx="791685" cy="682487"/>
          </a:xfrm>
        </p:grpSpPr>
        <p:sp>
          <p:nvSpPr>
            <p:cNvPr id="83" name="Hexagon 82">
              <a:extLst>
                <a:ext uri="{FF2B5EF4-FFF2-40B4-BE49-F238E27FC236}">
                  <a16:creationId xmlns:a16="http://schemas.microsoft.com/office/drawing/2014/main" id="{293C3F71-B3EC-44E7-9C92-211A618D820F}"/>
                </a:ext>
              </a:extLst>
            </p:cNvPr>
            <p:cNvSpPr/>
            <p:nvPr/>
          </p:nvSpPr>
          <p:spPr>
            <a:xfrm>
              <a:off x="4783581" y="4718376"/>
              <a:ext cx="791685" cy="682487"/>
            </a:xfrm>
            <a:prstGeom prst="hexagon">
              <a:avLst/>
            </a:prstGeom>
            <a:solidFill>
              <a:srgbClr val="E9E9E9"/>
            </a:solidFill>
            <a:ln w="12700">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0" name="Freeform: Shape 159">
              <a:extLst>
                <a:ext uri="{FF2B5EF4-FFF2-40B4-BE49-F238E27FC236}">
                  <a16:creationId xmlns:a16="http://schemas.microsoft.com/office/drawing/2014/main" id="{7596CA9D-7B6B-45CB-AA95-1A4F86B8BA29}"/>
                </a:ext>
              </a:extLst>
            </p:cNvPr>
            <p:cNvSpPr/>
            <p:nvPr/>
          </p:nvSpPr>
          <p:spPr>
            <a:xfrm>
              <a:off x="4950221" y="4897100"/>
              <a:ext cx="458405" cy="325038"/>
            </a:xfrm>
            <a:custGeom>
              <a:avLst/>
              <a:gdLst>
                <a:gd name="connsiteX0" fmla="*/ 186728 w 942360"/>
                <a:gd name="connsiteY0" fmla="*/ 441322 h 668193"/>
                <a:gd name="connsiteX1" fmla="*/ 136255 w 942360"/>
                <a:gd name="connsiteY1" fmla="*/ 491391 h 668193"/>
                <a:gd name="connsiteX2" fmla="*/ 186963 w 942360"/>
                <a:gd name="connsiteY2" fmla="*/ 539928 h 668193"/>
                <a:gd name="connsiteX3" fmla="*/ 237797 w 942360"/>
                <a:gd name="connsiteY3" fmla="*/ 490603 h 668193"/>
                <a:gd name="connsiteX4" fmla="*/ 186728 w 942360"/>
                <a:gd name="connsiteY4" fmla="*/ 441322 h 668193"/>
                <a:gd name="connsiteX5" fmla="*/ 523719 w 942360"/>
                <a:gd name="connsiteY5" fmla="*/ 236684 h 668193"/>
                <a:gd name="connsiteX6" fmla="*/ 620388 w 942360"/>
                <a:gd name="connsiteY6" fmla="*/ 236684 h 668193"/>
                <a:gd name="connsiteX7" fmla="*/ 620388 w 942360"/>
                <a:gd name="connsiteY7" fmla="*/ 333353 h 668193"/>
                <a:gd name="connsiteX8" fmla="*/ 523719 w 942360"/>
                <a:gd name="connsiteY8" fmla="*/ 333353 h 668193"/>
                <a:gd name="connsiteX9" fmla="*/ 405920 w 942360"/>
                <a:gd name="connsiteY9" fmla="*/ 236684 h 668193"/>
                <a:gd name="connsiteX10" fmla="*/ 502589 w 942360"/>
                <a:gd name="connsiteY10" fmla="*/ 236684 h 668193"/>
                <a:gd name="connsiteX11" fmla="*/ 502589 w 942360"/>
                <a:gd name="connsiteY11" fmla="*/ 333353 h 668193"/>
                <a:gd name="connsiteX12" fmla="*/ 405920 w 942360"/>
                <a:gd name="connsiteY12" fmla="*/ 333353 h 668193"/>
                <a:gd name="connsiteX13" fmla="*/ 288100 w 942360"/>
                <a:gd name="connsiteY13" fmla="*/ 236684 h 668193"/>
                <a:gd name="connsiteX14" fmla="*/ 384769 w 942360"/>
                <a:gd name="connsiteY14" fmla="*/ 236684 h 668193"/>
                <a:gd name="connsiteX15" fmla="*/ 384769 w 942360"/>
                <a:gd name="connsiteY15" fmla="*/ 333353 h 668193"/>
                <a:gd name="connsiteX16" fmla="*/ 288100 w 942360"/>
                <a:gd name="connsiteY16" fmla="*/ 333353 h 668193"/>
                <a:gd name="connsiteX17" fmla="*/ 170301 w 942360"/>
                <a:gd name="connsiteY17" fmla="*/ 236684 h 668193"/>
                <a:gd name="connsiteX18" fmla="*/ 266970 w 942360"/>
                <a:gd name="connsiteY18" fmla="*/ 236684 h 668193"/>
                <a:gd name="connsiteX19" fmla="*/ 266970 w 942360"/>
                <a:gd name="connsiteY19" fmla="*/ 333353 h 668193"/>
                <a:gd name="connsiteX20" fmla="*/ 170301 w 942360"/>
                <a:gd name="connsiteY20" fmla="*/ 333353 h 668193"/>
                <a:gd name="connsiteX21" fmla="*/ 52502 w 942360"/>
                <a:gd name="connsiteY21" fmla="*/ 236684 h 668193"/>
                <a:gd name="connsiteX22" fmla="*/ 149171 w 942360"/>
                <a:gd name="connsiteY22" fmla="*/ 236684 h 668193"/>
                <a:gd name="connsiteX23" fmla="*/ 149171 w 942360"/>
                <a:gd name="connsiteY23" fmla="*/ 333353 h 668193"/>
                <a:gd name="connsiteX24" fmla="*/ 52502 w 942360"/>
                <a:gd name="connsiteY24" fmla="*/ 333353 h 668193"/>
                <a:gd name="connsiteX25" fmla="*/ 746016 w 942360"/>
                <a:gd name="connsiteY25" fmla="*/ 172869 h 668193"/>
                <a:gd name="connsiteX26" fmla="*/ 752615 w 942360"/>
                <a:gd name="connsiteY26" fmla="*/ 175571 h 668193"/>
                <a:gd name="connsiteX27" fmla="*/ 817941 w 942360"/>
                <a:gd name="connsiteY27" fmla="*/ 269198 h 668193"/>
                <a:gd name="connsiteX28" fmla="*/ 827580 w 942360"/>
                <a:gd name="connsiteY28" fmla="*/ 272496 h 668193"/>
                <a:gd name="connsiteX29" fmla="*/ 900268 w 942360"/>
                <a:gd name="connsiteY29" fmla="*/ 273049 h 668193"/>
                <a:gd name="connsiteX30" fmla="*/ 938315 w 942360"/>
                <a:gd name="connsiteY30" fmla="*/ 289051 h 668193"/>
                <a:gd name="connsiteX31" fmla="*/ 940762 w 942360"/>
                <a:gd name="connsiteY31" fmla="*/ 298711 h 668193"/>
                <a:gd name="connsiteX32" fmla="*/ 842880 w 942360"/>
                <a:gd name="connsiteY32" fmla="*/ 368421 h 668193"/>
                <a:gd name="connsiteX33" fmla="*/ 808004 w 942360"/>
                <a:gd name="connsiteY33" fmla="*/ 370783 h 668193"/>
                <a:gd name="connsiteX34" fmla="*/ 792024 w 942360"/>
                <a:gd name="connsiteY34" fmla="*/ 381422 h 668193"/>
                <a:gd name="connsiteX35" fmla="*/ 696163 w 942360"/>
                <a:gd name="connsiteY35" fmla="*/ 524479 h 668193"/>
                <a:gd name="connsiteX36" fmla="*/ 442371 w 942360"/>
                <a:gd name="connsiteY36" fmla="*/ 655386 h 668193"/>
                <a:gd name="connsiteX37" fmla="*/ 253161 w 942360"/>
                <a:gd name="connsiteY37" fmla="*/ 663898 h 668193"/>
                <a:gd name="connsiteX38" fmla="*/ 44948 w 942360"/>
                <a:gd name="connsiteY38" fmla="*/ 546013 h 668193"/>
                <a:gd name="connsiteX39" fmla="*/ 2135 w 942360"/>
                <a:gd name="connsiteY39" fmla="*/ 363122 h 668193"/>
                <a:gd name="connsiteX40" fmla="*/ 7285 w 942360"/>
                <a:gd name="connsiteY40" fmla="*/ 358058 h 668193"/>
                <a:gd name="connsiteX41" fmla="*/ 628560 w 942360"/>
                <a:gd name="connsiteY41" fmla="*/ 358058 h 668193"/>
                <a:gd name="connsiteX42" fmla="*/ 725464 w 942360"/>
                <a:gd name="connsiteY42" fmla="*/ 337630 h 668193"/>
                <a:gd name="connsiteX43" fmla="*/ 729145 w 942360"/>
                <a:gd name="connsiteY43" fmla="*/ 324863 h 668193"/>
                <a:gd name="connsiteX44" fmla="*/ 740104 w 942360"/>
                <a:gd name="connsiteY44" fmla="*/ 176869 h 668193"/>
                <a:gd name="connsiteX45" fmla="*/ 746016 w 942360"/>
                <a:gd name="connsiteY45" fmla="*/ 172869 h 668193"/>
                <a:gd name="connsiteX46" fmla="*/ 405920 w 942360"/>
                <a:gd name="connsiteY46" fmla="*/ 117693 h 668193"/>
                <a:gd name="connsiteX47" fmla="*/ 502589 w 942360"/>
                <a:gd name="connsiteY47" fmla="*/ 117693 h 668193"/>
                <a:gd name="connsiteX48" fmla="*/ 502589 w 942360"/>
                <a:gd name="connsiteY48" fmla="*/ 214362 h 668193"/>
                <a:gd name="connsiteX49" fmla="*/ 405920 w 942360"/>
                <a:gd name="connsiteY49" fmla="*/ 214362 h 668193"/>
                <a:gd name="connsiteX50" fmla="*/ 288100 w 942360"/>
                <a:gd name="connsiteY50" fmla="*/ 117693 h 668193"/>
                <a:gd name="connsiteX51" fmla="*/ 384769 w 942360"/>
                <a:gd name="connsiteY51" fmla="*/ 117693 h 668193"/>
                <a:gd name="connsiteX52" fmla="*/ 384769 w 942360"/>
                <a:gd name="connsiteY52" fmla="*/ 214362 h 668193"/>
                <a:gd name="connsiteX53" fmla="*/ 288100 w 942360"/>
                <a:gd name="connsiteY53" fmla="*/ 214362 h 668193"/>
                <a:gd name="connsiteX54" fmla="*/ 170301 w 942360"/>
                <a:gd name="connsiteY54" fmla="*/ 117693 h 668193"/>
                <a:gd name="connsiteX55" fmla="*/ 266970 w 942360"/>
                <a:gd name="connsiteY55" fmla="*/ 117693 h 668193"/>
                <a:gd name="connsiteX56" fmla="*/ 266970 w 942360"/>
                <a:gd name="connsiteY56" fmla="*/ 214362 h 668193"/>
                <a:gd name="connsiteX57" fmla="*/ 170301 w 942360"/>
                <a:gd name="connsiteY57" fmla="*/ 214362 h 668193"/>
                <a:gd name="connsiteX58" fmla="*/ 405920 w 942360"/>
                <a:gd name="connsiteY58" fmla="*/ 0 h 668193"/>
                <a:gd name="connsiteX59" fmla="*/ 502589 w 942360"/>
                <a:gd name="connsiteY59" fmla="*/ 0 h 668193"/>
                <a:gd name="connsiteX60" fmla="*/ 502589 w 942360"/>
                <a:gd name="connsiteY60" fmla="*/ 96669 h 668193"/>
                <a:gd name="connsiteX61" fmla="*/ 405920 w 942360"/>
                <a:gd name="connsiteY61" fmla="*/ 96669 h 66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942360" h="668193">
                  <a:moveTo>
                    <a:pt x="186728" y="441322"/>
                  </a:moveTo>
                  <a:cubicBezTo>
                    <a:pt x="159066" y="441811"/>
                    <a:pt x="135766" y="464856"/>
                    <a:pt x="136255" y="491391"/>
                  </a:cubicBezTo>
                  <a:cubicBezTo>
                    <a:pt x="136745" y="517925"/>
                    <a:pt x="159811" y="539928"/>
                    <a:pt x="186963" y="539928"/>
                  </a:cubicBezTo>
                  <a:cubicBezTo>
                    <a:pt x="215072" y="539928"/>
                    <a:pt x="237819" y="517798"/>
                    <a:pt x="237797" y="490603"/>
                  </a:cubicBezTo>
                  <a:cubicBezTo>
                    <a:pt x="237797" y="463664"/>
                    <a:pt x="214178" y="440854"/>
                    <a:pt x="186728" y="441322"/>
                  </a:cubicBezTo>
                  <a:close/>
                  <a:moveTo>
                    <a:pt x="523719" y="236684"/>
                  </a:moveTo>
                  <a:lnTo>
                    <a:pt x="620388" y="236684"/>
                  </a:lnTo>
                  <a:lnTo>
                    <a:pt x="620388" y="333353"/>
                  </a:lnTo>
                  <a:lnTo>
                    <a:pt x="523719" y="333353"/>
                  </a:lnTo>
                  <a:close/>
                  <a:moveTo>
                    <a:pt x="405920" y="236684"/>
                  </a:moveTo>
                  <a:lnTo>
                    <a:pt x="502589" y="236684"/>
                  </a:lnTo>
                  <a:lnTo>
                    <a:pt x="502589" y="333353"/>
                  </a:lnTo>
                  <a:lnTo>
                    <a:pt x="405920" y="333353"/>
                  </a:lnTo>
                  <a:close/>
                  <a:moveTo>
                    <a:pt x="288100" y="236684"/>
                  </a:moveTo>
                  <a:lnTo>
                    <a:pt x="384769" y="236684"/>
                  </a:lnTo>
                  <a:lnTo>
                    <a:pt x="384769" y="333353"/>
                  </a:lnTo>
                  <a:lnTo>
                    <a:pt x="288100" y="333353"/>
                  </a:lnTo>
                  <a:close/>
                  <a:moveTo>
                    <a:pt x="170301" y="236684"/>
                  </a:moveTo>
                  <a:lnTo>
                    <a:pt x="266970" y="236684"/>
                  </a:lnTo>
                  <a:lnTo>
                    <a:pt x="266970" y="333353"/>
                  </a:lnTo>
                  <a:lnTo>
                    <a:pt x="170301" y="333353"/>
                  </a:lnTo>
                  <a:close/>
                  <a:moveTo>
                    <a:pt x="52502" y="236684"/>
                  </a:moveTo>
                  <a:lnTo>
                    <a:pt x="149171" y="236684"/>
                  </a:lnTo>
                  <a:lnTo>
                    <a:pt x="149171" y="333353"/>
                  </a:lnTo>
                  <a:lnTo>
                    <a:pt x="52502" y="333353"/>
                  </a:lnTo>
                  <a:close/>
                  <a:moveTo>
                    <a:pt x="746016" y="172869"/>
                  </a:moveTo>
                  <a:cubicBezTo>
                    <a:pt x="747870" y="172587"/>
                    <a:pt x="749838" y="173422"/>
                    <a:pt x="752615" y="175571"/>
                  </a:cubicBezTo>
                  <a:cubicBezTo>
                    <a:pt x="784236" y="200021"/>
                    <a:pt x="809813" y="228534"/>
                    <a:pt x="817941" y="269198"/>
                  </a:cubicBezTo>
                  <a:cubicBezTo>
                    <a:pt x="819431" y="276624"/>
                    <a:pt x="824133" y="273262"/>
                    <a:pt x="827580" y="272496"/>
                  </a:cubicBezTo>
                  <a:cubicBezTo>
                    <a:pt x="851536" y="267136"/>
                    <a:pt x="876398" y="267325"/>
                    <a:pt x="900268" y="273049"/>
                  </a:cubicBezTo>
                  <a:cubicBezTo>
                    <a:pt x="913844" y="276284"/>
                    <a:pt x="926122" y="282476"/>
                    <a:pt x="938315" y="289051"/>
                  </a:cubicBezTo>
                  <a:cubicBezTo>
                    <a:pt x="943528" y="291860"/>
                    <a:pt x="942954" y="294115"/>
                    <a:pt x="940762" y="298711"/>
                  </a:cubicBezTo>
                  <a:cubicBezTo>
                    <a:pt x="921079" y="340248"/>
                    <a:pt x="886693" y="360867"/>
                    <a:pt x="842880" y="368421"/>
                  </a:cubicBezTo>
                  <a:cubicBezTo>
                    <a:pt x="831325" y="370421"/>
                    <a:pt x="819473" y="372059"/>
                    <a:pt x="808004" y="370783"/>
                  </a:cubicBezTo>
                  <a:cubicBezTo>
                    <a:pt x="798407" y="369719"/>
                    <a:pt x="795237" y="373932"/>
                    <a:pt x="792024" y="381422"/>
                  </a:cubicBezTo>
                  <a:cubicBezTo>
                    <a:pt x="769400" y="434738"/>
                    <a:pt x="736873" y="483281"/>
                    <a:pt x="696163" y="524479"/>
                  </a:cubicBezTo>
                  <a:cubicBezTo>
                    <a:pt x="625602" y="595295"/>
                    <a:pt x="539594" y="636469"/>
                    <a:pt x="442371" y="655386"/>
                  </a:cubicBezTo>
                  <a:cubicBezTo>
                    <a:pt x="379812" y="667600"/>
                    <a:pt x="316635" y="672409"/>
                    <a:pt x="253161" y="663898"/>
                  </a:cubicBezTo>
                  <a:cubicBezTo>
                    <a:pt x="168110" y="652513"/>
                    <a:pt x="95932" y="617425"/>
                    <a:pt x="44948" y="546013"/>
                  </a:cubicBezTo>
                  <a:cubicBezTo>
                    <a:pt x="5753" y="491114"/>
                    <a:pt x="-5206" y="429150"/>
                    <a:pt x="2135" y="363122"/>
                  </a:cubicBezTo>
                  <a:cubicBezTo>
                    <a:pt x="2518" y="359718"/>
                    <a:pt x="3604" y="357866"/>
                    <a:pt x="7285" y="358058"/>
                  </a:cubicBezTo>
                  <a:cubicBezTo>
                    <a:pt x="10179" y="358079"/>
                    <a:pt x="528550" y="358101"/>
                    <a:pt x="628560" y="358058"/>
                  </a:cubicBezTo>
                  <a:cubicBezTo>
                    <a:pt x="662266" y="358058"/>
                    <a:pt x="694695" y="351972"/>
                    <a:pt x="725464" y="337630"/>
                  </a:cubicBezTo>
                  <a:cubicBezTo>
                    <a:pt x="732635" y="334290"/>
                    <a:pt x="733805" y="331758"/>
                    <a:pt x="729145" y="324863"/>
                  </a:cubicBezTo>
                  <a:cubicBezTo>
                    <a:pt x="703057" y="285689"/>
                    <a:pt x="705057" y="211873"/>
                    <a:pt x="740104" y="176869"/>
                  </a:cubicBezTo>
                  <a:cubicBezTo>
                    <a:pt x="742423" y="174550"/>
                    <a:pt x="744162" y="173151"/>
                    <a:pt x="746016" y="172869"/>
                  </a:cubicBezTo>
                  <a:close/>
                  <a:moveTo>
                    <a:pt x="405920" y="117693"/>
                  </a:moveTo>
                  <a:lnTo>
                    <a:pt x="502589" y="117693"/>
                  </a:lnTo>
                  <a:lnTo>
                    <a:pt x="502589" y="214362"/>
                  </a:lnTo>
                  <a:lnTo>
                    <a:pt x="405920" y="214362"/>
                  </a:lnTo>
                  <a:close/>
                  <a:moveTo>
                    <a:pt x="288100" y="117693"/>
                  </a:moveTo>
                  <a:lnTo>
                    <a:pt x="384769" y="117693"/>
                  </a:lnTo>
                  <a:lnTo>
                    <a:pt x="384769" y="214362"/>
                  </a:lnTo>
                  <a:lnTo>
                    <a:pt x="288100" y="214362"/>
                  </a:lnTo>
                  <a:close/>
                  <a:moveTo>
                    <a:pt x="170301" y="117693"/>
                  </a:moveTo>
                  <a:lnTo>
                    <a:pt x="266970" y="117693"/>
                  </a:lnTo>
                  <a:lnTo>
                    <a:pt x="266970" y="214362"/>
                  </a:lnTo>
                  <a:lnTo>
                    <a:pt x="170301" y="214362"/>
                  </a:lnTo>
                  <a:close/>
                  <a:moveTo>
                    <a:pt x="405920" y="0"/>
                  </a:moveTo>
                  <a:lnTo>
                    <a:pt x="502589" y="0"/>
                  </a:lnTo>
                  <a:lnTo>
                    <a:pt x="502589" y="96669"/>
                  </a:lnTo>
                  <a:lnTo>
                    <a:pt x="405920" y="96669"/>
                  </a:lnTo>
                  <a:close/>
                </a:path>
              </a:pathLst>
            </a:custGeom>
            <a:solidFill>
              <a:srgbClr val="797979"/>
            </a:solidFill>
            <a:ln w="9525" cap="flat">
              <a:noFill/>
              <a:prstDash val="solid"/>
              <a:miter/>
            </a:ln>
          </p:spPr>
          <p:txBody>
            <a:bodyPr wrap="square" rtlCol="0" anchor="ctr">
              <a:noAutofit/>
            </a:bodyPr>
            <a:lstStyle/>
            <a:p>
              <a:endParaRPr lang="en-US"/>
            </a:p>
          </p:txBody>
        </p:sp>
      </p:grpSp>
      <p:sp>
        <p:nvSpPr>
          <p:cNvPr id="46" name="Hexagon 45">
            <a:extLst>
              <a:ext uri="{FF2B5EF4-FFF2-40B4-BE49-F238E27FC236}">
                <a16:creationId xmlns:a16="http://schemas.microsoft.com/office/drawing/2014/main" id="{97E6EA4F-F199-4A8D-84D3-F42325209516}"/>
              </a:ext>
            </a:extLst>
          </p:cNvPr>
          <p:cNvSpPr/>
          <p:nvPr/>
        </p:nvSpPr>
        <p:spPr>
          <a:xfrm>
            <a:off x="5937511" y="1007607"/>
            <a:ext cx="791685" cy="682487"/>
          </a:xfrm>
          <a:prstGeom prst="hexagon">
            <a:avLst/>
          </a:prstGeom>
          <a:solidFill>
            <a:srgbClr val="FFAA27"/>
          </a:solidFill>
          <a:ln w="12700">
            <a:solidFill>
              <a:srgbClr val="DD59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178" name="Group 177">
            <a:extLst>
              <a:ext uri="{FF2B5EF4-FFF2-40B4-BE49-F238E27FC236}">
                <a16:creationId xmlns:a16="http://schemas.microsoft.com/office/drawing/2014/main" id="{0BD3793F-7A93-4287-AD55-0AAF1F7BF7D6}"/>
              </a:ext>
            </a:extLst>
          </p:cNvPr>
          <p:cNvGrpSpPr/>
          <p:nvPr/>
        </p:nvGrpSpPr>
        <p:grpSpPr>
          <a:xfrm>
            <a:off x="10955041" y="2598890"/>
            <a:ext cx="791685" cy="682487"/>
            <a:chOff x="10955041" y="2391370"/>
            <a:chExt cx="791685" cy="682487"/>
          </a:xfrm>
        </p:grpSpPr>
        <p:sp>
          <p:nvSpPr>
            <p:cNvPr id="109" name="Hexagon 108">
              <a:extLst>
                <a:ext uri="{FF2B5EF4-FFF2-40B4-BE49-F238E27FC236}">
                  <a16:creationId xmlns:a16="http://schemas.microsoft.com/office/drawing/2014/main" id="{B3D972EF-A340-4126-804F-06D47C7F8AFC}"/>
                </a:ext>
              </a:extLst>
            </p:cNvPr>
            <p:cNvSpPr/>
            <p:nvPr/>
          </p:nvSpPr>
          <p:spPr>
            <a:xfrm>
              <a:off x="10955041" y="2391370"/>
              <a:ext cx="791685" cy="682487"/>
            </a:xfrm>
            <a:prstGeom prst="hexagon">
              <a:avLst/>
            </a:prstGeom>
            <a:solidFill>
              <a:srgbClr val="E9E9E9"/>
            </a:solidFill>
            <a:ln w="12700">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3" name="Freeform: Shape 162">
              <a:extLst>
                <a:ext uri="{FF2B5EF4-FFF2-40B4-BE49-F238E27FC236}">
                  <a16:creationId xmlns:a16="http://schemas.microsoft.com/office/drawing/2014/main" id="{695CC1F1-292F-485A-982B-D48C18BDCA24}"/>
                </a:ext>
              </a:extLst>
            </p:cNvPr>
            <p:cNvSpPr/>
            <p:nvPr/>
          </p:nvSpPr>
          <p:spPr>
            <a:xfrm>
              <a:off x="11207279" y="2542736"/>
              <a:ext cx="287209" cy="379754"/>
            </a:xfrm>
            <a:custGeom>
              <a:avLst/>
              <a:gdLst>
                <a:gd name="connsiteX0" fmla="*/ 888688 w 888689"/>
                <a:gd name="connsiteY0" fmla="*/ 1016472 h 1175041"/>
                <a:gd name="connsiteX1" fmla="*/ 882028 w 888689"/>
                <a:gd name="connsiteY1" fmla="*/ 1047176 h 1175041"/>
                <a:gd name="connsiteX2" fmla="*/ 845422 w 888689"/>
                <a:gd name="connsiteY2" fmla="*/ 1091758 h 1175041"/>
                <a:gd name="connsiteX3" fmla="*/ 761005 w 888689"/>
                <a:gd name="connsiteY3" fmla="*/ 1136179 h 1175041"/>
                <a:gd name="connsiteX4" fmla="*/ 652702 w 888689"/>
                <a:gd name="connsiteY4" fmla="*/ 1163414 h 1175041"/>
                <a:gd name="connsiteX5" fmla="*/ 471227 w 888689"/>
                <a:gd name="connsiteY5" fmla="*/ 1174380 h 1175041"/>
                <a:gd name="connsiteX6" fmla="*/ 328233 w 888689"/>
                <a:gd name="connsiteY6" fmla="*/ 1159347 h 1175041"/>
                <a:gd name="connsiteX7" fmla="*/ 150108 w 888689"/>
                <a:gd name="connsiteY7" fmla="*/ 1107947 h 1175041"/>
                <a:gd name="connsiteX8" fmla="*/ 149430 w 888689"/>
                <a:gd name="connsiteY8" fmla="*/ 1107668 h 1175041"/>
                <a:gd name="connsiteX9" fmla="*/ 152301 w 888689"/>
                <a:gd name="connsiteY9" fmla="*/ 1107389 h 1175041"/>
                <a:gd name="connsiteX10" fmla="*/ 155570 w 888689"/>
                <a:gd name="connsiteY10" fmla="*/ 1108146 h 1175041"/>
                <a:gd name="connsiteX11" fmla="*/ 278149 w 888689"/>
                <a:gd name="connsiteY11" fmla="*/ 1130557 h 1175041"/>
                <a:gd name="connsiteX12" fmla="*/ 385814 w 888689"/>
                <a:gd name="connsiteY12" fmla="*/ 1140725 h 1175041"/>
                <a:gd name="connsiteX13" fmla="*/ 487935 w 888689"/>
                <a:gd name="connsiteY13" fmla="*/ 1141881 h 1175041"/>
                <a:gd name="connsiteX14" fmla="*/ 563301 w 888689"/>
                <a:gd name="connsiteY14" fmla="*/ 1137057 h 1175041"/>
                <a:gd name="connsiteX15" fmla="*/ 776317 w 888689"/>
                <a:gd name="connsiteY15" fmla="*/ 1087092 h 1175041"/>
                <a:gd name="connsiteX16" fmla="*/ 870145 w 888689"/>
                <a:gd name="connsiteY16" fmla="*/ 1032940 h 1175041"/>
                <a:gd name="connsiteX17" fmla="*/ 888688 w 888689"/>
                <a:gd name="connsiteY17" fmla="*/ 1016472 h 1175041"/>
                <a:gd name="connsiteX18" fmla="*/ 763159 w 888689"/>
                <a:gd name="connsiteY18" fmla="*/ 914948 h 1175041"/>
                <a:gd name="connsiteX19" fmla="*/ 764036 w 888689"/>
                <a:gd name="connsiteY19" fmla="*/ 914948 h 1175041"/>
                <a:gd name="connsiteX20" fmla="*/ 763518 w 888689"/>
                <a:gd name="connsiteY20" fmla="*/ 915706 h 1175041"/>
                <a:gd name="connsiteX21" fmla="*/ 143050 w 888689"/>
                <a:gd name="connsiteY21" fmla="*/ 907770 h 1175041"/>
                <a:gd name="connsiteX22" fmla="*/ 159798 w 888689"/>
                <a:gd name="connsiteY22" fmla="*/ 909365 h 1175041"/>
                <a:gd name="connsiteX23" fmla="*/ 168809 w 888689"/>
                <a:gd name="connsiteY23" fmla="*/ 912475 h 1175041"/>
                <a:gd name="connsiteX24" fmla="*/ 204937 w 888689"/>
                <a:gd name="connsiteY24" fmla="*/ 933291 h 1175041"/>
                <a:gd name="connsiteX25" fmla="*/ 185478 w 888689"/>
                <a:gd name="connsiteY25" fmla="*/ 931696 h 1175041"/>
                <a:gd name="connsiteX26" fmla="*/ 122075 w 888689"/>
                <a:gd name="connsiteY26" fmla="*/ 945652 h 1175041"/>
                <a:gd name="connsiteX27" fmla="*/ 108677 w 888689"/>
                <a:gd name="connsiteY27" fmla="*/ 956777 h 1175041"/>
                <a:gd name="connsiteX28" fmla="*/ 107799 w 888689"/>
                <a:gd name="connsiteY28" fmla="*/ 976715 h 1175041"/>
                <a:gd name="connsiteX29" fmla="*/ 128614 w 888689"/>
                <a:gd name="connsiteY29" fmla="*/ 994300 h 1175041"/>
                <a:gd name="connsiteX30" fmla="*/ 184799 w 888689"/>
                <a:gd name="connsiteY30" fmla="*/ 1013720 h 1175041"/>
                <a:gd name="connsiteX31" fmla="*/ 294299 w 888689"/>
                <a:gd name="connsiteY31" fmla="*/ 1030348 h 1175041"/>
                <a:gd name="connsiteX32" fmla="*/ 463970 w 888689"/>
                <a:gd name="connsiteY32" fmla="*/ 1034854 h 1175041"/>
                <a:gd name="connsiteX33" fmla="*/ 568724 w 888689"/>
                <a:gd name="connsiteY33" fmla="*/ 1027158 h 1175041"/>
                <a:gd name="connsiteX34" fmla="*/ 687554 w 888689"/>
                <a:gd name="connsiteY34" fmla="*/ 1002515 h 1175041"/>
                <a:gd name="connsiteX35" fmla="*/ 740150 w 888689"/>
                <a:gd name="connsiteY35" fmla="*/ 977114 h 1175041"/>
                <a:gd name="connsiteX36" fmla="*/ 760088 w 888689"/>
                <a:gd name="connsiteY36" fmla="*/ 957176 h 1175041"/>
                <a:gd name="connsiteX37" fmla="*/ 764993 w 888689"/>
                <a:gd name="connsiteY37" fmla="*/ 920291 h 1175041"/>
                <a:gd name="connsiteX38" fmla="*/ 763637 w 888689"/>
                <a:gd name="connsiteY38" fmla="*/ 915665 h 1175041"/>
                <a:gd name="connsiteX39" fmla="*/ 764036 w 888689"/>
                <a:gd name="connsiteY39" fmla="*/ 915027 h 1175041"/>
                <a:gd name="connsiteX40" fmla="*/ 787961 w 888689"/>
                <a:gd name="connsiteY40" fmla="*/ 929702 h 1175041"/>
                <a:gd name="connsiteX41" fmla="*/ 800402 w 888689"/>
                <a:gd name="connsiteY41" fmla="*/ 981979 h 1175041"/>
                <a:gd name="connsiteX42" fmla="*/ 769618 w 888689"/>
                <a:gd name="connsiteY42" fmla="*/ 1016272 h 1175041"/>
                <a:gd name="connsiteX43" fmla="*/ 701231 w 888689"/>
                <a:gd name="connsiteY43" fmla="*/ 1048651 h 1175041"/>
                <a:gd name="connsiteX44" fmla="*/ 605529 w 888689"/>
                <a:gd name="connsiteY44" fmla="*/ 1072058 h 1175041"/>
                <a:gd name="connsiteX45" fmla="*/ 531559 w 888689"/>
                <a:gd name="connsiteY45" fmla="*/ 1082306 h 1175041"/>
                <a:gd name="connsiteX46" fmla="*/ 407666 w 888689"/>
                <a:gd name="connsiteY46" fmla="*/ 1089564 h 1175041"/>
                <a:gd name="connsiteX47" fmla="*/ 313798 w 888689"/>
                <a:gd name="connsiteY47" fmla="*/ 1087929 h 1175041"/>
                <a:gd name="connsiteX48" fmla="*/ 235562 w 888689"/>
                <a:gd name="connsiteY48" fmla="*/ 1081668 h 1175041"/>
                <a:gd name="connsiteX49" fmla="*/ 95438 w 888689"/>
                <a:gd name="connsiteY49" fmla="*/ 1053357 h 1175041"/>
                <a:gd name="connsiteX50" fmla="*/ 33590 w 888689"/>
                <a:gd name="connsiteY50" fmla="*/ 1024487 h 1175041"/>
                <a:gd name="connsiteX51" fmla="*/ 8429 w 888689"/>
                <a:gd name="connsiteY51" fmla="*/ 999764 h 1175041"/>
                <a:gd name="connsiteX52" fmla="*/ 15088 w 888689"/>
                <a:gd name="connsiteY52" fmla="*/ 942502 h 1175041"/>
                <a:gd name="connsiteX53" fmla="*/ 68602 w 888689"/>
                <a:gd name="connsiteY53" fmla="*/ 914230 h 1175041"/>
                <a:gd name="connsiteX54" fmla="*/ 143050 w 888689"/>
                <a:gd name="connsiteY54" fmla="*/ 907770 h 1175041"/>
                <a:gd name="connsiteX55" fmla="*/ 290391 w 888689"/>
                <a:gd name="connsiteY55" fmla="*/ 843530 h 1175041"/>
                <a:gd name="connsiteX56" fmla="*/ 283852 w 888689"/>
                <a:gd name="connsiteY56" fmla="*/ 854735 h 1175041"/>
                <a:gd name="connsiteX57" fmla="*/ 289354 w 888689"/>
                <a:gd name="connsiteY57" fmla="*/ 868771 h 1175041"/>
                <a:gd name="connsiteX58" fmla="*/ 315513 w 888689"/>
                <a:gd name="connsiteY58" fmla="*/ 878860 h 1175041"/>
                <a:gd name="connsiteX59" fmla="*/ 390758 w 888689"/>
                <a:gd name="connsiteY59" fmla="*/ 882847 h 1175041"/>
                <a:gd name="connsiteX60" fmla="*/ 456554 w 888689"/>
                <a:gd name="connsiteY60" fmla="*/ 876428 h 1175041"/>
                <a:gd name="connsiteX61" fmla="*/ 537581 w 888689"/>
                <a:gd name="connsiteY61" fmla="*/ 855613 h 1175041"/>
                <a:gd name="connsiteX62" fmla="*/ 542047 w 888689"/>
                <a:gd name="connsiteY62" fmla="*/ 855613 h 1175041"/>
                <a:gd name="connsiteX63" fmla="*/ 611312 w 888689"/>
                <a:gd name="connsiteY63" fmla="*/ 901908 h 1175041"/>
                <a:gd name="connsiteX64" fmla="*/ 612109 w 888689"/>
                <a:gd name="connsiteY64" fmla="*/ 902905 h 1175041"/>
                <a:gd name="connsiteX65" fmla="*/ 600944 w 888689"/>
                <a:gd name="connsiteY65" fmla="*/ 909206 h 1175041"/>
                <a:gd name="connsiteX66" fmla="*/ 518441 w 888689"/>
                <a:gd name="connsiteY66" fmla="*/ 938634 h 1175041"/>
                <a:gd name="connsiteX67" fmla="*/ 433625 w 888689"/>
                <a:gd name="connsiteY67" fmla="*/ 951275 h 1175041"/>
                <a:gd name="connsiteX68" fmla="*/ 345898 w 888689"/>
                <a:gd name="connsiteY68" fmla="*/ 952312 h 1175041"/>
                <a:gd name="connsiteX69" fmla="*/ 271211 w 888689"/>
                <a:gd name="connsiteY69" fmla="*/ 941665 h 1175041"/>
                <a:gd name="connsiteX70" fmla="*/ 227866 w 888689"/>
                <a:gd name="connsiteY70" fmla="*/ 923601 h 1175041"/>
                <a:gd name="connsiteX71" fmla="*/ 211916 w 888689"/>
                <a:gd name="connsiteY71" fmla="*/ 903025 h 1175041"/>
                <a:gd name="connsiteX72" fmla="*/ 220649 w 888689"/>
                <a:gd name="connsiteY72" fmla="*/ 873716 h 1175041"/>
                <a:gd name="connsiteX73" fmla="*/ 270772 w 888689"/>
                <a:gd name="connsiteY73" fmla="*/ 845205 h 1175041"/>
                <a:gd name="connsiteX74" fmla="*/ 290391 w 888689"/>
                <a:gd name="connsiteY74" fmla="*/ 843530 h 1175041"/>
                <a:gd name="connsiteX75" fmla="*/ 250675 w 888689"/>
                <a:gd name="connsiteY75" fmla="*/ 720394 h 1175041"/>
                <a:gd name="connsiteX76" fmla="*/ 253306 w 888689"/>
                <a:gd name="connsiteY76" fmla="*/ 720394 h 1175041"/>
                <a:gd name="connsiteX77" fmla="*/ 257613 w 888689"/>
                <a:gd name="connsiteY77" fmla="*/ 720394 h 1175041"/>
                <a:gd name="connsiteX78" fmla="*/ 250954 w 888689"/>
                <a:gd name="connsiteY78" fmla="*/ 727252 h 1175041"/>
                <a:gd name="connsiteX79" fmla="*/ 254543 w 888689"/>
                <a:gd name="connsiteY79" fmla="*/ 754886 h 1175041"/>
                <a:gd name="connsiteX80" fmla="*/ 284888 w 888689"/>
                <a:gd name="connsiteY80" fmla="*/ 766849 h 1175041"/>
                <a:gd name="connsiteX81" fmla="*/ 350963 w 888689"/>
                <a:gd name="connsiteY81" fmla="*/ 774863 h 1175041"/>
                <a:gd name="connsiteX82" fmla="*/ 436536 w 888689"/>
                <a:gd name="connsiteY82" fmla="*/ 773269 h 1175041"/>
                <a:gd name="connsiteX83" fmla="*/ 560151 w 888689"/>
                <a:gd name="connsiteY83" fmla="*/ 750619 h 1175041"/>
                <a:gd name="connsiteX84" fmla="*/ 564657 w 888689"/>
                <a:gd name="connsiteY84" fmla="*/ 751018 h 1175041"/>
                <a:gd name="connsiteX85" fmla="*/ 629017 w 888689"/>
                <a:gd name="connsiteY85" fmla="*/ 791332 h 1175041"/>
                <a:gd name="connsiteX86" fmla="*/ 630532 w 888689"/>
                <a:gd name="connsiteY86" fmla="*/ 792449 h 1175041"/>
                <a:gd name="connsiteX87" fmla="*/ 574706 w 888689"/>
                <a:gd name="connsiteY87" fmla="*/ 811549 h 1175041"/>
                <a:gd name="connsiteX88" fmla="*/ 485304 w 888689"/>
                <a:gd name="connsiteY88" fmla="*/ 830051 h 1175041"/>
                <a:gd name="connsiteX89" fmla="*/ 352119 w 888689"/>
                <a:gd name="connsiteY89" fmla="*/ 836073 h 1175041"/>
                <a:gd name="connsiteX90" fmla="*/ 227427 w 888689"/>
                <a:gd name="connsiteY90" fmla="*/ 816773 h 1175041"/>
                <a:gd name="connsiteX91" fmla="*/ 185836 w 888689"/>
                <a:gd name="connsiteY91" fmla="*/ 798032 h 1175041"/>
                <a:gd name="connsiteX92" fmla="*/ 171043 w 888689"/>
                <a:gd name="connsiteY92" fmla="*/ 780765 h 1175041"/>
                <a:gd name="connsiteX93" fmla="*/ 175788 w 888689"/>
                <a:gd name="connsiteY93" fmla="*/ 759352 h 1175041"/>
                <a:gd name="connsiteX94" fmla="*/ 202824 w 888689"/>
                <a:gd name="connsiteY94" fmla="*/ 736344 h 1175041"/>
                <a:gd name="connsiteX95" fmla="*/ 250675 w 888689"/>
                <a:gd name="connsiteY95" fmla="*/ 720394 h 1175041"/>
                <a:gd name="connsiteX96" fmla="*/ 469434 w 888689"/>
                <a:gd name="connsiteY96" fmla="*/ 634317 h 1175041"/>
                <a:gd name="connsiteX97" fmla="*/ 469434 w 888689"/>
                <a:gd name="connsiteY97" fmla="*/ 634740 h 1175041"/>
                <a:gd name="connsiteX98" fmla="*/ 468955 w 888689"/>
                <a:gd name="connsiteY98" fmla="*/ 634541 h 1175041"/>
                <a:gd name="connsiteX99" fmla="*/ 469434 w 888689"/>
                <a:gd name="connsiteY99" fmla="*/ 634182 h 1175041"/>
                <a:gd name="connsiteX100" fmla="*/ 469553 w 888689"/>
                <a:gd name="connsiteY100" fmla="*/ 634262 h 1175041"/>
                <a:gd name="connsiteX101" fmla="*/ 469434 w 888689"/>
                <a:gd name="connsiteY101" fmla="*/ 634317 h 1175041"/>
                <a:gd name="connsiteX102" fmla="*/ 469687 w 888689"/>
                <a:gd name="connsiteY102" fmla="*/ 633993 h 1175041"/>
                <a:gd name="connsiteX103" fmla="*/ 469513 w 888689"/>
                <a:gd name="connsiteY103" fmla="*/ 634182 h 1175041"/>
                <a:gd name="connsiteX104" fmla="*/ 469354 w 888689"/>
                <a:gd name="connsiteY104" fmla="*/ 634023 h 1175041"/>
                <a:gd name="connsiteX105" fmla="*/ 311087 w 888689"/>
                <a:gd name="connsiteY105" fmla="*/ 590079 h 1175041"/>
                <a:gd name="connsiteX106" fmla="*/ 297289 w 888689"/>
                <a:gd name="connsiteY106" fmla="*/ 593788 h 1175041"/>
                <a:gd name="connsiteX107" fmla="*/ 230817 w 888689"/>
                <a:gd name="connsiteY107" fmla="*/ 617713 h 1175041"/>
                <a:gd name="connsiteX108" fmla="*/ 214029 w 888689"/>
                <a:gd name="connsiteY108" fmla="*/ 629357 h 1175041"/>
                <a:gd name="connsiteX109" fmla="*/ 217059 w 888689"/>
                <a:gd name="connsiteY109" fmla="*/ 643992 h 1175041"/>
                <a:gd name="connsiteX110" fmla="*/ 245491 w 888689"/>
                <a:gd name="connsiteY110" fmla="*/ 649853 h 1175041"/>
                <a:gd name="connsiteX111" fmla="*/ 418871 w 888689"/>
                <a:gd name="connsiteY111" fmla="*/ 653841 h 1175041"/>
                <a:gd name="connsiteX112" fmla="*/ 517085 w 888689"/>
                <a:gd name="connsiteY112" fmla="*/ 648777 h 1175041"/>
                <a:gd name="connsiteX113" fmla="*/ 610793 w 888689"/>
                <a:gd name="connsiteY113" fmla="*/ 639485 h 1175041"/>
                <a:gd name="connsiteX114" fmla="*/ 668214 w 888689"/>
                <a:gd name="connsiteY114" fmla="*/ 629955 h 1175041"/>
                <a:gd name="connsiteX115" fmla="*/ 669969 w 888689"/>
                <a:gd name="connsiteY115" fmla="*/ 629955 h 1175041"/>
                <a:gd name="connsiteX116" fmla="*/ 661994 w 888689"/>
                <a:gd name="connsiteY116" fmla="*/ 637332 h 1175041"/>
                <a:gd name="connsiteX117" fmla="*/ 600146 w 888689"/>
                <a:gd name="connsiteY117" fmla="*/ 685183 h 1175041"/>
                <a:gd name="connsiteX118" fmla="*/ 588782 w 888689"/>
                <a:gd name="connsiteY118" fmla="*/ 688294 h 1175041"/>
                <a:gd name="connsiteX119" fmla="*/ 492881 w 888689"/>
                <a:gd name="connsiteY119" fmla="*/ 703207 h 1175041"/>
                <a:gd name="connsiteX120" fmla="*/ 394188 w 888689"/>
                <a:gd name="connsiteY120" fmla="*/ 711741 h 1175041"/>
                <a:gd name="connsiteX121" fmla="*/ 284649 w 888689"/>
                <a:gd name="connsiteY121" fmla="*/ 713695 h 1175041"/>
                <a:gd name="connsiteX122" fmla="*/ 182607 w 888689"/>
                <a:gd name="connsiteY122" fmla="*/ 705520 h 1175041"/>
                <a:gd name="connsiteX123" fmla="*/ 114060 w 888689"/>
                <a:gd name="connsiteY123" fmla="*/ 687257 h 1175041"/>
                <a:gd name="connsiteX124" fmla="*/ 92089 w 888689"/>
                <a:gd name="connsiteY124" fmla="*/ 672702 h 1175041"/>
                <a:gd name="connsiteX125" fmla="*/ 89058 w 888689"/>
                <a:gd name="connsiteY125" fmla="*/ 637252 h 1175041"/>
                <a:gd name="connsiteX126" fmla="*/ 110432 w 888689"/>
                <a:gd name="connsiteY126" fmla="*/ 619667 h 1175041"/>
                <a:gd name="connsiteX127" fmla="*/ 162589 w 888689"/>
                <a:gd name="connsiteY127" fmla="*/ 602401 h 1175041"/>
                <a:gd name="connsiteX128" fmla="*/ 256297 w 888689"/>
                <a:gd name="connsiteY128" fmla="*/ 591076 h 1175041"/>
                <a:gd name="connsiteX129" fmla="*/ 311087 w 888689"/>
                <a:gd name="connsiteY129" fmla="*/ 590079 h 1175041"/>
                <a:gd name="connsiteX130" fmla="*/ 760218 w 888689"/>
                <a:gd name="connsiteY130" fmla="*/ 588025 h 1175041"/>
                <a:gd name="connsiteX131" fmla="*/ 790354 w 888689"/>
                <a:gd name="connsiteY131" fmla="*/ 592591 h 1175041"/>
                <a:gd name="connsiteX132" fmla="*/ 843428 w 888689"/>
                <a:gd name="connsiteY132" fmla="*/ 654598 h 1175041"/>
                <a:gd name="connsiteX133" fmla="*/ 798209 w 888689"/>
                <a:gd name="connsiteY133" fmla="*/ 784793 h 1175041"/>
                <a:gd name="connsiteX134" fmla="*/ 695090 w 888689"/>
                <a:gd name="connsiteY134" fmla="*/ 835395 h 1175041"/>
                <a:gd name="connsiteX135" fmla="*/ 663748 w 888689"/>
                <a:gd name="connsiteY135" fmla="*/ 841695 h 1175041"/>
                <a:gd name="connsiteX136" fmla="*/ 664745 w 888689"/>
                <a:gd name="connsiteY136" fmla="*/ 840021 h 1175041"/>
                <a:gd name="connsiteX137" fmla="*/ 742264 w 888689"/>
                <a:gd name="connsiteY137" fmla="*/ 767447 h 1175041"/>
                <a:gd name="connsiteX138" fmla="*/ 778152 w 888689"/>
                <a:gd name="connsiteY138" fmla="*/ 699658 h 1175041"/>
                <a:gd name="connsiteX139" fmla="*/ 777753 w 888689"/>
                <a:gd name="connsiteY139" fmla="*/ 658466 h 1175041"/>
                <a:gd name="connsiteX140" fmla="*/ 738715 w 888689"/>
                <a:gd name="connsiteY140" fmla="*/ 620703 h 1175041"/>
                <a:gd name="connsiteX141" fmla="*/ 686278 w 888689"/>
                <a:gd name="connsiteY141" fmla="*/ 615878 h 1175041"/>
                <a:gd name="connsiteX142" fmla="*/ 730141 w 888689"/>
                <a:gd name="connsiteY142" fmla="*/ 593149 h 1175041"/>
                <a:gd name="connsiteX143" fmla="*/ 760218 w 888689"/>
                <a:gd name="connsiteY143" fmla="*/ 588025 h 1175041"/>
                <a:gd name="connsiteX144" fmla="*/ 704621 w 888689"/>
                <a:gd name="connsiteY144" fmla="*/ 204241 h 1175041"/>
                <a:gd name="connsiteX145" fmla="*/ 700633 w 888689"/>
                <a:gd name="connsiteY145" fmla="*/ 207351 h 1175041"/>
                <a:gd name="connsiteX146" fmla="*/ 594883 w 888689"/>
                <a:gd name="connsiteY146" fmla="*/ 284630 h 1175041"/>
                <a:gd name="connsiteX147" fmla="*/ 541888 w 888689"/>
                <a:gd name="connsiteY147" fmla="*/ 338742 h 1175041"/>
                <a:gd name="connsiteX148" fmla="*/ 528330 w 888689"/>
                <a:gd name="connsiteY148" fmla="*/ 369766 h 1175041"/>
                <a:gd name="connsiteX149" fmla="*/ 534830 w 888689"/>
                <a:gd name="connsiteY149" fmla="*/ 407647 h 1175041"/>
                <a:gd name="connsiteX150" fmla="*/ 558755 w 888689"/>
                <a:gd name="connsiteY150" fmla="*/ 454701 h 1175041"/>
                <a:gd name="connsiteX151" fmla="*/ 578255 w 888689"/>
                <a:gd name="connsiteY151" fmla="*/ 502592 h 1175041"/>
                <a:gd name="connsiteX152" fmla="*/ 564298 w 888689"/>
                <a:gd name="connsiteY152" fmla="*/ 572814 h 1175041"/>
                <a:gd name="connsiteX153" fmla="*/ 504484 w 888689"/>
                <a:gd name="connsiteY153" fmla="*/ 622538 h 1175041"/>
                <a:gd name="connsiteX154" fmla="*/ 473341 w 888689"/>
                <a:gd name="connsiteY154" fmla="*/ 633664 h 1175041"/>
                <a:gd name="connsiteX155" fmla="*/ 469687 w 888689"/>
                <a:gd name="connsiteY155" fmla="*/ 633993 h 1175041"/>
                <a:gd name="connsiteX156" fmla="*/ 489132 w 888689"/>
                <a:gd name="connsiteY156" fmla="*/ 612809 h 1175041"/>
                <a:gd name="connsiteX157" fmla="*/ 510904 w 888689"/>
                <a:gd name="connsiteY157" fmla="*/ 567191 h 1175041"/>
                <a:gd name="connsiteX158" fmla="*/ 504245 w 888689"/>
                <a:gd name="connsiteY158" fmla="*/ 525162 h 1175041"/>
                <a:gd name="connsiteX159" fmla="*/ 476332 w 888689"/>
                <a:gd name="connsiteY159" fmla="*/ 480261 h 1175041"/>
                <a:gd name="connsiteX160" fmla="*/ 449416 w 888689"/>
                <a:gd name="connsiteY160" fmla="*/ 430616 h 1175041"/>
                <a:gd name="connsiteX161" fmla="*/ 448219 w 888689"/>
                <a:gd name="connsiteY161" fmla="*/ 359996 h 1175041"/>
                <a:gd name="connsiteX162" fmla="*/ 508033 w 888689"/>
                <a:gd name="connsiteY162" fmla="*/ 272588 h 1175041"/>
                <a:gd name="connsiteX163" fmla="*/ 607722 w 888689"/>
                <a:gd name="connsiteY163" fmla="*/ 223341 h 1175041"/>
                <a:gd name="connsiteX164" fmla="*/ 697882 w 888689"/>
                <a:gd name="connsiteY164" fmla="*/ 204719 h 1175041"/>
                <a:gd name="connsiteX165" fmla="*/ 704621 w 888689"/>
                <a:gd name="connsiteY165" fmla="*/ 204241 h 1175041"/>
                <a:gd name="connsiteX166" fmla="*/ 519239 w 888689"/>
                <a:gd name="connsiteY166" fmla="*/ 156 h 1175041"/>
                <a:gd name="connsiteX167" fmla="*/ 521153 w 888689"/>
                <a:gd name="connsiteY167" fmla="*/ 1233 h 1175041"/>
                <a:gd name="connsiteX168" fmla="*/ 550940 w 888689"/>
                <a:gd name="connsiteY168" fmla="*/ 80386 h 1175041"/>
                <a:gd name="connsiteX169" fmla="*/ 538977 w 888689"/>
                <a:gd name="connsiteY169" fmla="*/ 160138 h 1175041"/>
                <a:gd name="connsiteX170" fmla="*/ 491246 w 888689"/>
                <a:gd name="connsiteY170" fmla="*/ 235423 h 1175041"/>
                <a:gd name="connsiteX171" fmla="*/ 423098 w 888689"/>
                <a:gd name="connsiteY171" fmla="*/ 308875 h 1175041"/>
                <a:gd name="connsiteX172" fmla="*/ 370581 w 888689"/>
                <a:gd name="connsiteY172" fmla="*/ 371041 h 1175041"/>
                <a:gd name="connsiteX173" fmla="*/ 352597 w 888689"/>
                <a:gd name="connsiteY173" fmla="*/ 411236 h 1175041"/>
                <a:gd name="connsiteX174" fmla="*/ 357223 w 888689"/>
                <a:gd name="connsiteY174" fmla="*/ 454302 h 1175041"/>
                <a:gd name="connsiteX175" fmla="*/ 410178 w 888689"/>
                <a:gd name="connsiteY175" fmla="*/ 567470 h 1175041"/>
                <a:gd name="connsiteX176" fmla="*/ 433585 w 888689"/>
                <a:gd name="connsiteY176" fmla="*/ 607345 h 1175041"/>
                <a:gd name="connsiteX177" fmla="*/ 434702 w 888689"/>
                <a:gd name="connsiteY177" fmla="*/ 611014 h 1175041"/>
                <a:gd name="connsiteX178" fmla="*/ 382624 w 888689"/>
                <a:gd name="connsiteY178" fmla="*/ 569264 h 1175041"/>
                <a:gd name="connsiteX179" fmla="*/ 327236 w 888689"/>
                <a:gd name="connsiteY179" fmla="*/ 513757 h 1175041"/>
                <a:gd name="connsiteX180" fmla="*/ 272526 w 888689"/>
                <a:gd name="connsiteY180" fmla="*/ 426429 h 1175041"/>
                <a:gd name="connsiteX181" fmla="*/ 288796 w 888689"/>
                <a:gd name="connsiteY181" fmla="*/ 315415 h 1175041"/>
                <a:gd name="connsiteX182" fmla="*/ 343585 w 888689"/>
                <a:gd name="connsiteY182" fmla="*/ 257315 h 1175041"/>
                <a:gd name="connsiteX183" fmla="*/ 422540 w 888689"/>
                <a:gd name="connsiteY183" fmla="*/ 190922 h 1175041"/>
                <a:gd name="connsiteX184" fmla="*/ 495991 w 888689"/>
                <a:gd name="connsiteY184" fmla="*/ 117112 h 1175041"/>
                <a:gd name="connsiteX185" fmla="*/ 524502 w 888689"/>
                <a:gd name="connsiteY185" fmla="*/ 56700 h 1175041"/>
                <a:gd name="connsiteX186" fmla="*/ 519239 w 888689"/>
                <a:gd name="connsiteY186" fmla="*/ 156 h 1175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Lst>
              <a:rect l="l" t="t" r="r" b="b"/>
              <a:pathLst>
                <a:path w="888689" h="1175041">
                  <a:moveTo>
                    <a:pt x="888688" y="1016472"/>
                  </a:moveTo>
                  <a:cubicBezTo>
                    <a:pt x="888747" y="1027071"/>
                    <a:pt x="886474" y="1037554"/>
                    <a:pt x="882028" y="1047176"/>
                  </a:cubicBezTo>
                  <a:cubicBezTo>
                    <a:pt x="873678" y="1064821"/>
                    <a:pt x="861105" y="1080133"/>
                    <a:pt x="845422" y="1091758"/>
                  </a:cubicBezTo>
                  <a:cubicBezTo>
                    <a:pt x="820101" y="1111695"/>
                    <a:pt x="791191" y="1125293"/>
                    <a:pt x="761005" y="1136179"/>
                  </a:cubicBezTo>
                  <a:cubicBezTo>
                    <a:pt x="725818" y="1148573"/>
                    <a:pt x="689563" y="1157688"/>
                    <a:pt x="652702" y="1163414"/>
                  </a:cubicBezTo>
                  <a:cubicBezTo>
                    <a:pt x="592717" y="1173000"/>
                    <a:pt x="531930" y="1176673"/>
                    <a:pt x="471227" y="1174380"/>
                  </a:cubicBezTo>
                  <a:cubicBezTo>
                    <a:pt x="423261" y="1172845"/>
                    <a:pt x="375470" y="1167821"/>
                    <a:pt x="328233" y="1159347"/>
                  </a:cubicBezTo>
                  <a:cubicBezTo>
                    <a:pt x="267174" y="1148704"/>
                    <a:pt x="207450" y="1131470"/>
                    <a:pt x="150108" y="1107947"/>
                  </a:cubicBezTo>
                  <a:lnTo>
                    <a:pt x="149430" y="1107668"/>
                  </a:lnTo>
                  <a:cubicBezTo>
                    <a:pt x="150347" y="1106671"/>
                    <a:pt x="151384" y="1107269"/>
                    <a:pt x="152301" y="1107389"/>
                  </a:cubicBezTo>
                  <a:cubicBezTo>
                    <a:pt x="153218" y="1107509"/>
                    <a:pt x="154494" y="1107907"/>
                    <a:pt x="155570" y="1108146"/>
                  </a:cubicBezTo>
                  <a:cubicBezTo>
                    <a:pt x="196084" y="1117557"/>
                    <a:pt x="236917" y="1124934"/>
                    <a:pt x="278149" y="1130557"/>
                  </a:cubicBezTo>
                  <a:cubicBezTo>
                    <a:pt x="313824" y="1135422"/>
                    <a:pt x="349713" y="1138811"/>
                    <a:pt x="385814" y="1140725"/>
                  </a:cubicBezTo>
                  <a:cubicBezTo>
                    <a:pt x="419840" y="1142532"/>
                    <a:pt x="453882" y="1142918"/>
                    <a:pt x="487935" y="1141881"/>
                  </a:cubicBezTo>
                  <a:cubicBezTo>
                    <a:pt x="513097" y="1141044"/>
                    <a:pt x="538259" y="1139648"/>
                    <a:pt x="563301" y="1137057"/>
                  </a:cubicBezTo>
                  <a:cubicBezTo>
                    <a:pt x="636393" y="1129360"/>
                    <a:pt x="708010" y="1115324"/>
                    <a:pt x="776317" y="1087092"/>
                  </a:cubicBezTo>
                  <a:cubicBezTo>
                    <a:pt x="810032" y="1073646"/>
                    <a:pt x="841634" y="1055407"/>
                    <a:pt x="870145" y="1032940"/>
                  </a:cubicBezTo>
                  <a:cubicBezTo>
                    <a:pt x="876621" y="1027792"/>
                    <a:pt x="882810" y="1022294"/>
                    <a:pt x="888688" y="1016472"/>
                  </a:cubicBezTo>
                  <a:close/>
                  <a:moveTo>
                    <a:pt x="763159" y="914948"/>
                  </a:moveTo>
                  <a:lnTo>
                    <a:pt x="764036" y="914948"/>
                  </a:lnTo>
                  <a:lnTo>
                    <a:pt x="763518" y="915706"/>
                  </a:lnTo>
                  <a:close/>
                  <a:moveTo>
                    <a:pt x="143050" y="907770"/>
                  </a:moveTo>
                  <a:cubicBezTo>
                    <a:pt x="148632" y="908169"/>
                    <a:pt x="154215" y="909006"/>
                    <a:pt x="159798" y="909365"/>
                  </a:cubicBezTo>
                  <a:cubicBezTo>
                    <a:pt x="163007" y="909664"/>
                    <a:pt x="166098" y="910733"/>
                    <a:pt x="168809" y="912475"/>
                  </a:cubicBezTo>
                  <a:cubicBezTo>
                    <a:pt x="180772" y="919374"/>
                    <a:pt x="192934" y="926153"/>
                    <a:pt x="204937" y="933291"/>
                  </a:cubicBezTo>
                  <a:cubicBezTo>
                    <a:pt x="198397" y="932653"/>
                    <a:pt x="191977" y="931855"/>
                    <a:pt x="185478" y="931696"/>
                  </a:cubicBezTo>
                  <a:cubicBezTo>
                    <a:pt x="163477" y="930615"/>
                    <a:pt x="141588" y="935436"/>
                    <a:pt x="122075" y="945652"/>
                  </a:cubicBezTo>
                  <a:cubicBezTo>
                    <a:pt x="116843" y="948328"/>
                    <a:pt x="112269" y="952128"/>
                    <a:pt x="108677" y="956777"/>
                  </a:cubicBezTo>
                  <a:cubicBezTo>
                    <a:pt x="103905" y="962460"/>
                    <a:pt x="103545" y="970638"/>
                    <a:pt x="107799" y="976715"/>
                  </a:cubicBezTo>
                  <a:cubicBezTo>
                    <a:pt x="112946" y="984419"/>
                    <a:pt x="120160" y="990512"/>
                    <a:pt x="128614" y="994300"/>
                  </a:cubicBezTo>
                  <a:cubicBezTo>
                    <a:pt x="146438" y="1003141"/>
                    <a:pt x="165320" y="1009669"/>
                    <a:pt x="184799" y="1013720"/>
                  </a:cubicBezTo>
                  <a:cubicBezTo>
                    <a:pt x="220860" y="1021847"/>
                    <a:pt x="257451" y="1027405"/>
                    <a:pt x="294299" y="1030348"/>
                  </a:cubicBezTo>
                  <a:cubicBezTo>
                    <a:pt x="350713" y="1035277"/>
                    <a:pt x="407374" y="1036784"/>
                    <a:pt x="463970" y="1034854"/>
                  </a:cubicBezTo>
                  <a:cubicBezTo>
                    <a:pt x="498981" y="1033778"/>
                    <a:pt x="533912" y="1031385"/>
                    <a:pt x="568724" y="1027158"/>
                  </a:cubicBezTo>
                  <a:cubicBezTo>
                    <a:pt x="608999" y="1022213"/>
                    <a:pt x="648914" y="1015435"/>
                    <a:pt x="687554" y="1002515"/>
                  </a:cubicBezTo>
                  <a:cubicBezTo>
                    <a:pt x="706267" y="996753"/>
                    <a:pt x="724000" y="988187"/>
                    <a:pt x="740150" y="977114"/>
                  </a:cubicBezTo>
                  <a:cubicBezTo>
                    <a:pt x="748030" y="971826"/>
                    <a:pt x="754800" y="965056"/>
                    <a:pt x="760088" y="957176"/>
                  </a:cubicBezTo>
                  <a:cubicBezTo>
                    <a:pt x="767162" y="946234"/>
                    <a:pt x="768964" y="932700"/>
                    <a:pt x="764993" y="920291"/>
                  </a:cubicBezTo>
                  <a:cubicBezTo>
                    <a:pt x="764554" y="918736"/>
                    <a:pt x="764075" y="917221"/>
                    <a:pt x="763637" y="915665"/>
                  </a:cubicBezTo>
                  <a:lnTo>
                    <a:pt x="764036" y="915027"/>
                  </a:lnTo>
                  <a:cubicBezTo>
                    <a:pt x="772497" y="919075"/>
                    <a:pt x="780516" y="923996"/>
                    <a:pt x="787961" y="929702"/>
                  </a:cubicBezTo>
                  <a:cubicBezTo>
                    <a:pt x="805427" y="943778"/>
                    <a:pt x="809534" y="960924"/>
                    <a:pt x="800402" y="981979"/>
                  </a:cubicBezTo>
                  <a:cubicBezTo>
                    <a:pt x="793942" y="996773"/>
                    <a:pt x="782498" y="1007260"/>
                    <a:pt x="769618" y="1016272"/>
                  </a:cubicBezTo>
                  <a:cubicBezTo>
                    <a:pt x="748528" y="1030352"/>
                    <a:pt x="725488" y="1041262"/>
                    <a:pt x="701231" y="1048651"/>
                  </a:cubicBezTo>
                  <a:cubicBezTo>
                    <a:pt x="669956" y="1058828"/>
                    <a:pt x="637968" y="1066651"/>
                    <a:pt x="605529" y="1072058"/>
                  </a:cubicBezTo>
                  <a:cubicBezTo>
                    <a:pt x="580966" y="1076365"/>
                    <a:pt x="556310" y="1079782"/>
                    <a:pt x="531559" y="1082306"/>
                  </a:cubicBezTo>
                  <a:cubicBezTo>
                    <a:pt x="490368" y="1086613"/>
                    <a:pt x="449056" y="1088886"/>
                    <a:pt x="407666" y="1089564"/>
                  </a:cubicBezTo>
                  <a:cubicBezTo>
                    <a:pt x="376363" y="1090082"/>
                    <a:pt x="345060" y="1089564"/>
                    <a:pt x="313798" y="1087929"/>
                  </a:cubicBezTo>
                  <a:cubicBezTo>
                    <a:pt x="287639" y="1086693"/>
                    <a:pt x="261561" y="1084699"/>
                    <a:pt x="235562" y="1081668"/>
                  </a:cubicBezTo>
                  <a:cubicBezTo>
                    <a:pt x="188069" y="1076125"/>
                    <a:pt x="141016" y="1068310"/>
                    <a:pt x="95438" y="1053357"/>
                  </a:cubicBezTo>
                  <a:cubicBezTo>
                    <a:pt x="73544" y="1046749"/>
                    <a:pt x="52714" y="1037028"/>
                    <a:pt x="33590" y="1024487"/>
                  </a:cubicBezTo>
                  <a:cubicBezTo>
                    <a:pt x="23619" y="1018031"/>
                    <a:pt x="15060" y="1009621"/>
                    <a:pt x="8429" y="999764"/>
                  </a:cubicBezTo>
                  <a:cubicBezTo>
                    <a:pt x="-4730" y="979267"/>
                    <a:pt x="-2457" y="959369"/>
                    <a:pt x="15088" y="942502"/>
                  </a:cubicBezTo>
                  <a:cubicBezTo>
                    <a:pt x="30201" y="927947"/>
                    <a:pt x="48743" y="919773"/>
                    <a:pt x="68602" y="914230"/>
                  </a:cubicBezTo>
                  <a:cubicBezTo>
                    <a:pt x="92871" y="907866"/>
                    <a:pt x="118047" y="905681"/>
                    <a:pt x="143050" y="907770"/>
                  </a:cubicBezTo>
                  <a:close/>
                  <a:moveTo>
                    <a:pt x="290391" y="843530"/>
                  </a:moveTo>
                  <a:cubicBezTo>
                    <a:pt x="287405" y="846732"/>
                    <a:pt x="285171" y="850560"/>
                    <a:pt x="283852" y="854735"/>
                  </a:cubicBezTo>
                  <a:cubicBezTo>
                    <a:pt x="282457" y="860111"/>
                    <a:pt x="284678" y="865777"/>
                    <a:pt x="289354" y="868771"/>
                  </a:cubicBezTo>
                  <a:cubicBezTo>
                    <a:pt x="297151" y="874159"/>
                    <a:pt x="306117" y="877616"/>
                    <a:pt x="315513" y="878860"/>
                  </a:cubicBezTo>
                  <a:cubicBezTo>
                    <a:pt x="340358" y="883075"/>
                    <a:pt x="365607" y="884415"/>
                    <a:pt x="390758" y="882847"/>
                  </a:cubicBezTo>
                  <a:cubicBezTo>
                    <a:pt x="412798" y="882006"/>
                    <a:pt x="434765" y="879861"/>
                    <a:pt x="456554" y="876428"/>
                  </a:cubicBezTo>
                  <a:cubicBezTo>
                    <a:pt x="484283" y="872683"/>
                    <a:pt x="511478" y="865697"/>
                    <a:pt x="537581" y="855613"/>
                  </a:cubicBezTo>
                  <a:cubicBezTo>
                    <a:pt x="538929" y="854699"/>
                    <a:pt x="540699" y="854699"/>
                    <a:pt x="542047" y="855613"/>
                  </a:cubicBezTo>
                  <a:cubicBezTo>
                    <a:pt x="565095" y="871084"/>
                    <a:pt x="588184" y="886516"/>
                    <a:pt x="611312" y="901908"/>
                  </a:cubicBezTo>
                  <a:cubicBezTo>
                    <a:pt x="611511" y="901908"/>
                    <a:pt x="611631" y="902267"/>
                    <a:pt x="612109" y="902905"/>
                  </a:cubicBezTo>
                  <a:cubicBezTo>
                    <a:pt x="608360" y="905059"/>
                    <a:pt x="604692" y="907212"/>
                    <a:pt x="600944" y="909206"/>
                  </a:cubicBezTo>
                  <a:cubicBezTo>
                    <a:pt x="574857" y="922600"/>
                    <a:pt x="547115" y="932493"/>
                    <a:pt x="518441" y="938634"/>
                  </a:cubicBezTo>
                  <a:cubicBezTo>
                    <a:pt x="490524" y="944954"/>
                    <a:pt x="462172" y="949181"/>
                    <a:pt x="433625" y="951275"/>
                  </a:cubicBezTo>
                  <a:cubicBezTo>
                    <a:pt x="404440" y="953627"/>
                    <a:pt x="375130" y="953974"/>
                    <a:pt x="345898" y="952312"/>
                  </a:cubicBezTo>
                  <a:cubicBezTo>
                    <a:pt x="320716" y="951195"/>
                    <a:pt x="295702" y="947630"/>
                    <a:pt x="271211" y="941665"/>
                  </a:cubicBezTo>
                  <a:cubicBezTo>
                    <a:pt x="255786" y="938327"/>
                    <a:pt x="241098" y="932206"/>
                    <a:pt x="227866" y="923601"/>
                  </a:cubicBezTo>
                  <a:cubicBezTo>
                    <a:pt x="220110" y="919039"/>
                    <a:pt x="214401" y="911674"/>
                    <a:pt x="211916" y="903025"/>
                  </a:cubicBezTo>
                  <a:cubicBezTo>
                    <a:pt x="209284" y="891660"/>
                    <a:pt x="213909" y="882209"/>
                    <a:pt x="220649" y="873716"/>
                  </a:cubicBezTo>
                  <a:cubicBezTo>
                    <a:pt x="233528" y="857766"/>
                    <a:pt x="250954" y="849232"/>
                    <a:pt x="270772" y="845205"/>
                  </a:cubicBezTo>
                  <a:cubicBezTo>
                    <a:pt x="277232" y="843933"/>
                    <a:pt x="283810" y="843371"/>
                    <a:pt x="290391" y="843530"/>
                  </a:cubicBezTo>
                  <a:close/>
                  <a:moveTo>
                    <a:pt x="250675" y="720394"/>
                  </a:moveTo>
                  <a:cubicBezTo>
                    <a:pt x="251551" y="720334"/>
                    <a:pt x="252430" y="720334"/>
                    <a:pt x="253306" y="720394"/>
                  </a:cubicBezTo>
                  <a:lnTo>
                    <a:pt x="257613" y="720394"/>
                  </a:lnTo>
                  <a:cubicBezTo>
                    <a:pt x="255181" y="722906"/>
                    <a:pt x="252908" y="724939"/>
                    <a:pt x="250954" y="727252"/>
                  </a:cubicBezTo>
                  <a:cubicBezTo>
                    <a:pt x="241942" y="737660"/>
                    <a:pt x="242979" y="747190"/>
                    <a:pt x="254543" y="754886"/>
                  </a:cubicBezTo>
                  <a:cubicBezTo>
                    <a:pt x="263841" y="760696"/>
                    <a:pt x="274127" y="764751"/>
                    <a:pt x="284888" y="766849"/>
                  </a:cubicBezTo>
                  <a:cubicBezTo>
                    <a:pt x="306621" y="771538"/>
                    <a:pt x="328739" y="774222"/>
                    <a:pt x="350963" y="774863"/>
                  </a:cubicBezTo>
                  <a:cubicBezTo>
                    <a:pt x="379491" y="776227"/>
                    <a:pt x="408077" y="775693"/>
                    <a:pt x="436536" y="773269"/>
                  </a:cubicBezTo>
                  <a:cubicBezTo>
                    <a:pt x="478466" y="770438"/>
                    <a:pt x="519940" y="762837"/>
                    <a:pt x="560151" y="750619"/>
                  </a:cubicBezTo>
                  <a:cubicBezTo>
                    <a:pt x="561623" y="749981"/>
                    <a:pt x="563317" y="750133"/>
                    <a:pt x="564657" y="751018"/>
                  </a:cubicBezTo>
                  <a:lnTo>
                    <a:pt x="629017" y="791332"/>
                  </a:lnTo>
                  <a:cubicBezTo>
                    <a:pt x="629615" y="791571"/>
                    <a:pt x="630094" y="791970"/>
                    <a:pt x="630532" y="792449"/>
                  </a:cubicBezTo>
                  <a:cubicBezTo>
                    <a:pt x="612281" y="799818"/>
                    <a:pt x="593647" y="806194"/>
                    <a:pt x="574706" y="811549"/>
                  </a:cubicBezTo>
                  <a:cubicBezTo>
                    <a:pt x="545385" y="819839"/>
                    <a:pt x="515506" y="826020"/>
                    <a:pt x="485304" y="830051"/>
                  </a:cubicBezTo>
                  <a:cubicBezTo>
                    <a:pt x="441185" y="836101"/>
                    <a:pt x="396605" y="838119"/>
                    <a:pt x="352119" y="836073"/>
                  </a:cubicBezTo>
                  <a:cubicBezTo>
                    <a:pt x="309930" y="833999"/>
                    <a:pt x="268061" y="829214"/>
                    <a:pt x="227427" y="816773"/>
                  </a:cubicBezTo>
                  <a:cubicBezTo>
                    <a:pt x="212676" y="812722"/>
                    <a:pt x="198645" y="806397"/>
                    <a:pt x="185836" y="798032"/>
                  </a:cubicBezTo>
                  <a:cubicBezTo>
                    <a:pt x="179110" y="794096"/>
                    <a:pt x="173900" y="788015"/>
                    <a:pt x="171043" y="780765"/>
                  </a:cubicBezTo>
                  <a:cubicBezTo>
                    <a:pt x="168450" y="772790"/>
                    <a:pt x="171362" y="765812"/>
                    <a:pt x="175788" y="759352"/>
                  </a:cubicBezTo>
                  <a:cubicBezTo>
                    <a:pt x="182921" y="749714"/>
                    <a:pt x="192170" y="741843"/>
                    <a:pt x="202824" y="736344"/>
                  </a:cubicBezTo>
                  <a:cubicBezTo>
                    <a:pt x="217538" y="727862"/>
                    <a:pt x="233813" y="722435"/>
                    <a:pt x="250675" y="720394"/>
                  </a:cubicBezTo>
                  <a:close/>
                  <a:moveTo>
                    <a:pt x="469434" y="634317"/>
                  </a:moveTo>
                  <a:lnTo>
                    <a:pt x="469434" y="634740"/>
                  </a:lnTo>
                  <a:lnTo>
                    <a:pt x="468955" y="634541"/>
                  </a:lnTo>
                  <a:close/>
                  <a:moveTo>
                    <a:pt x="469434" y="634182"/>
                  </a:moveTo>
                  <a:lnTo>
                    <a:pt x="469553" y="634262"/>
                  </a:lnTo>
                  <a:lnTo>
                    <a:pt x="469434" y="634317"/>
                  </a:lnTo>
                  <a:close/>
                  <a:moveTo>
                    <a:pt x="469687" y="633993"/>
                  </a:moveTo>
                  <a:lnTo>
                    <a:pt x="469513" y="634182"/>
                  </a:lnTo>
                  <a:lnTo>
                    <a:pt x="469354" y="634023"/>
                  </a:lnTo>
                  <a:close/>
                  <a:moveTo>
                    <a:pt x="311087" y="590079"/>
                  </a:moveTo>
                  <a:cubicBezTo>
                    <a:pt x="306501" y="591315"/>
                    <a:pt x="301875" y="592472"/>
                    <a:pt x="297289" y="593788"/>
                  </a:cubicBezTo>
                  <a:cubicBezTo>
                    <a:pt x="274414" y="599606"/>
                    <a:pt x="252153" y="607621"/>
                    <a:pt x="230817" y="617713"/>
                  </a:cubicBezTo>
                  <a:cubicBezTo>
                    <a:pt x="224523" y="620477"/>
                    <a:pt x="218822" y="624432"/>
                    <a:pt x="214029" y="629357"/>
                  </a:cubicBezTo>
                  <a:cubicBezTo>
                    <a:pt x="206532" y="637811"/>
                    <a:pt x="209483" y="641320"/>
                    <a:pt x="217059" y="643992"/>
                  </a:cubicBezTo>
                  <a:cubicBezTo>
                    <a:pt x="226258" y="647114"/>
                    <a:pt x="235808" y="649084"/>
                    <a:pt x="245491" y="649853"/>
                  </a:cubicBezTo>
                  <a:cubicBezTo>
                    <a:pt x="303151" y="656194"/>
                    <a:pt x="361131" y="655117"/>
                    <a:pt x="418871" y="653841"/>
                  </a:cubicBezTo>
                  <a:cubicBezTo>
                    <a:pt x="451649" y="653003"/>
                    <a:pt x="484387" y="651169"/>
                    <a:pt x="517085" y="648777"/>
                  </a:cubicBezTo>
                  <a:cubicBezTo>
                    <a:pt x="548428" y="646504"/>
                    <a:pt x="579650" y="643513"/>
                    <a:pt x="610793" y="639485"/>
                  </a:cubicBezTo>
                  <a:cubicBezTo>
                    <a:pt x="630053" y="636974"/>
                    <a:pt x="649234" y="634062"/>
                    <a:pt x="668214" y="629955"/>
                  </a:cubicBezTo>
                  <a:lnTo>
                    <a:pt x="669969" y="629955"/>
                  </a:lnTo>
                  <a:cubicBezTo>
                    <a:pt x="667584" y="632695"/>
                    <a:pt x="664909" y="635167"/>
                    <a:pt x="661994" y="637332"/>
                  </a:cubicBezTo>
                  <a:cubicBezTo>
                    <a:pt x="642056" y="654040"/>
                    <a:pt x="621041" y="669472"/>
                    <a:pt x="600146" y="685183"/>
                  </a:cubicBezTo>
                  <a:cubicBezTo>
                    <a:pt x="596645" y="687077"/>
                    <a:pt x="592757" y="688142"/>
                    <a:pt x="588782" y="688294"/>
                  </a:cubicBezTo>
                  <a:cubicBezTo>
                    <a:pt x="556881" y="694514"/>
                    <a:pt x="524981" y="699419"/>
                    <a:pt x="492881" y="703207"/>
                  </a:cubicBezTo>
                  <a:cubicBezTo>
                    <a:pt x="460102" y="707063"/>
                    <a:pt x="427205" y="709907"/>
                    <a:pt x="394188" y="711741"/>
                  </a:cubicBezTo>
                  <a:cubicBezTo>
                    <a:pt x="357715" y="713814"/>
                    <a:pt x="321202" y="714464"/>
                    <a:pt x="284649" y="713695"/>
                  </a:cubicBezTo>
                  <a:cubicBezTo>
                    <a:pt x="250491" y="713248"/>
                    <a:pt x="216401" y="710516"/>
                    <a:pt x="182607" y="705520"/>
                  </a:cubicBezTo>
                  <a:cubicBezTo>
                    <a:pt x="159120" y="701851"/>
                    <a:pt x="135872" y="697106"/>
                    <a:pt x="114060" y="687257"/>
                  </a:cubicBezTo>
                  <a:cubicBezTo>
                    <a:pt x="105859" y="683879"/>
                    <a:pt x="98396" y="678935"/>
                    <a:pt x="92089" y="672702"/>
                  </a:cubicBezTo>
                  <a:cubicBezTo>
                    <a:pt x="82299" y="663331"/>
                    <a:pt x="81001" y="648147"/>
                    <a:pt x="89058" y="637252"/>
                  </a:cubicBezTo>
                  <a:cubicBezTo>
                    <a:pt x="94593" y="629688"/>
                    <a:pt x="101944" y="623643"/>
                    <a:pt x="110432" y="619667"/>
                  </a:cubicBezTo>
                  <a:cubicBezTo>
                    <a:pt x="126917" y="611485"/>
                    <a:pt x="144477" y="605671"/>
                    <a:pt x="162589" y="602401"/>
                  </a:cubicBezTo>
                  <a:cubicBezTo>
                    <a:pt x="193496" y="596276"/>
                    <a:pt x="224821" y="592492"/>
                    <a:pt x="256297" y="591076"/>
                  </a:cubicBezTo>
                  <a:cubicBezTo>
                    <a:pt x="274527" y="589712"/>
                    <a:pt x="292820" y="589377"/>
                    <a:pt x="311087" y="590079"/>
                  </a:cubicBezTo>
                  <a:close/>
                  <a:moveTo>
                    <a:pt x="760218" y="588025"/>
                  </a:moveTo>
                  <a:cubicBezTo>
                    <a:pt x="770276" y="587776"/>
                    <a:pt x="780345" y="589142"/>
                    <a:pt x="790354" y="592591"/>
                  </a:cubicBezTo>
                  <a:cubicBezTo>
                    <a:pt x="820101" y="602799"/>
                    <a:pt x="837726" y="624492"/>
                    <a:pt x="843428" y="654598"/>
                  </a:cubicBezTo>
                  <a:cubicBezTo>
                    <a:pt x="853118" y="706237"/>
                    <a:pt x="837766" y="750061"/>
                    <a:pt x="798209" y="784793"/>
                  </a:cubicBezTo>
                  <a:cubicBezTo>
                    <a:pt x="768462" y="810911"/>
                    <a:pt x="732853" y="825426"/>
                    <a:pt x="695090" y="835395"/>
                  </a:cubicBezTo>
                  <a:cubicBezTo>
                    <a:pt x="684783" y="838131"/>
                    <a:pt x="674315" y="840232"/>
                    <a:pt x="663748" y="841695"/>
                  </a:cubicBezTo>
                  <a:cubicBezTo>
                    <a:pt x="663230" y="840459"/>
                    <a:pt x="664267" y="840380"/>
                    <a:pt x="664745" y="840021"/>
                  </a:cubicBezTo>
                  <a:cubicBezTo>
                    <a:pt x="693751" y="819453"/>
                    <a:pt x="719829" y="795037"/>
                    <a:pt x="742264" y="767447"/>
                  </a:cubicBezTo>
                  <a:cubicBezTo>
                    <a:pt x="758493" y="747110"/>
                    <a:pt x="772051" y="725218"/>
                    <a:pt x="778152" y="699658"/>
                  </a:cubicBezTo>
                  <a:cubicBezTo>
                    <a:pt x="781422" y="685940"/>
                    <a:pt x="783057" y="672064"/>
                    <a:pt x="777753" y="658466"/>
                  </a:cubicBezTo>
                  <a:cubicBezTo>
                    <a:pt x="770535" y="639963"/>
                    <a:pt x="756619" y="628160"/>
                    <a:pt x="738715" y="620703"/>
                  </a:cubicBezTo>
                  <a:cubicBezTo>
                    <a:pt x="722082" y="614005"/>
                    <a:pt x="703851" y="612325"/>
                    <a:pt x="686278" y="615878"/>
                  </a:cubicBezTo>
                  <a:cubicBezTo>
                    <a:pt x="699413" y="605726"/>
                    <a:pt x="714275" y="598026"/>
                    <a:pt x="730141" y="593149"/>
                  </a:cubicBezTo>
                  <a:cubicBezTo>
                    <a:pt x="740110" y="590139"/>
                    <a:pt x="750159" y="588275"/>
                    <a:pt x="760218" y="588025"/>
                  </a:cubicBezTo>
                  <a:close/>
                  <a:moveTo>
                    <a:pt x="704621" y="204241"/>
                  </a:moveTo>
                  <a:cubicBezTo>
                    <a:pt x="703572" y="205595"/>
                    <a:pt x="702200" y="206665"/>
                    <a:pt x="700633" y="207351"/>
                  </a:cubicBezTo>
                  <a:cubicBezTo>
                    <a:pt x="663780" y="230841"/>
                    <a:pt x="628458" y="256652"/>
                    <a:pt x="594883" y="284630"/>
                  </a:cubicBezTo>
                  <a:cubicBezTo>
                    <a:pt x="575060" y="300419"/>
                    <a:pt x="557260" y="318593"/>
                    <a:pt x="541888" y="338742"/>
                  </a:cubicBezTo>
                  <a:cubicBezTo>
                    <a:pt x="534610" y="347644"/>
                    <a:pt x="529917" y="358376"/>
                    <a:pt x="528330" y="369766"/>
                  </a:cubicBezTo>
                  <a:cubicBezTo>
                    <a:pt x="527473" y="382729"/>
                    <a:pt x="529698" y="395711"/>
                    <a:pt x="534830" y="407647"/>
                  </a:cubicBezTo>
                  <a:cubicBezTo>
                    <a:pt x="541290" y="424116"/>
                    <a:pt x="550501" y="439149"/>
                    <a:pt x="558755" y="454701"/>
                  </a:cubicBezTo>
                  <a:cubicBezTo>
                    <a:pt x="567520" y="469647"/>
                    <a:pt x="574087" y="485776"/>
                    <a:pt x="578255" y="502592"/>
                  </a:cubicBezTo>
                  <a:cubicBezTo>
                    <a:pt x="583207" y="526924"/>
                    <a:pt x="578179" y="552225"/>
                    <a:pt x="564298" y="572814"/>
                  </a:cubicBezTo>
                  <a:cubicBezTo>
                    <a:pt x="549783" y="595742"/>
                    <a:pt x="528888" y="611254"/>
                    <a:pt x="504484" y="622538"/>
                  </a:cubicBezTo>
                  <a:cubicBezTo>
                    <a:pt x="494495" y="627260"/>
                    <a:pt x="484064" y="630988"/>
                    <a:pt x="473341" y="633664"/>
                  </a:cubicBezTo>
                  <a:lnTo>
                    <a:pt x="469687" y="633993"/>
                  </a:lnTo>
                  <a:lnTo>
                    <a:pt x="489132" y="612809"/>
                  </a:lnTo>
                  <a:cubicBezTo>
                    <a:pt x="500066" y="599650"/>
                    <a:pt x="507551" y="583971"/>
                    <a:pt x="510904" y="567191"/>
                  </a:cubicBezTo>
                  <a:cubicBezTo>
                    <a:pt x="513086" y="552827"/>
                    <a:pt x="510757" y="538145"/>
                    <a:pt x="504245" y="525162"/>
                  </a:cubicBezTo>
                  <a:cubicBezTo>
                    <a:pt x="496788" y="509012"/>
                    <a:pt x="486181" y="494856"/>
                    <a:pt x="476332" y="480261"/>
                  </a:cubicBezTo>
                  <a:cubicBezTo>
                    <a:pt x="465218" y="464965"/>
                    <a:pt x="456171" y="448273"/>
                    <a:pt x="449416" y="430616"/>
                  </a:cubicBezTo>
                  <a:cubicBezTo>
                    <a:pt x="441441" y="407209"/>
                    <a:pt x="442198" y="383642"/>
                    <a:pt x="448219" y="359996"/>
                  </a:cubicBezTo>
                  <a:cubicBezTo>
                    <a:pt x="457471" y="323629"/>
                    <a:pt x="478645" y="295317"/>
                    <a:pt x="508033" y="272588"/>
                  </a:cubicBezTo>
                  <a:cubicBezTo>
                    <a:pt x="537422" y="249859"/>
                    <a:pt x="571834" y="234466"/>
                    <a:pt x="607722" y="223341"/>
                  </a:cubicBezTo>
                  <a:cubicBezTo>
                    <a:pt x="637131" y="214336"/>
                    <a:pt x="667313" y="208102"/>
                    <a:pt x="697882" y="204719"/>
                  </a:cubicBezTo>
                  <a:cubicBezTo>
                    <a:pt x="699955" y="204480"/>
                    <a:pt x="702069" y="204440"/>
                    <a:pt x="704621" y="204241"/>
                  </a:cubicBezTo>
                  <a:close/>
                  <a:moveTo>
                    <a:pt x="519239" y="156"/>
                  </a:moveTo>
                  <a:cubicBezTo>
                    <a:pt x="520315" y="-362"/>
                    <a:pt x="520714" y="515"/>
                    <a:pt x="521153" y="1233"/>
                  </a:cubicBezTo>
                  <a:cubicBezTo>
                    <a:pt x="536860" y="25066"/>
                    <a:pt x="547036" y="52110"/>
                    <a:pt x="550940" y="80386"/>
                  </a:cubicBezTo>
                  <a:cubicBezTo>
                    <a:pt x="553974" y="107558"/>
                    <a:pt x="549851" y="135051"/>
                    <a:pt x="538977" y="160138"/>
                  </a:cubicBezTo>
                  <a:cubicBezTo>
                    <a:pt x="526931" y="187484"/>
                    <a:pt x="510840" y="212863"/>
                    <a:pt x="491246" y="235423"/>
                  </a:cubicBezTo>
                  <a:cubicBezTo>
                    <a:pt x="469872" y="261143"/>
                    <a:pt x="446146" y="284710"/>
                    <a:pt x="423098" y="308875"/>
                  </a:cubicBezTo>
                  <a:cubicBezTo>
                    <a:pt x="404316" y="328534"/>
                    <a:pt x="385575" y="348192"/>
                    <a:pt x="370581" y="371041"/>
                  </a:cubicBezTo>
                  <a:cubicBezTo>
                    <a:pt x="362139" y="383205"/>
                    <a:pt x="356040" y="396836"/>
                    <a:pt x="352597" y="411236"/>
                  </a:cubicBezTo>
                  <a:cubicBezTo>
                    <a:pt x="349641" y="425723"/>
                    <a:pt x="351257" y="440772"/>
                    <a:pt x="357223" y="454302"/>
                  </a:cubicBezTo>
                  <a:cubicBezTo>
                    <a:pt x="372540" y="493073"/>
                    <a:pt x="390224" y="530868"/>
                    <a:pt x="410178" y="567470"/>
                  </a:cubicBezTo>
                  <a:cubicBezTo>
                    <a:pt x="417675" y="580947"/>
                    <a:pt x="425530" y="594187"/>
                    <a:pt x="433585" y="607345"/>
                  </a:cubicBezTo>
                  <a:cubicBezTo>
                    <a:pt x="434183" y="608263"/>
                    <a:pt x="435300" y="609140"/>
                    <a:pt x="434702" y="611014"/>
                  </a:cubicBezTo>
                  <a:cubicBezTo>
                    <a:pt x="416518" y="597815"/>
                    <a:pt x="399252" y="583938"/>
                    <a:pt x="382624" y="569264"/>
                  </a:cubicBezTo>
                  <a:cubicBezTo>
                    <a:pt x="362898" y="552066"/>
                    <a:pt x="344391" y="533519"/>
                    <a:pt x="327236" y="513757"/>
                  </a:cubicBezTo>
                  <a:cubicBezTo>
                    <a:pt x="304586" y="487439"/>
                    <a:pt x="284689" y="459446"/>
                    <a:pt x="272526" y="426429"/>
                  </a:cubicBezTo>
                  <a:cubicBezTo>
                    <a:pt x="257772" y="386353"/>
                    <a:pt x="263794" y="349628"/>
                    <a:pt x="288796" y="315415"/>
                  </a:cubicBezTo>
                  <a:cubicBezTo>
                    <a:pt x="304967" y="294177"/>
                    <a:pt x="323332" y="274703"/>
                    <a:pt x="343585" y="257315"/>
                  </a:cubicBezTo>
                  <a:cubicBezTo>
                    <a:pt x="369265" y="234427"/>
                    <a:pt x="396381" y="213452"/>
                    <a:pt x="422540" y="190922"/>
                  </a:cubicBezTo>
                  <a:cubicBezTo>
                    <a:pt x="448698" y="168392"/>
                    <a:pt x="474976" y="145184"/>
                    <a:pt x="495991" y="117112"/>
                  </a:cubicBezTo>
                  <a:cubicBezTo>
                    <a:pt x="510035" y="99449"/>
                    <a:pt x="519797" y="78771"/>
                    <a:pt x="524502" y="56700"/>
                  </a:cubicBezTo>
                  <a:cubicBezTo>
                    <a:pt x="528043" y="37729"/>
                    <a:pt x="526221" y="18147"/>
                    <a:pt x="519239" y="156"/>
                  </a:cubicBezTo>
                  <a:close/>
                </a:path>
              </a:pathLst>
            </a:custGeom>
            <a:solidFill>
              <a:srgbClr val="797979"/>
            </a:solidFill>
            <a:ln w="9525" cap="flat">
              <a:noFill/>
              <a:prstDash val="solid"/>
              <a:miter/>
            </a:ln>
          </p:spPr>
          <p:txBody>
            <a:bodyPr wrap="square" rtlCol="0" anchor="ctr">
              <a:noAutofit/>
            </a:bodyPr>
            <a:lstStyle/>
            <a:p>
              <a:endParaRPr lang="en-US"/>
            </a:p>
          </p:txBody>
        </p:sp>
      </p:grpSp>
      <p:sp>
        <p:nvSpPr>
          <p:cNvPr id="96" name="TextBox 95">
            <a:extLst>
              <a:ext uri="{FF2B5EF4-FFF2-40B4-BE49-F238E27FC236}">
                <a16:creationId xmlns:a16="http://schemas.microsoft.com/office/drawing/2014/main" id="{8204275C-BC2D-4DBD-A2D3-42E0F90D0E85}"/>
              </a:ext>
            </a:extLst>
          </p:cNvPr>
          <p:cNvSpPr txBox="1"/>
          <p:nvPr/>
        </p:nvSpPr>
        <p:spPr>
          <a:xfrm>
            <a:off x="349387" y="346290"/>
            <a:ext cx="7243586" cy="646331"/>
          </a:xfrm>
          <a:prstGeom prst="rect">
            <a:avLst/>
          </a:prstGeom>
          <a:noFill/>
        </p:spPr>
        <p:txBody>
          <a:bodyPr wrap="none" rtlCol="0">
            <a:spAutoFit/>
          </a:bodyPr>
          <a:lstStyle/>
          <a:p>
            <a:pPr defTabSz="932742">
              <a:spcBef>
                <a:spcPct val="0"/>
              </a:spcBef>
            </a:pPr>
            <a:r>
              <a:rPr lang="en-US" sz="3600" b="1" spc="-50" dirty="0">
                <a:ln w="3175">
                  <a:noFill/>
                </a:ln>
                <a:gradFill>
                  <a:gsLst>
                    <a:gs pos="1250">
                      <a:schemeClr val="tx1"/>
                    </a:gs>
                    <a:gs pos="100000">
                      <a:schemeClr val="tx1"/>
                    </a:gs>
                  </a:gsLst>
                  <a:lin ang="5400000" scaled="0"/>
                </a:gradFill>
                <a:latin typeface="+mj-lt"/>
                <a:cs typeface="Segoe UI" pitchFamily="34" charset="0"/>
              </a:rPr>
              <a:t>Challenges building cloud applications</a:t>
            </a:r>
          </a:p>
        </p:txBody>
      </p:sp>
      <p:grpSp>
        <p:nvGrpSpPr>
          <p:cNvPr id="4" name="Group 3">
            <a:extLst>
              <a:ext uri="{FF2B5EF4-FFF2-40B4-BE49-F238E27FC236}">
                <a16:creationId xmlns:a16="http://schemas.microsoft.com/office/drawing/2014/main" id="{115682EE-B381-4BF4-8791-D4478835D210}"/>
              </a:ext>
            </a:extLst>
          </p:cNvPr>
          <p:cNvGrpSpPr/>
          <p:nvPr/>
        </p:nvGrpSpPr>
        <p:grpSpPr>
          <a:xfrm>
            <a:off x="6118981" y="5279532"/>
            <a:ext cx="791685" cy="682487"/>
            <a:chOff x="5904972" y="5266562"/>
            <a:chExt cx="791685" cy="682487"/>
          </a:xfrm>
        </p:grpSpPr>
        <p:sp>
          <p:nvSpPr>
            <p:cNvPr id="84" name="Hexagon 83">
              <a:extLst>
                <a:ext uri="{FF2B5EF4-FFF2-40B4-BE49-F238E27FC236}">
                  <a16:creationId xmlns:a16="http://schemas.microsoft.com/office/drawing/2014/main" id="{1311E873-8B73-4E30-89A5-76A6FF48A37A}"/>
                </a:ext>
              </a:extLst>
            </p:cNvPr>
            <p:cNvSpPr/>
            <p:nvPr/>
          </p:nvSpPr>
          <p:spPr>
            <a:xfrm>
              <a:off x="5904972" y="5266562"/>
              <a:ext cx="791685" cy="682487"/>
            </a:xfrm>
            <a:prstGeom prst="hexagon">
              <a:avLst/>
            </a:prstGeom>
            <a:solidFill>
              <a:srgbClr val="E9E9E9"/>
            </a:solidFill>
            <a:ln w="12700">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pic>
          <p:nvPicPr>
            <p:cNvPr id="97" name="Graphic 96">
              <a:extLst>
                <a:ext uri="{FF2B5EF4-FFF2-40B4-BE49-F238E27FC236}">
                  <a16:creationId xmlns:a16="http://schemas.microsoft.com/office/drawing/2014/main" id="{24BD3637-3AD7-4CAC-96B9-B6E50CC3D59A}"/>
                </a:ext>
              </a:extLst>
            </p:cNvPr>
            <p:cNvPicPr>
              <a:picLocks noChangeAspect="1"/>
            </p:cNvPicPr>
            <p:nvPr/>
          </p:nvPicPr>
          <p:blipFill>
            <a:blip r:embed="rId3" cstate="hq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114854" y="5397874"/>
              <a:ext cx="371921" cy="419863"/>
            </a:xfrm>
            <a:prstGeom prst="rect">
              <a:avLst/>
            </a:prstGeom>
          </p:spPr>
        </p:pic>
      </p:grpSp>
      <p:sp>
        <p:nvSpPr>
          <p:cNvPr id="44" name="Hexagon 43">
            <a:extLst>
              <a:ext uri="{FF2B5EF4-FFF2-40B4-BE49-F238E27FC236}">
                <a16:creationId xmlns:a16="http://schemas.microsoft.com/office/drawing/2014/main" id="{93CC6793-EC7D-4B5F-947E-C37E475C6F82}"/>
              </a:ext>
            </a:extLst>
          </p:cNvPr>
          <p:cNvSpPr/>
          <p:nvPr/>
        </p:nvSpPr>
        <p:spPr>
          <a:xfrm>
            <a:off x="609937" y="2891189"/>
            <a:ext cx="791685" cy="682487"/>
          </a:xfrm>
          <a:prstGeom prst="hexagon">
            <a:avLst/>
          </a:prstGeom>
          <a:solidFill>
            <a:srgbClr val="FFAA27"/>
          </a:solidFill>
          <a:ln w="12700">
            <a:solidFill>
              <a:srgbClr val="DD59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5" name="Group 4">
            <a:extLst>
              <a:ext uri="{FF2B5EF4-FFF2-40B4-BE49-F238E27FC236}">
                <a16:creationId xmlns:a16="http://schemas.microsoft.com/office/drawing/2014/main" id="{8CCCE147-5CC3-4750-B342-8F3615F3FDC8}"/>
              </a:ext>
            </a:extLst>
          </p:cNvPr>
          <p:cNvGrpSpPr/>
          <p:nvPr/>
        </p:nvGrpSpPr>
        <p:grpSpPr>
          <a:xfrm>
            <a:off x="7511255" y="3218642"/>
            <a:ext cx="791685" cy="682487"/>
            <a:chOff x="7511255" y="3011122"/>
            <a:chExt cx="791685" cy="682487"/>
          </a:xfrm>
        </p:grpSpPr>
        <p:sp>
          <p:nvSpPr>
            <p:cNvPr id="98" name="Hexagon 97">
              <a:extLst>
                <a:ext uri="{FF2B5EF4-FFF2-40B4-BE49-F238E27FC236}">
                  <a16:creationId xmlns:a16="http://schemas.microsoft.com/office/drawing/2014/main" id="{AB6D1D44-5A12-429F-9233-EF50E633C674}"/>
                </a:ext>
              </a:extLst>
            </p:cNvPr>
            <p:cNvSpPr/>
            <p:nvPr/>
          </p:nvSpPr>
          <p:spPr>
            <a:xfrm>
              <a:off x="7511255" y="3011122"/>
              <a:ext cx="791685" cy="682487"/>
            </a:xfrm>
            <a:prstGeom prst="hexagon">
              <a:avLst/>
            </a:prstGeom>
            <a:solidFill>
              <a:srgbClr val="E9E9E9"/>
            </a:solidFill>
            <a:ln w="12700">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115" name="Group 114">
              <a:extLst>
                <a:ext uri="{FF2B5EF4-FFF2-40B4-BE49-F238E27FC236}">
                  <a16:creationId xmlns:a16="http://schemas.microsoft.com/office/drawing/2014/main" id="{1762B8E7-0B28-456E-A011-B60DABF33B89}"/>
                </a:ext>
              </a:extLst>
            </p:cNvPr>
            <p:cNvGrpSpPr/>
            <p:nvPr/>
          </p:nvGrpSpPr>
          <p:grpSpPr>
            <a:xfrm>
              <a:off x="7713972" y="3160552"/>
              <a:ext cx="386251" cy="383627"/>
              <a:chOff x="8369454" y="1749836"/>
              <a:chExt cx="1062388" cy="1055171"/>
            </a:xfrm>
            <a:solidFill>
              <a:srgbClr val="797979"/>
            </a:solidFill>
          </p:grpSpPr>
          <p:sp>
            <p:nvSpPr>
              <p:cNvPr id="117" name="Freeform: Shape 116">
                <a:extLst>
                  <a:ext uri="{FF2B5EF4-FFF2-40B4-BE49-F238E27FC236}">
                    <a16:creationId xmlns:a16="http://schemas.microsoft.com/office/drawing/2014/main" id="{B818A9A8-6287-4B14-8D66-0CD6CB17BA83}"/>
                  </a:ext>
                </a:extLst>
              </p:cNvPr>
              <p:cNvSpPr/>
              <p:nvPr/>
            </p:nvSpPr>
            <p:spPr>
              <a:xfrm>
                <a:off x="8369454" y="1749836"/>
                <a:ext cx="790575" cy="790575"/>
              </a:xfrm>
              <a:custGeom>
                <a:avLst/>
                <a:gdLst>
                  <a:gd name="connsiteX0" fmla="*/ 529233 w 790575"/>
                  <a:gd name="connsiteY0" fmla="*/ 7144 h 790575"/>
                  <a:gd name="connsiteX1" fmla="*/ 278904 w 790575"/>
                  <a:gd name="connsiteY1" fmla="*/ 122932 h 790575"/>
                  <a:gd name="connsiteX2" fmla="*/ 279202 w 790575"/>
                  <a:gd name="connsiteY2" fmla="*/ 242888 h 790575"/>
                  <a:gd name="connsiteX3" fmla="*/ 533995 w 790575"/>
                  <a:gd name="connsiteY3" fmla="*/ 242888 h 790575"/>
                  <a:gd name="connsiteX4" fmla="*/ 533995 w 790575"/>
                  <a:gd name="connsiteY4" fmla="*/ 278903 h 790575"/>
                  <a:gd name="connsiteX5" fmla="*/ 177998 w 790575"/>
                  <a:gd name="connsiteY5" fmla="*/ 278903 h 790575"/>
                  <a:gd name="connsiteX6" fmla="*/ 7144 w 790575"/>
                  <a:gd name="connsiteY6" fmla="*/ 528935 h 790575"/>
                  <a:gd name="connsiteX7" fmla="*/ 156270 w 790575"/>
                  <a:gd name="connsiteY7" fmla="*/ 788786 h 790575"/>
                  <a:gd name="connsiteX8" fmla="*/ 245269 w 790575"/>
                  <a:gd name="connsiteY8" fmla="*/ 788786 h 790575"/>
                  <a:gd name="connsiteX9" fmla="*/ 245269 w 790575"/>
                  <a:gd name="connsiteY9" fmla="*/ 663771 h 790575"/>
                  <a:gd name="connsiteX10" fmla="*/ 392014 w 790575"/>
                  <a:gd name="connsiteY10" fmla="*/ 514647 h 790575"/>
                  <a:gd name="connsiteX11" fmla="*/ 644723 w 790575"/>
                  <a:gd name="connsiteY11" fmla="*/ 514647 h 790575"/>
                  <a:gd name="connsiteX12" fmla="*/ 786703 w 790575"/>
                  <a:gd name="connsiteY12" fmla="*/ 377430 h 790575"/>
                  <a:gd name="connsiteX13" fmla="*/ 786703 w 790575"/>
                  <a:gd name="connsiteY13" fmla="*/ 146744 h 790575"/>
                  <a:gd name="connsiteX14" fmla="*/ 529233 w 790575"/>
                  <a:gd name="connsiteY14" fmla="*/ 7144 h 790575"/>
                  <a:gd name="connsiteX15" fmla="*/ 388739 w 790575"/>
                  <a:gd name="connsiteY15" fmla="*/ 87808 h 790575"/>
                  <a:gd name="connsiteX16" fmla="*/ 434578 w 790575"/>
                  <a:gd name="connsiteY16" fmla="*/ 133647 h 790575"/>
                  <a:gd name="connsiteX17" fmla="*/ 388739 w 790575"/>
                  <a:gd name="connsiteY17" fmla="*/ 179486 h 790575"/>
                  <a:gd name="connsiteX18" fmla="*/ 342900 w 790575"/>
                  <a:gd name="connsiteY18" fmla="*/ 133647 h 790575"/>
                  <a:gd name="connsiteX19" fmla="*/ 388739 w 790575"/>
                  <a:gd name="connsiteY19" fmla="*/ 87808 h 790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90575" h="790575">
                    <a:moveTo>
                      <a:pt x="529233" y="7144"/>
                    </a:moveTo>
                    <a:cubicBezTo>
                      <a:pt x="262231" y="7144"/>
                      <a:pt x="278904" y="122932"/>
                      <a:pt x="278904" y="122932"/>
                    </a:cubicBezTo>
                    <a:lnTo>
                      <a:pt x="279202" y="242888"/>
                    </a:lnTo>
                    <a:lnTo>
                      <a:pt x="533995" y="242888"/>
                    </a:lnTo>
                    <a:lnTo>
                      <a:pt x="533995" y="278903"/>
                    </a:lnTo>
                    <a:lnTo>
                      <a:pt x="177998" y="278903"/>
                    </a:lnTo>
                    <a:cubicBezTo>
                      <a:pt x="177998" y="278903"/>
                      <a:pt x="7144" y="259527"/>
                      <a:pt x="7144" y="528935"/>
                    </a:cubicBezTo>
                    <a:cubicBezTo>
                      <a:pt x="7144" y="798340"/>
                      <a:pt x="156270" y="788786"/>
                      <a:pt x="156270" y="788786"/>
                    </a:cubicBezTo>
                    <a:lnTo>
                      <a:pt x="245269" y="788786"/>
                    </a:lnTo>
                    <a:lnTo>
                      <a:pt x="245269" y="663771"/>
                    </a:lnTo>
                    <a:cubicBezTo>
                      <a:pt x="245269" y="663771"/>
                      <a:pt x="240471" y="514647"/>
                      <a:pt x="392014" y="514647"/>
                    </a:cubicBezTo>
                    <a:cubicBezTo>
                      <a:pt x="543558" y="514647"/>
                      <a:pt x="644723" y="514647"/>
                      <a:pt x="644723" y="514647"/>
                    </a:cubicBezTo>
                    <a:cubicBezTo>
                      <a:pt x="644723" y="514647"/>
                      <a:pt x="786703" y="516943"/>
                      <a:pt x="786703" y="377430"/>
                    </a:cubicBezTo>
                    <a:cubicBezTo>
                      <a:pt x="786703" y="237913"/>
                      <a:pt x="786703" y="146744"/>
                      <a:pt x="786703" y="146744"/>
                    </a:cubicBezTo>
                    <a:cubicBezTo>
                      <a:pt x="786703" y="146744"/>
                      <a:pt x="808258" y="7144"/>
                      <a:pt x="529233" y="7144"/>
                    </a:cubicBezTo>
                    <a:close/>
                    <a:moveTo>
                      <a:pt x="388739" y="87808"/>
                    </a:moveTo>
                    <a:cubicBezTo>
                      <a:pt x="414089" y="87808"/>
                      <a:pt x="434578" y="108297"/>
                      <a:pt x="434578" y="133647"/>
                    </a:cubicBezTo>
                    <a:cubicBezTo>
                      <a:pt x="434578" y="158997"/>
                      <a:pt x="414089" y="179486"/>
                      <a:pt x="388739" y="179486"/>
                    </a:cubicBezTo>
                    <a:cubicBezTo>
                      <a:pt x="363389" y="179486"/>
                      <a:pt x="342900" y="158997"/>
                      <a:pt x="342900" y="133647"/>
                    </a:cubicBezTo>
                    <a:cubicBezTo>
                      <a:pt x="342900" y="108297"/>
                      <a:pt x="363389" y="87808"/>
                      <a:pt x="388739" y="87808"/>
                    </a:cubicBezTo>
                    <a:close/>
                  </a:path>
                </a:pathLst>
              </a:custGeom>
              <a:grpFill/>
              <a:ln w="9525" cap="flat">
                <a:noFill/>
                <a:prstDash val="solid"/>
                <a:miter/>
              </a:ln>
            </p:spPr>
            <p:txBody>
              <a:bodyPr rtlCol="0" anchor="ctr"/>
              <a:lstStyle/>
              <a:p>
                <a:endParaRPr lang="en-US"/>
              </a:p>
            </p:txBody>
          </p:sp>
          <p:sp>
            <p:nvSpPr>
              <p:cNvPr id="118" name="Freeform: Shape 117">
                <a:extLst>
                  <a:ext uri="{FF2B5EF4-FFF2-40B4-BE49-F238E27FC236}">
                    <a16:creationId xmlns:a16="http://schemas.microsoft.com/office/drawing/2014/main" id="{8FE7975A-E03E-4A25-9937-7E8E2846C5AC}"/>
                  </a:ext>
                </a:extLst>
              </p:cNvPr>
              <p:cNvSpPr/>
              <p:nvPr/>
            </p:nvSpPr>
            <p:spPr>
              <a:xfrm>
                <a:off x="8641267" y="2014432"/>
                <a:ext cx="790575" cy="790575"/>
              </a:xfrm>
              <a:custGeom>
                <a:avLst/>
                <a:gdLst>
                  <a:gd name="connsiteX0" fmla="*/ 265002 w 790575"/>
                  <a:gd name="connsiteY0" fmla="*/ 788833 h 790575"/>
                  <a:gd name="connsiteX1" fmla="*/ 515329 w 790575"/>
                  <a:gd name="connsiteY1" fmla="*/ 673047 h 790575"/>
                  <a:gd name="connsiteX2" fmla="*/ 515033 w 790575"/>
                  <a:gd name="connsiteY2" fmla="*/ 553089 h 790575"/>
                  <a:gd name="connsiteX3" fmla="*/ 260239 w 790575"/>
                  <a:gd name="connsiteY3" fmla="*/ 553089 h 790575"/>
                  <a:gd name="connsiteX4" fmla="*/ 260239 w 790575"/>
                  <a:gd name="connsiteY4" fmla="*/ 517075 h 790575"/>
                  <a:gd name="connsiteX5" fmla="*/ 616236 w 790575"/>
                  <a:gd name="connsiteY5" fmla="*/ 517075 h 790575"/>
                  <a:gd name="connsiteX6" fmla="*/ 787096 w 790575"/>
                  <a:gd name="connsiteY6" fmla="*/ 267044 h 790575"/>
                  <a:gd name="connsiteX7" fmla="*/ 637963 w 790575"/>
                  <a:gd name="connsiteY7" fmla="*/ 7186 h 790575"/>
                  <a:gd name="connsiteX8" fmla="*/ 548971 w 790575"/>
                  <a:gd name="connsiteY8" fmla="*/ 7186 h 790575"/>
                  <a:gd name="connsiteX9" fmla="*/ 548971 w 790575"/>
                  <a:gd name="connsiteY9" fmla="*/ 132198 h 790575"/>
                  <a:gd name="connsiteX10" fmla="*/ 402219 w 790575"/>
                  <a:gd name="connsiteY10" fmla="*/ 281331 h 790575"/>
                  <a:gd name="connsiteX11" fmla="*/ 149512 w 790575"/>
                  <a:gd name="connsiteY11" fmla="*/ 281331 h 790575"/>
                  <a:gd name="connsiteX12" fmla="*/ 7530 w 790575"/>
                  <a:gd name="connsiteY12" fmla="*/ 418549 h 790575"/>
                  <a:gd name="connsiteX13" fmla="*/ 7530 w 790575"/>
                  <a:gd name="connsiteY13" fmla="*/ 649234 h 790575"/>
                  <a:gd name="connsiteX14" fmla="*/ 265002 w 790575"/>
                  <a:gd name="connsiteY14" fmla="*/ 788833 h 790575"/>
                  <a:gd name="connsiteX15" fmla="*/ 405496 w 790575"/>
                  <a:gd name="connsiteY15" fmla="*/ 708166 h 790575"/>
                  <a:gd name="connsiteX16" fmla="*/ 359661 w 790575"/>
                  <a:gd name="connsiteY16" fmla="*/ 662331 h 790575"/>
                  <a:gd name="connsiteX17" fmla="*/ 405496 w 790575"/>
                  <a:gd name="connsiteY17" fmla="*/ 616488 h 790575"/>
                  <a:gd name="connsiteX18" fmla="*/ 451340 w 790575"/>
                  <a:gd name="connsiteY18" fmla="*/ 662331 h 790575"/>
                  <a:gd name="connsiteX19" fmla="*/ 405496 w 790575"/>
                  <a:gd name="connsiteY19" fmla="*/ 708166 h 790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90575" h="790575">
                    <a:moveTo>
                      <a:pt x="265002" y="788833"/>
                    </a:moveTo>
                    <a:cubicBezTo>
                      <a:pt x="532007" y="788833"/>
                      <a:pt x="515329" y="673047"/>
                      <a:pt x="515329" y="673047"/>
                    </a:cubicBezTo>
                    <a:lnTo>
                      <a:pt x="515033" y="553089"/>
                    </a:lnTo>
                    <a:lnTo>
                      <a:pt x="260239" y="553089"/>
                    </a:lnTo>
                    <a:lnTo>
                      <a:pt x="260239" y="517075"/>
                    </a:lnTo>
                    <a:lnTo>
                      <a:pt x="616236" y="517075"/>
                    </a:lnTo>
                    <a:cubicBezTo>
                      <a:pt x="616236" y="517075"/>
                      <a:pt x="787096" y="536449"/>
                      <a:pt x="787096" y="267044"/>
                    </a:cubicBezTo>
                    <a:cubicBezTo>
                      <a:pt x="787096" y="-2368"/>
                      <a:pt x="637963" y="7186"/>
                      <a:pt x="637963" y="7186"/>
                    </a:cubicBezTo>
                    <a:lnTo>
                      <a:pt x="548971" y="7186"/>
                    </a:lnTo>
                    <a:lnTo>
                      <a:pt x="548971" y="132198"/>
                    </a:lnTo>
                    <a:cubicBezTo>
                      <a:pt x="548971" y="132198"/>
                      <a:pt x="553762" y="281331"/>
                      <a:pt x="402219" y="281331"/>
                    </a:cubicBezTo>
                    <a:cubicBezTo>
                      <a:pt x="250680" y="281331"/>
                      <a:pt x="149512" y="281331"/>
                      <a:pt x="149512" y="281331"/>
                    </a:cubicBezTo>
                    <a:cubicBezTo>
                      <a:pt x="149512" y="281331"/>
                      <a:pt x="7530" y="279036"/>
                      <a:pt x="7530" y="418549"/>
                    </a:cubicBezTo>
                    <a:cubicBezTo>
                      <a:pt x="7530" y="558061"/>
                      <a:pt x="7530" y="649234"/>
                      <a:pt x="7530" y="649234"/>
                    </a:cubicBezTo>
                    <a:cubicBezTo>
                      <a:pt x="7530" y="649234"/>
                      <a:pt x="-14026" y="788833"/>
                      <a:pt x="265002" y="788833"/>
                    </a:cubicBezTo>
                    <a:close/>
                    <a:moveTo>
                      <a:pt x="405496" y="708166"/>
                    </a:moveTo>
                    <a:cubicBezTo>
                      <a:pt x="380150" y="708166"/>
                      <a:pt x="359661" y="687678"/>
                      <a:pt x="359661" y="662331"/>
                    </a:cubicBezTo>
                    <a:cubicBezTo>
                      <a:pt x="359661" y="636976"/>
                      <a:pt x="380150" y="616488"/>
                      <a:pt x="405496" y="616488"/>
                    </a:cubicBezTo>
                    <a:cubicBezTo>
                      <a:pt x="430851" y="616488"/>
                      <a:pt x="451340" y="636976"/>
                      <a:pt x="451340" y="662331"/>
                    </a:cubicBezTo>
                    <a:cubicBezTo>
                      <a:pt x="451340" y="687678"/>
                      <a:pt x="430851" y="708166"/>
                      <a:pt x="405496" y="708166"/>
                    </a:cubicBezTo>
                    <a:close/>
                  </a:path>
                </a:pathLst>
              </a:custGeom>
              <a:grpFill/>
              <a:ln w="9525" cap="flat">
                <a:noFill/>
                <a:prstDash val="solid"/>
                <a:miter/>
              </a:ln>
            </p:spPr>
            <p:txBody>
              <a:bodyPr rtlCol="0" anchor="ctr"/>
              <a:lstStyle/>
              <a:p>
                <a:endParaRPr lang="en-US"/>
              </a:p>
            </p:txBody>
          </p:sp>
        </p:grpSp>
      </p:grpSp>
      <p:sp>
        <p:nvSpPr>
          <p:cNvPr id="32" name="Hexagon 31">
            <a:extLst>
              <a:ext uri="{FF2B5EF4-FFF2-40B4-BE49-F238E27FC236}">
                <a16:creationId xmlns:a16="http://schemas.microsoft.com/office/drawing/2014/main" id="{36FB3D15-8E0E-458F-BCAF-B92CA7896E04}"/>
              </a:ext>
            </a:extLst>
          </p:cNvPr>
          <p:cNvSpPr/>
          <p:nvPr/>
        </p:nvSpPr>
        <p:spPr>
          <a:xfrm>
            <a:off x="3596525" y="1234969"/>
            <a:ext cx="791685" cy="682487"/>
          </a:xfrm>
          <a:prstGeom prst="hexagon">
            <a:avLst/>
          </a:prstGeom>
          <a:solidFill>
            <a:srgbClr val="FFAA27"/>
          </a:solidFill>
          <a:ln w="12700">
            <a:solidFill>
              <a:srgbClr val="DD59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2" name="Group 1">
            <a:extLst>
              <a:ext uri="{FF2B5EF4-FFF2-40B4-BE49-F238E27FC236}">
                <a16:creationId xmlns:a16="http://schemas.microsoft.com/office/drawing/2014/main" id="{22710B5D-77EE-49D2-A87E-49720F467284}"/>
              </a:ext>
            </a:extLst>
          </p:cNvPr>
          <p:cNvGrpSpPr/>
          <p:nvPr/>
        </p:nvGrpSpPr>
        <p:grpSpPr>
          <a:xfrm>
            <a:off x="4629302" y="3598505"/>
            <a:ext cx="791685" cy="682487"/>
            <a:chOff x="4629302" y="3390985"/>
            <a:chExt cx="791685" cy="682487"/>
          </a:xfrm>
        </p:grpSpPr>
        <p:sp>
          <p:nvSpPr>
            <p:cNvPr id="50" name="Hexagon 49">
              <a:extLst>
                <a:ext uri="{FF2B5EF4-FFF2-40B4-BE49-F238E27FC236}">
                  <a16:creationId xmlns:a16="http://schemas.microsoft.com/office/drawing/2014/main" id="{BC01CF5D-D48F-4F91-8FB4-06BD83972C52}"/>
                </a:ext>
              </a:extLst>
            </p:cNvPr>
            <p:cNvSpPr/>
            <p:nvPr/>
          </p:nvSpPr>
          <p:spPr>
            <a:xfrm>
              <a:off x="4629302" y="3390985"/>
              <a:ext cx="791685" cy="682487"/>
            </a:xfrm>
            <a:prstGeom prst="hexagon">
              <a:avLst/>
            </a:prstGeom>
            <a:solidFill>
              <a:srgbClr val="E9E9E9"/>
            </a:solidFill>
            <a:ln w="12700">
              <a:solidFill>
                <a:srgbClr val="797979"/>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127" name="Group 126">
              <a:extLst>
                <a:ext uri="{FF2B5EF4-FFF2-40B4-BE49-F238E27FC236}">
                  <a16:creationId xmlns:a16="http://schemas.microsoft.com/office/drawing/2014/main" id="{8D213EEC-9211-43B7-9640-7850243E920A}"/>
                </a:ext>
              </a:extLst>
            </p:cNvPr>
            <p:cNvGrpSpPr/>
            <p:nvPr/>
          </p:nvGrpSpPr>
          <p:grpSpPr>
            <a:xfrm>
              <a:off x="4810273" y="3548836"/>
              <a:ext cx="429743" cy="366785"/>
              <a:chOff x="4485861" y="2054748"/>
              <a:chExt cx="3220278" cy="2748504"/>
            </a:xfrm>
          </p:grpSpPr>
          <p:grpSp>
            <p:nvGrpSpPr>
              <p:cNvPr id="128" name="Group 127">
                <a:extLst>
                  <a:ext uri="{FF2B5EF4-FFF2-40B4-BE49-F238E27FC236}">
                    <a16:creationId xmlns:a16="http://schemas.microsoft.com/office/drawing/2014/main" id="{26FD0723-1FF4-4EC8-A361-A7B0F5CB4376}"/>
                  </a:ext>
                </a:extLst>
              </p:cNvPr>
              <p:cNvGrpSpPr/>
              <p:nvPr/>
            </p:nvGrpSpPr>
            <p:grpSpPr>
              <a:xfrm>
                <a:off x="4485861" y="3307082"/>
                <a:ext cx="3220278" cy="1496170"/>
                <a:chOff x="8040600" y="1481595"/>
                <a:chExt cx="3220278" cy="1496170"/>
              </a:xfrm>
            </p:grpSpPr>
            <p:sp>
              <p:nvSpPr>
                <p:cNvPr id="136" name="Freeform: Shape 135">
                  <a:extLst>
                    <a:ext uri="{FF2B5EF4-FFF2-40B4-BE49-F238E27FC236}">
                      <a16:creationId xmlns:a16="http://schemas.microsoft.com/office/drawing/2014/main" id="{2416A45B-70D4-45ED-9A60-89F73C0F93D1}"/>
                    </a:ext>
                  </a:extLst>
                </p:cNvPr>
                <p:cNvSpPr/>
                <p:nvPr/>
              </p:nvSpPr>
              <p:spPr>
                <a:xfrm>
                  <a:off x="8040600" y="1481595"/>
                  <a:ext cx="3220278" cy="1496170"/>
                </a:xfrm>
                <a:custGeom>
                  <a:avLst/>
                  <a:gdLst>
                    <a:gd name="connsiteX0" fmla="*/ 1610139 w 3220278"/>
                    <a:gd name="connsiteY0" fmla="*/ 0 h 1496170"/>
                    <a:gd name="connsiteX1" fmla="*/ 3220278 w 3220278"/>
                    <a:gd name="connsiteY1" fmla="*/ 588396 h 1496170"/>
                    <a:gd name="connsiteX2" fmla="*/ 3219482 w 3220278"/>
                    <a:gd name="connsiteY2" fmla="*/ 594157 h 1496170"/>
                    <a:gd name="connsiteX3" fmla="*/ 3219482 w 3220278"/>
                    <a:gd name="connsiteY3" fmla="*/ 902014 h 1496170"/>
                    <a:gd name="connsiteX4" fmla="*/ 3220278 w 3220278"/>
                    <a:gd name="connsiteY4" fmla="*/ 907774 h 1496170"/>
                    <a:gd name="connsiteX5" fmla="*/ 1610139 w 3220278"/>
                    <a:gd name="connsiteY5" fmla="*/ 1496170 h 1496170"/>
                    <a:gd name="connsiteX6" fmla="*/ 0 w 3220278"/>
                    <a:gd name="connsiteY6" fmla="*/ 907774 h 1496170"/>
                    <a:gd name="connsiteX7" fmla="*/ 794 w 3220278"/>
                    <a:gd name="connsiteY7" fmla="*/ 902028 h 1496170"/>
                    <a:gd name="connsiteX8" fmla="*/ 794 w 3220278"/>
                    <a:gd name="connsiteY8" fmla="*/ 594142 h 1496170"/>
                    <a:gd name="connsiteX9" fmla="*/ 0 w 3220278"/>
                    <a:gd name="connsiteY9" fmla="*/ 588396 h 1496170"/>
                    <a:gd name="connsiteX10" fmla="*/ 1610139 w 3220278"/>
                    <a:gd name="connsiteY10" fmla="*/ 0 h 1496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20278" h="1496170">
                      <a:moveTo>
                        <a:pt x="1610139" y="0"/>
                      </a:moveTo>
                      <a:cubicBezTo>
                        <a:pt x="2499394" y="0"/>
                        <a:pt x="3220278" y="263434"/>
                        <a:pt x="3220278" y="588396"/>
                      </a:cubicBezTo>
                      <a:lnTo>
                        <a:pt x="3219482" y="594157"/>
                      </a:lnTo>
                      <a:lnTo>
                        <a:pt x="3219482" y="902014"/>
                      </a:lnTo>
                      <a:lnTo>
                        <a:pt x="3220278" y="907774"/>
                      </a:lnTo>
                      <a:cubicBezTo>
                        <a:pt x="3220278" y="1232736"/>
                        <a:pt x="2499394" y="1496170"/>
                        <a:pt x="1610139" y="1496170"/>
                      </a:cubicBezTo>
                      <a:cubicBezTo>
                        <a:pt x="720884" y="1496170"/>
                        <a:pt x="0" y="1232736"/>
                        <a:pt x="0" y="907774"/>
                      </a:cubicBezTo>
                      <a:lnTo>
                        <a:pt x="794" y="902028"/>
                      </a:lnTo>
                      <a:lnTo>
                        <a:pt x="794" y="594142"/>
                      </a:lnTo>
                      <a:lnTo>
                        <a:pt x="0" y="588396"/>
                      </a:lnTo>
                      <a:cubicBezTo>
                        <a:pt x="0" y="263434"/>
                        <a:pt x="720884" y="0"/>
                        <a:pt x="1610139" y="0"/>
                      </a:cubicBezTo>
                      <a:close/>
                    </a:path>
                  </a:pathLst>
                </a:custGeom>
                <a:solidFill>
                  <a:srgbClr val="797979"/>
                </a:solidFill>
                <a:ln>
                  <a:noFill/>
                </a:ln>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37" name="Oval 136">
                  <a:extLst>
                    <a:ext uri="{FF2B5EF4-FFF2-40B4-BE49-F238E27FC236}">
                      <a16:creationId xmlns:a16="http://schemas.microsoft.com/office/drawing/2014/main" id="{6F4F7460-F6E6-45D1-B791-4D77722241B8}"/>
                    </a:ext>
                  </a:extLst>
                </p:cNvPr>
                <p:cNvSpPr/>
                <p:nvPr/>
              </p:nvSpPr>
              <p:spPr>
                <a:xfrm>
                  <a:off x="8040601" y="1481595"/>
                  <a:ext cx="3220277" cy="1176792"/>
                </a:xfrm>
                <a:prstGeom prst="ellipse">
                  <a:avLst/>
                </a:prstGeom>
                <a:solidFill>
                  <a:srgbClr val="A3A3A3"/>
                </a:solidFill>
                <a:ln>
                  <a:noFill/>
                </a:ln>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39" name="Oval 138">
                  <a:extLst>
                    <a:ext uri="{FF2B5EF4-FFF2-40B4-BE49-F238E27FC236}">
                      <a16:creationId xmlns:a16="http://schemas.microsoft.com/office/drawing/2014/main" id="{736DB841-B12B-458F-AF92-05F4B1BDF30C}"/>
                    </a:ext>
                  </a:extLst>
                </p:cNvPr>
                <p:cNvSpPr/>
                <p:nvPr/>
              </p:nvSpPr>
              <p:spPr>
                <a:xfrm>
                  <a:off x="9123201" y="1909218"/>
                  <a:ext cx="1055077" cy="321547"/>
                </a:xfrm>
                <a:prstGeom prst="ellipse">
                  <a:avLst/>
                </a:prstGeom>
                <a:solidFill>
                  <a:srgbClr val="797979"/>
                </a:solidFill>
                <a:ln>
                  <a:noFill/>
                </a:ln>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grpSp>
            <p:nvGrpSpPr>
              <p:cNvPr id="130" name="Group 129">
                <a:extLst>
                  <a:ext uri="{FF2B5EF4-FFF2-40B4-BE49-F238E27FC236}">
                    <a16:creationId xmlns:a16="http://schemas.microsoft.com/office/drawing/2014/main" id="{7989292B-43D2-42A8-9AEA-EB6BEBF859E4}"/>
                  </a:ext>
                </a:extLst>
              </p:cNvPr>
              <p:cNvGrpSpPr/>
              <p:nvPr/>
            </p:nvGrpSpPr>
            <p:grpSpPr>
              <a:xfrm>
                <a:off x="4485861" y="2054748"/>
                <a:ext cx="3220278" cy="1496170"/>
                <a:chOff x="8040600" y="1481595"/>
                <a:chExt cx="3220278" cy="1496170"/>
              </a:xfrm>
            </p:grpSpPr>
            <p:sp>
              <p:nvSpPr>
                <p:cNvPr id="131" name="Freeform: Shape 130">
                  <a:extLst>
                    <a:ext uri="{FF2B5EF4-FFF2-40B4-BE49-F238E27FC236}">
                      <a16:creationId xmlns:a16="http://schemas.microsoft.com/office/drawing/2014/main" id="{27923DA5-CC3A-4CCA-9F26-8AC952F0BC5C}"/>
                    </a:ext>
                  </a:extLst>
                </p:cNvPr>
                <p:cNvSpPr/>
                <p:nvPr/>
              </p:nvSpPr>
              <p:spPr>
                <a:xfrm>
                  <a:off x="8040600" y="1481595"/>
                  <a:ext cx="3220278" cy="1496170"/>
                </a:xfrm>
                <a:custGeom>
                  <a:avLst/>
                  <a:gdLst>
                    <a:gd name="connsiteX0" fmla="*/ 1610139 w 3220278"/>
                    <a:gd name="connsiteY0" fmla="*/ 0 h 1496170"/>
                    <a:gd name="connsiteX1" fmla="*/ 3220278 w 3220278"/>
                    <a:gd name="connsiteY1" fmla="*/ 588396 h 1496170"/>
                    <a:gd name="connsiteX2" fmla="*/ 3219482 w 3220278"/>
                    <a:gd name="connsiteY2" fmla="*/ 594157 h 1496170"/>
                    <a:gd name="connsiteX3" fmla="*/ 3219482 w 3220278"/>
                    <a:gd name="connsiteY3" fmla="*/ 902014 h 1496170"/>
                    <a:gd name="connsiteX4" fmla="*/ 3220278 w 3220278"/>
                    <a:gd name="connsiteY4" fmla="*/ 907774 h 1496170"/>
                    <a:gd name="connsiteX5" fmla="*/ 1610139 w 3220278"/>
                    <a:gd name="connsiteY5" fmla="*/ 1496170 h 1496170"/>
                    <a:gd name="connsiteX6" fmla="*/ 0 w 3220278"/>
                    <a:gd name="connsiteY6" fmla="*/ 907774 h 1496170"/>
                    <a:gd name="connsiteX7" fmla="*/ 794 w 3220278"/>
                    <a:gd name="connsiteY7" fmla="*/ 902028 h 1496170"/>
                    <a:gd name="connsiteX8" fmla="*/ 794 w 3220278"/>
                    <a:gd name="connsiteY8" fmla="*/ 594142 h 1496170"/>
                    <a:gd name="connsiteX9" fmla="*/ 0 w 3220278"/>
                    <a:gd name="connsiteY9" fmla="*/ 588396 h 1496170"/>
                    <a:gd name="connsiteX10" fmla="*/ 1610139 w 3220278"/>
                    <a:gd name="connsiteY10" fmla="*/ 0 h 1496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20278" h="1496170">
                      <a:moveTo>
                        <a:pt x="1610139" y="0"/>
                      </a:moveTo>
                      <a:cubicBezTo>
                        <a:pt x="2499394" y="0"/>
                        <a:pt x="3220278" y="263434"/>
                        <a:pt x="3220278" y="588396"/>
                      </a:cubicBezTo>
                      <a:lnTo>
                        <a:pt x="3219482" y="594157"/>
                      </a:lnTo>
                      <a:lnTo>
                        <a:pt x="3219482" y="902014"/>
                      </a:lnTo>
                      <a:lnTo>
                        <a:pt x="3220278" y="907774"/>
                      </a:lnTo>
                      <a:cubicBezTo>
                        <a:pt x="3220278" y="1232736"/>
                        <a:pt x="2499394" y="1496170"/>
                        <a:pt x="1610139" y="1496170"/>
                      </a:cubicBezTo>
                      <a:cubicBezTo>
                        <a:pt x="720884" y="1496170"/>
                        <a:pt x="0" y="1232736"/>
                        <a:pt x="0" y="907774"/>
                      </a:cubicBezTo>
                      <a:lnTo>
                        <a:pt x="794" y="902028"/>
                      </a:lnTo>
                      <a:lnTo>
                        <a:pt x="794" y="594142"/>
                      </a:lnTo>
                      <a:lnTo>
                        <a:pt x="0" y="588396"/>
                      </a:lnTo>
                      <a:cubicBezTo>
                        <a:pt x="0" y="263434"/>
                        <a:pt x="720884" y="0"/>
                        <a:pt x="1610139" y="0"/>
                      </a:cubicBezTo>
                      <a:close/>
                    </a:path>
                  </a:pathLst>
                </a:custGeom>
                <a:solidFill>
                  <a:srgbClr val="797979"/>
                </a:solidFill>
                <a:ln>
                  <a:noFill/>
                </a:ln>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33" name="Oval 132">
                  <a:extLst>
                    <a:ext uri="{FF2B5EF4-FFF2-40B4-BE49-F238E27FC236}">
                      <a16:creationId xmlns:a16="http://schemas.microsoft.com/office/drawing/2014/main" id="{7C8A8443-5E33-4A35-9BEA-8F931A494208}"/>
                    </a:ext>
                  </a:extLst>
                </p:cNvPr>
                <p:cNvSpPr/>
                <p:nvPr/>
              </p:nvSpPr>
              <p:spPr>
                <a:xfrm>
                  <a:off x="8040601" y="1481595"/>
                  <a:ext cx="3220277" cy="1176792"/>
                </a:xfrm>
                <a:prstGeom prst="ellipse">
                  <a:avLst/>
                </a:prstGeom>
                <a:solidFill>
                  <a:srgbClr val="A3A3A3"/>
                </a:solidFill>
                <a:ln>
                  <a:noFill/>
                </a:ln>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34" name="Oval 133">
                  <a:extLst>
                    <a:ext uri="{FF2B5EF4-FFF2-40B4-BE49-F238E27FC236}">
                      <a16:creationId xmlns:a16="http://schemas.microsoft.com/office/drawing/2014/main" id="{DFFF919D-7E6D-41F7-A29C-4FBFC110EBA0}"/>
                    </a:ext>
                  </a:extLst>
                </p:cNvPr>
                <p:cNvSpPr/>
                <p:nvPr/>
              </p:nvSpPr>
              <p:spPr>
                <a:xfrm>
                  <a:off x="9123201" y="1909218"/>
                  <a:ext cx="1055077" cy="321547"/>
                </a:xfrm>
                <a:prstGeom prst="ellipse">
                  <a:avLst/>
                </a:prstGeom>
                <a:solidFill>
                  <a:srgbClr val="797979"/>
                </a:solidFill>
                <a:ln>
                  <a:noFill/>
                </a:ln>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grpSp>
      </p:grpSp>
      <p:grpSp>
        <p:nvGrpSpPr>
          <p:cNvPr id="3" name="Group 2">
            <a:extLst>
              <a:ext uri="{FF2B5EF4-FFF2-40B4-BE49-F238E27FC236}">
                <a16:creationId xmlns:a16="http://schemas.microsoft.com/office/drawing/2014/main" id="{0884FED3-8E7D-4154-8F38-F85EE0708343}"/>
              </a:ext>
            </a:extLst>
          </p:cNvPr>
          <p:cNvGrpSpPr/>
          <p:nvPr/>
        </p:nvGrpSpPr>
        <p:grpSpPr>
          <a:xfrm>
            <a:off x="6701488" y="2586296"/>
            <a:ext cx="791685" cy="682487"/>
            <a:chOff x="6701488" y="2378776"/>
            <a:chExt cx="791685" cy="682487"/>
          </a:xfrm>
        </p:grpSpPr>
        <p:sp>
          <p:nvSpPr>
            <p:cNvPr id="48" name="Hexagon 47">
              <a:extLst>
                <a:ext uri="{FF2B5EF4-FFF2-40B4-BE49-F238E27FC236}">
                  <a16:creationId xmlns:a16="http://schemas.microsoft.com/office/drawing/2014/main" id="{A785FF26-D3CC-4C11-89F7-26AA1FBEAAE4}"/>
                </a:ext>
              </a:extLst>
            </p:cNvPr>
            <p:cNvSpPr/>
            <p:nvPr/>
          </p:nvSpPr>
          <p:spPr>
            <a:xfrm>
              <a:off x="6701488" y="2378776"/>
              <a:ext cx="791685" cy="682487"/>
            </a:xfrm>
            <a:prstGeom prst="hexagon">
              <a:avLst/>
            </a:prstGeom>
            <a:solidFill>
              <a:srgbClr val="E9E9E9"/>
            </a:solidFill>
            <a:ln w="12700">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0" name="Intelligence" title="Icon of circles connected by crossing lines">
              <a:extLst>
                <a:ext uri="{FF2B5EF4-FFF2-40B4-BE49-F238E27FC236}">
                  <a16:creationId xmlns:a16="http://schemas.microsoft.com/office/drawing/2014/main" id="{9659E472-5867-4AF1-9AA2-551DE1A2E335}"/>
                </a:ext>
              </a:extLst>
            </p:cNvPr>
            <p:cNvSpPr>
              <a:spLocks noChangeAspect="1" noEditPoints="1"/>
            </p:cNvSpPr>
            <p:nvPr/>
          </p:nvSpPr>
          <p:spPr bwMode="auto">
            <a:xfrm>
              <a:off x="6892926" y="2523605"/>
              <a:ext cx="408808" cy="392829"/>
            </a:xfrm>
            <a:custGeom>
              <a:avLst/>
              <a:gdLst>
                <a:gd name="T0" fmla="*/ 90 w 347"/>
                <a:gd name="T1" fmla="*/ 24 h 333"/>
                <a:gd name="T2" fmla="*/ 114 w 347"/>
                <a:gd name="T3" fmla="*/ 0 h 333"/>
                <a:gd name="T4" fmla="*/ 138 w 347"/>
                <a:gd name="T5" fmla="*/ 24 h 333"/>
                <a:gd name="T6" fmla="*/ 114 w 347"/>
                <a:gd name="T7" fmla="*/ 49 h 333"/>
                <a:gd name="T8" fmla="*/ 90 w 347"/>
                <a:gd name="T9" fmla="*/ 24 h 333"/>
                <a:gd name="T10" fmla="*/ 0 w 347"/>
                <a:gd name="T11" fmla="*/ 146 h 333"/>
                <a:gd name="T12" fmla="*/ 37 w 347"/>
                <a:gd name="T13" fmla="*/ 183 h 333"/>
                <a:gd name="T14" fmla="*/ 75 w 347"/>
                <a:gd name="T15" fmla="*/ 146 h 333"/>
                <a:gd name="T16" fmla="*/ 37 w 347"/>
                <a:gd name="T17" fmla="*/ 108 h 333"/>
                <a:gd name="T18" fmla="*/ 0 w 347"/>
                <a:gd name="T19" fmla="*/ 146 h 333"/>
                <a:gd name="T20" fmla="*/ 60 w 347"/>
                <a:gd name="T21" fmla="*/ 273 h 333"/>
                <a:gd name="T22" fmla="*/ 119 w 347"/>
                <a:gd name="T23" fmla="*/ 333 h 333"/>
                <a:gd name="T24" fmla="*/ 179 w 347"/>
                <a:gd name="T25" fmla="*/ 273 h 333"/>
                <a:gd name="T26" fmla="*/ 119 w 347"/>
                <a:gd name="T27" fmla="*/ 213 h 333"/>
                <a:gd name="T28" fmla="*/ 60 w 347"/>
                <a:gd name="T29" fmla="*/ 273 h 333"/>
                <a:gd name="T30" fmla="*/ 134 w 347"/>
                <a:gd name="T31" fmla="*/ 110 h 333"/>
                <a:gd name="T32" fmla="*/ 174 w 347"/>
                <a:gd name="T33" fmla="*/ 149 h 333"/>
                <a:gd name="T34" fmla="*/ 213 w 347"/>
                <a:gd name="T35" fmla="*/ 110 h 333"/>
                <a:gd name="T36" fmla="*/ 174 w 347"/>
                <a:gd name="T37" fmla="*/ 71 h 333"/>
                <a:gd name="T38" fmla="*/ 134 w 347"/>
                <a:gd name="T39" fmla="*/ 110 h 333"/>
                <a:gd name="T40" fmla="*/ 228 w 347"/>
                <a:gd name="T41" fmla="*/ 241 h 333"/>
                <a:gd name="T42" fmla="*/ 287 w 347"/>
                <a:gd name="T43" fmla="*/ 303 h 333"/>
                <a:gd name="T44" fmla="*/ 347 w 347"/>
                <a:gd name="T45" fmla="*/ 241 h 333"/>
                <a:gd name="T46" fmla="*/ 287 w 347"/>
                <a:gd name="T47" fmla="*/ 179 h 333"/>
                <a:gd name="T48" fmla="*/ 228 w 347"/>
                <a:gd name="T49" fmla="*/ 241 h 333"/>
                <a:gd name="T50" fmla="*/ 228 w 347"/>
                <a:gd name="T51" fmla="*/ 250 h 333"/>
                <a:gd name="T52" fmla="*/ 178 w 347"/>
                <a:gd name="T53" fmla="*/ 262 h 333"/>
                <a:gd name="T54" fmla="*/ 74 w 347"/>
                <a:gd name="T55" fmla="*/ 139 h 333"/>
                <a:gd name="T56" fmla="*/ 136 w 347"/>
                <a:gd name="T57" fmla="*/ 120 h 333"/>
                <a:gd name="T58" fmla="*/ 137 w 347"/>
                <a:gd name="T59" fmla="*/ 216 h 333"/>
                <a:gd name="T60" fmla="*/ 162 w 347"/>
                <a:gd name="T61" fmla="*/ 148 h 333"/>
                <a:gd name="T62" fmla="*/ 86 w 347"/>
                <a:gd name="T63" fmla="*/ 223 h 333"/>
                <a:gd name="T64" fmla="*/ 57 w 347"/>
                <a:gd name="T65" fmla="*/ 177 h 333"/>
                <a:gd name="T66" fmla="*/ 232 w 347"/>
                <a:gd name="T67" fmla="*/ 217 h 333"/>
                <a:gd name="T68" fmla="*/ 71 w 347"/>
                <a:gd name="T69" fmla="*/ 161 h 333"/>
                <a:gd name="T70" fmla="*/ 102 w 347"/>
                <a:gd name="T71" fmla="*/ 46 h 333"/>
                <a:gd name="T72" fmla="*/ 58 w 347"/>
                <a:gd name="T73" fmla="*/ 115 h 333"/>
                <a:gd name="T74" fmla="*/ 249 w 347"/>
                <a:gd name="T75" fmla="*/ 194 h 333"/>
                <a:gd name="T76" fmla="*/ 200 w 347"/>
                <a:gd name="T77" fmla="*/ 139 h 333"/>
                <a:gd name="T78" fmla="*/ 112 w 347"/>
                <a:gd name="T79" fmla="*/ 213 h 333"/>
                <a:gd name="T80" fmla="*/ 114 w 347"/>
                <a:gd name="T81" fmla="*/ 49 h 333"/>
                <a:gd name="T82" fmla="*/ 126 w 347"/>
                <a:gd name="T83" fmla="*/ 45 h 333"/>
                <a:gd name="T84" fmla="*/ 151 w 347"/>
                <a:gd name="T85" fmla="*/ 78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47" h="333">
                  <a:moveTo>
                    <a:pt x="90" y="24"/>
                  </a:moveTo>
                  <a:cubicBezTo>
                    <a:pt x="90" y="11"/>
                    <a:pt x="100" y="0"/>
                    <a:pt x="114" y="0"/>
                  </a:cubicBezTo>
                  <a:cubicBezTo>
                    <a:pt x="127" y="0"/>
                    <a:pt x="138" y="11"/>
                    <a:pt x="138" y="24"/>
                  </a:cubicBezTo>
                  <a:cubicBezTo>
                    <a:pt x="138" y="38"/>
                    <a:pt x="127" y="49"/>
                    <a:pt x="114" y="49"/>
                  </a:cubicBezTo>
                  <a:cubicBezTo>
                    <a:pt x="100" y="49"/>
                    <a:pt x="90" y="38"/>
                    <a:pt x="90" y="24"/>
                  </a:cubicBezTo>
                  <a:close/>
                  <a:moveTo>
                    <a:pt x="0" y="146"/>
                  </a:moveTo>
                  <a:cubicBezTo>
                    <a:pt x="0" y="166"/>
                    <a:pt x="17" y="183"/>
                    <a:pt x="37" y="183"/>
                  </a:cubicBezTo>
                  <a:cubicBezTo>
                    <a:pt x="58" y="183"/>
                    <a:pt x="75" y="166"/>
                    <a:pt x="75" y="146"/>
                  </a:cubicBezTo>
                  <a:cubicBezTo>
                    <a:pt x="75" y="125"/>
                    <a:pt x="58" y="108"/>
                    <a:pt x="37" y="108"/>
                  </a:cubicBezTo>
                  <a:cubicBezTo>
                    <a:pt x="17" y="108"/>
                    <a:pt x="0" y="125"/>
                    <a:pt x="0" y="146"/>
                  </a:cubicBezTo>
                  <a:close/>
                  <a:moveTo>
                    <a:pt x="60" y="273"/>
                  </a:moveTo>
                  <a:cubicBezTo>
                    <a:pt x="60" y="306"/>
                    <a:pt x="86" y="333"/>
                    <a:pt x="119" y="333"/>
                  </a:cubicBezTo>
                  <a:cubicBezTo>
                    <a:pt x="152" y="333"/>
                    <a:pt x="179" y="306"/>
                    <a:pt x="179" y="273"/>
                  </a:cubicBezTo>
                  <a:cubicBezTo>
                    <a:pt x="179" y="240"/>
                    <a:pt x="152" y="213"/>
                    <a:pt x="119" y="213"/>
                  </a:cubicBezTo>
                  <a:cubicBezTo>
                    <a:pt x="86" y="213"/>
                    <a:pt x="60" y="240"/>
                    <a:pt x="60" y="273"/>
                  </a:cubicBezTo>
                  <a:close/>
                  <a:moveTo>
                    <a:pt x="134" y="110"/>
                  </a:moveTo>
                  <a:cubicBezTo>
                    <a:pt x="134" y="132"/>
                    <a:pt x="152" y="149"/>
                    <a:pt x="174" y="149"/>
                  </a:cubicBezTo>
                  <a:cubicBezTo>
                    <a:pt x="195" y="149"/>
                    <a:pt x="213" y="132"/>
                    <a:pt x="213" y="110"/>
                  </a:cubicBezTo>
                  <a:cubicBezTo>
                    <a:pt x="213" y="89"/>
                    <a:pt x="195" y="71"/>
                    <a:pt x="174" y="71"/>
                  </a:cubicBezTo>
                  <a:cubicBezTo>
                    <a:pt x="152" y="71"/>
                    <a:pt x="134" y="89"/>
                    <a:pt x="134" y="110"/>
                  </a:cubicBezTo>
                  <a:close/>
                  <a:moveTo>
                    <a:pt x="228" y="241"/>
                  </a:moveTo>
                  <a:cubicBezTo>
                    <a:pt x="228" y="275"/>
                    <a:pt x="254" y="303"/>
                    <a:pt x="287" y="303"/>
                  </a:cubicBezTo>
                  <a:cubicBezTo>
                    <a:pt x="320" y="303"/>
                    <a:pt x="347" y="275"/>
                    <a:pt x="347" y="241"/>
                  </a:cubicBezTo>
                  <a:cubicBezTo>
                    <a:pt x="347" y="207"/>
                    <a:pt x="320" y="179"/>
                    <a:pt x="287" y="179"/>
                  </a:cubicBezTo>
                  <a:cubicBezTo>
                    <a:pt x="254" y="179"/>
                    <a:pt x="228" y="207"/>
                    <a:pt x="228" y="241"/>
                  </a:cubicBezTo>
                  <a:close/>
                  <a:moveTo>
                    <a:pt x="228" y="250"/>
                  </a:moveTo>
                  <a:cubicBezTo>
                    <a:pt x="178" y="262"/>
                    <a:pt x="178" y="262"/>
                    <a:pt x="178" y="262"/>
                  </a:cubicBezTo>
                  <a:moveTo>
                    <a:pt x="74" y="139"/>
                  </a:moveTo>
                  <a:cubicBezTo>
                    <a:pt x="136" y="120"/>
                    <a:pt x="136" y="120"/>
                    <a:pt x="136" y="120"/>
                  </a:cubicBezTo>
                  <a:moveTo>
                    <a:pt x="137" y="216"/>
                  </a:moveTo>
                  <a:cubicBezTo>
                    <a:pt x="162" y="148"/>
                    <a:pt x="162" y="148"/>
                    <a:pt x="162" y="148"/>
                  </a:cubicBezTo>
                  <a:moveTo>
                    <a:pt x="86" y="223"/>
                  </a:moveTo>
                  <a:cubicBezTo>
                    <a:pt x="57" y="177"/>
                    <a:pt x="57" y="177"/>
                    <a:pt x="57" y="177"/>
                  </a:cubicBezTo>
                  <a:moveTo>
                    <a:pt x="232" y="217"/>
                  </a:moveTo>
                  <a:cubicBezTo>
                    <a:pt x="71" y="161"/>
                    <a:pt x="71" y="161"/>
                    <a:pt x="71" y="161"/>
                  </a:cubicBezTo>
                  <a:moveTo>
                    <a:pt x="102" y="46"/>
                  </a:moveTo>
                  <a:cubicBezTo>
                    <a:pt x="58" y="115"/>
                    <a:pt x="58" y="115"/>
                    <a:pt x="58" y="115"/>
                  </a:cubicBezTo>
                  <a:moveTo>
                    <a:pt x="249" y="194"/>
                  </a:moveTo>
                  <a:cubicBezTo>
                    <a:pt x="200" y="139"/>
                    <a:pt x="200" y="139"/>
                    <a:pt x="200" y="139"/>
                  </a:cubicBezTo>
                  <a:moveTo>
                    <a:pt x="112" y="213"/>
                  </a:moveTo>
                  <a:cubicBezTo>
                    <a:pt x="114" y="49"/>
                    <a:pt x="114" y="49"/>
                    <a:pt x="114" y="49"/>
                  </a:cubicBezTo>
                  <a:moveTo>
                    <a:pt x="126" y="45"/>
                  </a:moveTo>
                  <a:cubicBezTo>
                    <a:pt x="151" y="78"/>
                    <a:pt x="151" y="78"/>
                    <a:pt x="151" y="78"/>
                  </a:cubicBezTo>
                </a:path>
              </a:pathLst>
            </a:custGeom>
            <a:noFill/>
            <a:ln w="12700" cap="sq">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solidFill>
                  <a:schemeClr val="accent5"/>
                </a:solidFill>
              </a:endParaRPr>
            </a:p>
          </p:txBody>
        </p:sp>
      </p:grpSp>
      <p:grpSp>
        <p:nvGrpSpPr>
          <p:cNvPr id="15" name="Group 14">
            <a:extLst>
              <a:ext uri="{FF2B5EF4-FFF2-40B4-BE49-F238E27FC236}">
                <a16:creationId xmlns:a16="http://schemas.microsoft.com/office/drawing/2014/main" id="{9884B3CB-2AFB-4270-A4C8-B454659FBD56}"/>
              </a:ext>
            </a:extLst>
          </p:cNvPr>
          <p:cNvGrpSpPr/>
          <p:nvPr/>
        </p:nvGrpSpPr>
        <p:grpSpPr>
          <a:xfrm>
            <a:off x="445275" y="4678949"/>
            <a:ext cx="791685" cy="682487"/>
            <a:chOff x="445275" y="4471429"/>
            <a:chExt cx="791685" cy="682487"/>
          </a:xfrm>
        </p:grpSpPr>
        <p:sp>
          <p:nvSpPr>
            <p:cNvPr id="43" name="Hexagon 42">
              <a:extLst>
                <a:ext uri="{FF2B5EF4-FFF2-40B4-BE49-F238E27FC236}">
                  <a16:creationId xmlns:a16="http://schemas.microsoft.com/office/drawing/2014/main" id="{ED97CF46-2E32-4948-B1E2-037C1F34DCB9}"/>
                </a:ext>
              </a:extLst>
            </p:cNvPr>
            <p:cNvSpPr/>
            <p:nvPr/>
          </p:nvSpPr>
          <p:spPr>
            <a:xfrm>
              <a:off x="445275" y="4471429"/>
              <a:ext cx="791685" cy="682487"/>
            </a:xfrm>
            <a:prstGeom prst="hexagon">
              <a:avLst/>
            </a:prstGeom>
            <a:solidFill>
              <a:srgbClr val="E9E9E9"/>
            </a:solidFill>
            <a:ln w="12700">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2" name="Freeform 92">
              <a:extLst>
                <a:ext uri="{FF2B5EF4-FFF2-40B4-BE49-F238E27FC236}">
                  <a16:creationId xmlns:a16="http://schemas.microsoft.com/office/drawing/2014/main" id="{E5C22C7F-79B6-423C-ABF3-3FE0075430FA}"/>
                </a:ext>
              </a:extLst>
            </p:cNvPr>
            <p:cNvSpPr>
              <a:spLocks noChangeAspect="1" noEditPoints="1"/>
            </p:cNvSpPr>
            <p:nvPr/>
          </p:nvSpPr>
          <p:spPr bwMode="black">
            <a:xfrm>
              <a:off x="701475" y="4622410"/>
              <a:ext cx="279285" cy="380524"/>
            </a:xfrm>
            <a:custGeom>
              <a:avLst/>
              <a:gdLst>
                <a:gd name="T0" fmla="*/ 15 w 48"/>
                <a:gd name="T1" fmla="*/ 11 h 66"/>
                <a:gd name="T2" fmla="*/ 24 w 48"/>
                <a:gd name="T3" fmla="*/ 9 h 66"/>
                <a:gd name="T4" fmla="*/ 33 w 48"/>
                <a:gd name="T5" fmla="*/ 11 h 66"/>
                <a:gd name="T6" fmla="*/ 35 w 48"/>
                <a:gd name="T7" fmla="*/ 23 h 66"/>
                <a:gd name="T8" fmla="*/ 35 w 48"/>
                <a:gd name="T9" fmla="*/ 25 h 66"/>
                <a:gd name="T10" fmla="*/ 35 w 48"/>
                <a:gd name="T11" fmla="*/ 27 h 66"/>
                <a:gd name="T12" fmla="*/ 14 w 48"/>
                <a:gd name="T13" fmla="*/ 27 h 66"/>
                <a:gd name="T14" fmla="*/ 14 w 48"/>
                <a:gd name="T15" fmla="*/ 25 h 66"/>
                <a:gd name="T16" fmla="*/ 14 w 48"/>
                <a:gd name="T17" fmla="*/ 22 h 66"/>
                <a:gd name="T18" fmla="*/ 15 w 48"/>
                <a:gd name="T19" fmla="*/ 11 h 66"/>
                <a:gd name="T20" fmla="*/ 44 w 48"/>
                <a:gd name="T21" fmla="*/ 28 h 66"/>
                <a:gd name="T22" fmla="*/ 44 w 48"/>
                <a:gd name="T23" fmla="*/ 25 h 66"/>
                <a:gd name="T24" fmla="*/ 44 w 48"/>
                <a:gd name="T25" fmla="*/ 23 h 66"/>
                <a:gd name="T26" fmla="*/ 39 w 48"/>
                <a:gd name="T27" fmla="*/ 5 h 66"/>
                <a:gd name="T28" fmla="*/ 24 w 48"/>
                <a:gd name="T29" fmla="*/ 0 h 66"/>
                <a:gd name="T30" fmla="*/ 9 w 48"/>
                <a:gd name="T31" fmla="*/ 5 h 66"/>
                <a:gd name="T32" fmla="*/ 5 w 48"/>
                <a:gd name="T33" fmla="*/ 22 h 66"/>
                <a:gd name="T34" fmla="*/ 5 w 48"/>
                <a:gd name="T35" fmla="*/ 25 h 66"/>
                <a:gd name="T36" fmla="*/ 5 w 48"/>
                <a:gd name="T37" fmla="*/ 27 h 66"/>
                <a:gd name="T38" fmla="*/ 0 w 48"/>
                <a:gd name="T39" fmla="*/ 32 h 66"/>
                <a:gd name="T40" fmla="*/ 0 w 48"/>
                <a:gd name="T41" fmla="*/ 62 h 66"/>
                <a:gd name="T42" fmla="*/ 5 w 48"/>
                <a:gd name="T43" fmla="*/ 66 h 66"/>
                <a:gd name="T44" fmla="*/ 43 w 48"/>
                <a:gd name="T45" fmla="*/ 66 h 66"/>
                <a:gd name="T46" fmla="*/ 48 w 48"/>
                <a:gd name="T47" fmla="*/ 62 h 66"/>
                <a:gd name="T48" fmla="*/ 48 w 48"/>
                <a:gd name="T49" fmla="*/ 32 h 66"/>
                <a:gd name="T50" fmla="*/ 44 w 48"/>
                <a:gd name="T51" fmla="*/ 2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8" h="66">
                  <a:moveTo>
                    <a:pt x="15" y="11"/>
                  </a:moveTo>
                  <a:cubicBezTo>
                    <a:pt x="17" y="10"/>
                    <a:pt x="20" y="9"/>
                    <a:pt x="24" y="9"/>
                  </a:cubicBezTo>
                  <a:cubicBezTo>
                    <a:pt x="29" y="9"/>
                    <a:pt x="32" y="10"/>
                    <a:pt x="33" y="11"/>
                  </a:cubicBezTo>
                  <a:cubicBezTo>
                    <a:pt x="35" y="13"/>
                    <a:pt x="35" y="18"/>
                    <a:pt x="35" y="23"/>
                  </a:cubicBezTo>
                  <a:cubicBezTo>
                    <a:pt x="35" y="25"/>
                    <a:pt x="35" y="25"/>
                    <a:pt x="35" y="25"/>
                  </a:cubicBezTo>
                  <a:cubicBezTo>
                    <a:pt x="35" y="26"/>
                    <a:pt x="35" y="27"/>
                    <a:pt x="35" y="27"/>
                  </a:cubicBezTo>
                  <a:cubicBezTo>
                    <a:pt x="14" y="27"/>
                    <a:pt x="14" y="27"/>
                    <a:pt x="14" y="27"/>
                  </a:cubicBezTo>
                  <a:cubicBezTo>
                    <a:pt x="14" y="27"/>
                    <a:pt x="14" y="26"/>
                    <a:pt x="14" y="25"/>
                  </a:cubicBezTo>
                  <a:cubicBezTo>
                    <a:pt x="14" y="22"/>
                    <a:pt x="14" y="22"/>
                    <a:pt x="14" y="22"/>
                  </a:cubicBezTo>
                  <a:cubicBezTo>
                    <a:pt x="14" y="17"/>
                    <a:pt x="14" y="13"/>
                    <a:pt x="15" y="11"/>
                  </a:cubicBezTo>
                  <a:moveTo>
                    <a:pt x="44" y="28"/>
                  </a:moveTo>
                  <a:cubicBezTo>
                    <a:pt x="44" y="27"/>
                    <a:pt x="44" y="26"/>
                    <a:pt x="44" y="25"/>
                  </a:cubicBezTo>
                  <a:cubicBezTo>
                    <a:pt x="44" y="23"/>
                    <a:pt x="44" y="23"/>
                    <a:pt x="44" y="23"/>
                  </a:cubicBezTo>
                  <a:cubicBezTo>
                    <a:pt x="44" y="16"/>
                    <a:pt x="44" y="10"/>
                    <a:pt x="39" y="5"/>
                  </a:cubicBezTo>
                  <a:cubicBezTo>
                    <a:pt x="36" y="2"/>
                    <a:pt x="31" y="0"/>
                    <a:pt x="24" y="0"/>
                  </a:cubicBezTo>
                  <a:cubicBezTo>
                    <a:pt x="17" y="0"/>
                    <a:pt x="12" y="2"/>
                    <a:pt x="9" y="5"/>
                  </a:cubicBezTo>
                  <a:cubicBezTo>
                    <a:pt x="5" y="9"/>
                    <a:pt x="5" y="16"/>
                    <a:pt x="5" y="22"/>
                  </a:cubicBezTo>
                  <a:cubicBezTo>
                    <a:pt x="5" y="25"/>
                    <a:pt x="5" y="25"/>
                    <a:pt x="5" y="25"/>
                  </a:cubicBezTo>
                  <a:cubicBezTo>
                    <a:pt x="5" y="26"/>
                    <a:pt x="5" y="27"/>
                    <a:pt x="5" y="27"/>
                  </a:cubicBezTo>
                  <a:cubicBezTo>
                    <a:pt x="2" y="28"/>
                    <a:pt x="0" y="30"/>
                    <a:pt x="0" y="32"/>
                  </a:cubicBezTo>
                  <a:cubicBezTo>
                    <a:pt x="0" y="62"/>
                    <a:pt x="0" y="62"/>
                    <a:pt x="0" y="62"/>
                  </a:cubicBezTo>
                  <a:cubicBezTo>
                    <a:pt x="0" y="64"/>
                    <a:pt x="2" y="66"/>
                    <a:pt x="5" y="66"/>
                  </a:cubicBezTo>
                  <a:cubicBezTo>
                    <a:pt x="43" y="66"/>
                    <a:pt x="43" y="66"/>
                    <a:pt x="43" y="66"/>
                  </a:cubicBezTo>
                  <a:cubicBezTo>
                    <a:pt x="46" y="66"/>
                    <a:pt x="48" y="64"/>
                    <a:pt x="48" y="62"/>
                  </a:cubicBezTo>
                  <a:cubicBezTo>
                    <a:pt x="48" y="32"/>
                    <a:pt x="48" y="32"/>
                    <a:pt x="48" y="32"/>
                  </a:cubicBezTo>
                  <a:cubicBezTo>
                    <a:pt x="48" y="30"/>
                    <a:pt x="46" y="28"/>
                    <a:pt x="44" y="28"/>
                  </a:cubicBezTo>
                </a:path>
              </a:pathLst>
            </a:custGeom>
            <a:solidFill>
              <a:srgbClr val="797979"/>
            </a:solidFill>
            <a:ln>
              <a:noFill/>
            </a:ln>
          </p:spPr>
          <p:txBody>
            <a:bodyPr vert="horz" wrap="square" lIns="69953" tIns="34976" rIns="69953" bIns="34976" numCol="1" anchor="t" anchorCtr="0" compatLnSpc="1">
              <a:prstTxWarp prst="textNoShape">
                <a:avLst/>
              </a:prstTxWarp>
            </a:bodyPr>
            <a:lstStyle/>
            <a:p>
              <a:endParaRPr lang="en-US" sz="1350">
                <a:solidFill>
                  <a:srgbClr val="000000"/>
                </a:solidFill>
              </a:endParaRPr>
            </a:p>
          </p:txBody>
        </p:sp>
      </p:grpSp>
      <p:grpSp>
        <p:nvGrpSpPr>
          <p:cNvPr id="16" name="Group 15">
            <a:extLst>
              <a:ext uri="{FF2B5EF4-FFF2-40B4-BE49-F238E27FC236}">
                <a16:creationId xmlns:a16="http://schemas.microsoft.com/office/drawing/2014/main" id="{B431AD97-54CB-460D-A761-2DAA972356DE}"/>
              </a:ext>
            </a:extLst>
          </p:cNvPr>
          <p:cNvGrpSpPr/>
          <p:nvPr/>
        </p:nvGrpSpPr>
        <p:grpSpPr>
          <a:xfrm>
            <a:off x="4445058" y="1653698"/>
            <a:ext cx="791685" cy="682487"/>
            <a:chOff x="4445058" y="1446178"/>
            <a:chExt cx="791685" cy="682487"/>
          </a:xfrm>
        </p:grpSpPr>
        <p:sp>
          <p:nvSpPr>
            <p:cNvPr id="45" name="Hexagon 44">
              <a:extLst>
                <a:ext uri="{FF2B5EF4-FFF2-40B4-BE49-F238E27FC236}">
                  <a16:creationId xmlns:a16="http://schemas.microsoft.com/office/drawing/2014/main" id="{38A4AB9F-8C3A-4685-B919-77BDFBCFC684}"/>
                </a:ext>
              </a:extLst>
            </p:cNvPr>
            <p:cNvSpPr/>
            <p:nvPr/>
          </p:nvSpPr>
          <p:spPr>
            <a:xfrm>
              <a:off x="4445058" y="1446178"/>
              <a:ext cx="791685" cy="682487"/>
            </a:xfrm>
            <a:prstGeom prst="hexagon">
              <a:avLst/>
            </a:prstGeom>
            <a:solidFill>
              <a:srgbClr val="E9E9E9"/>
            </a:solidFill>
            <a:ln w="12700">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3" name="TextBox 142">
              <a:extLst>
                <a:ext uri="{FF2B5EF4-FFF2-40B4-BE49-F238E27FC236}">
                  <a16:creationId xmlns:a16="http://schemas.microsoft.com/office/drawing/2014/main" id="{92035EBF-0BDA-4EBE-89F5-D27BB7CF564F}"/>
                </a:ext>
              </a:extLst>
            </p:cNvPr>
            <p:cNvSpPr txBox="1"/>
            <p:nvPr/>
          </p:nvSpPr>
          <p:spPr>
            <a:xfrm>
              <a:off x="4566580" y="1648922"/>
              <a:ext cx="548640" cy="276999"/>
            </a:xfrm>
            <a:prstGeom prst="rect">
              <a:avLst/>
            </a:prstGeom>
            <a:ln>
              <a:noFill/>
            </a:ln>
          </p:spPr>
          <p:txBody>
            <a:bodyPr wrap="square" lIns="0" tIns="0" rIns="0" bIns="0" rtlCol="0" anchor="t" anchorCtr="0">
              <a:spAutoFit/>
            </a:bodyPr>
            <a:lstStyle/>
            <a:p>
              <a:pPr algn="ctr"/>
              <a:r>
                <a:rPr lang="en-US" dirty="0">
                  <a:solidFill>
                    <a:srgbClr val="797979"/>
                  </a:solidFill>
                  <a:latin typeface="Segoe UI Semibold" panose="020B0702040204020203" pitchFamily="34" charset="0"/>
                  <a:cs typeface="Segoe UI Semibold" panose="020B0702040204020203" pitchFamily="34" charset="0"/>
                </a:rPr>
                <a:t>.NET</a:t>
              </a:r>
            </a:p>
          </p:txBody>
        </p:sp>
      </p:grpSp>
      <p:grpSp>
        <p:nvGrpSpPr>
          <p:cNvPr id="17" name="Group 16">
            <a:extLst>
              <a:ext uri="{FF2B5EF4-FFF2-40B4-BE49-F238E27FC236}">
                <a16:creationId xmlns:a16="http://schemas.microsoft.com/office/drawing/2014/main" id="{D0B021BA-A4A3-40F5-98C6-B4DBF9BA11B4}"/>
              </a:ext>
            </a:extLst>
          </p:cNvPr>
          <p:cNvGrpSpPr/>
          <p:nvPr/>
        </p:nvGrpSpPr>
        <p:grpSpPr>
          <a:xfrm>
            <a:off x="7195081" y="1377413"/>
            <a:ext cx="791685" cy="682487"/>
            <a:chOff x="7195081" y="1169893"/>
            <a:chExt cx="791685" cy="682487"/>
          </a:xfrm>
        </p:grpSpPr>
        <p:sp>
          <p:nvSpPr>
            <p:cNvPr id="106" name="Hexagon 105">
              <a:extLst>
                <a:ext uri="{FF2B5EF4-FFF2-40B4-BE49-F238E27FC236}">
                  <a16:creationId xmlns:a16="http://schemas.microsoft.com/office/drawing/2014/main" id="{BF2FD118-A1E9-44BA-841B-A8639AFB13D8}"/>
                </a:ext>
              </a:extLst>
            </p:cNvPr>
            <p:cNvSpPr/>
            <p:nvPr/>
          </p:nvSpPr>
          <p:spPr>
            <a:xfrm>
              <a:off x="7195081" y="1169893"/>
              <a:ext cx="791685" cy="682487"/>
            </a:xfrm>
            <a:prstGeom prst="hexagon">
              <a:avLst/>
            </a:prstGeom>
            <a:solidFill>
              <a:srgbClr val="E9E9E9"/>
            </a:solidFill>
            <a:ln w="12700">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144" name="Group 143">
              <a:extLst>
                <a:ext uri="{FF2B5EF4-FFF2-40B4-BE49-F238E27FC236}">
                  <a16:creationId xmlns:a16="http://schemas.microsoft.com/office/drawing/2014/main" id="{21541ECB-2DA8-47B0-A869-1A7555E82C52}"/>
                </a:ext>
              </a:extLst>
            </p:cNvPr>
            <p:cNvGrpSpPr/>
            <p:nvPr/>
          </p:nvGrpSpPr>
          <p:grpSpPr>
            <a:xfrm>
              <a:off x="7380015" y="1345152"/>
              <a:ext cx="421817" cy="331969"/>
              <a:chOff x="1200453" y="4307032"/>
              <a:chExt cx="421817" cy="331969"/>
            </a:xfrm>
          </p:grpSpPr>
          <p:sp>
            <p:nvSpPr>
              <p:cNvPr id="149" name="TextBox 148">
                <a:extLst>
                  <a:ext uri="{FF2B5EF4-FFF2-40B4-BE49-F238E27FC236}">
                    <a16:creationId xmlns:a16="http://schemas.microsoft.com/office/drawing/2014/main" id="{03CCAA6D-1222-45E3-B970-4550F6B9B9A6}"/>
                  </a:ext>
                </a:extLst>
              </p:cNvPr>
              <p:cNvSpPr txBox="1"/>
              <p:nvPr/>
            </p:nvSpPr>
            <p:spPr>
              <a:xfrm>
                <a:off x="1239229" y="4338461"/>
                <a:ext cx="344265" cy="194516"/>
              </a:xfrm>
              <a:prstGeom prst="rect">
                <a:avLst/>
              </a:prstGeom>
              <a:ln>
                <a:noFill/>
              </a:ln>
            </p:spPr>
            <p:txBody>
              <a:bodyPr wrap="square" lIns="0" tIns="0" rIns="0" bIns="0" rtlCol="0" anchor="t"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797979"/>
                    </a:solidFill>
                    <a:effectLst/>
                    <a:uLnTx/>
                    <a:uFillTx/>
                    <a:latin typeface="Showcard Gothic" panose="04020904020102020604" pitchFamily="82" charset="0"/>
                    <a:ea typeface="+mn-ea"/>
                    <a:cs typeface="Shruti" panose="020B0502040204020203" pitchFamily="34" charset="0"/>
                  </a:rPr>
                  <a:t>&lt;/&gt;</a:t>
                </a:r>
              </a:p>
            </p:txBody>
          </p:sp>
          <p:sp>
            <p:nvSpPr>
              <p:cNvPr id="151" name="Freeform 127">
                <a:extLst>
                  <a:ext uri="{FF2B5EF4-FFF2-40B4-BE49-F238E27FC236}">
                    <a16:creationId xmlns:a16="http://schemas.microsoft.com/office/drawing/2014/main" id="{BBCA4F49-55E2-43F7-A49C-3B901E6F3B99}"/>
                  </a:ext>
                </a:extLst>
              </p:cNvPr>
              <p:cNvSpPr>
                <a:spLocks noChangeAspect="1"/>
              </p:cNvSpPr>
              <p:nvPr/>
            </p:nvSpPr>
            <p:spPr bwMode="black">
              <a:xfrm>
                <a:off x="1200453" y="4307032"/>
                <a:ext cx="421817" cy="331969"/>
              </a:xfrm>
              <a:custGeom>
                <a:avLst/>
                <a:gdLst>
                  <a:gd name="connsiteX0" fmla="*/ 427036 w 1971675"/>
                  <a:gd name="connsiteY0" fmla="*/ 1374775 h 1409700"/>
                  <a:gd name="connsiteX1" fmla="*/ 1544636 w 1971675"/>
                  <a:gd name="connsiteY1" fmla="*/ 1374775 h 1409700"/>
                  <a:gd name="connsiteX2" fmla="*/ 1544636 w 1971675"/>
                  <a:gd name="connsiteY2" fmla="*/ 1409700 h 1409700"/>
                  <a:gd name="connsiteX3" fmla="*/ 427036 w 1971675"/>
                  <a:gd name="connsiteY3" fmla="*/ 1409700 h 1409700"/>
                  <a:gd name="connsiteX4" fmla="*/ 104775 w 1971675"/>
                  <a:gd name="connsiteY4" fmla="*/ 104775 h 1409700"/>
                  <a:gd name="connsiteX5" fmla="*/ 104775 w 1971675"/>
                  <a:gd name="connsiteY5" fmla="*/ 1028700 h 1409700"/>
                  <a:gd name="connsiteX6" fmla="*/ 761999 w 1971675"/>
                  <a:gd name="connsiteY6" fmla="*/ 1028700 h 1409700"/>
                  <a:gd name="connsiteX7" fmla="*/ 1198562 w 1971675"/>
                  <a:gd name="connsiteY7" fmla="*/ 1028700 h 1409700"/>
                  <a:gd name="connsiteX8" fmla="*/ 1879600 w 1971675"/>
                  <a:gd name="connsiteY8" fmla="*/ 1028700 h 1409700"/>
                  <a:gd name="connsiteX9" fmla="*/ 1879600 w 1971675"/>
                  <a:gd name="connsiteY9" fmla="*/ 104775 h 1409700"/>
                  <a:gd name="connsiteX10" fmla="*/ 985837 w 1971675"/>
                  <a:gd name="connsiteY10" fmla="*/ 23812 h 1409700"/>
                  <a:gd name="connsiteX11" fmla="*/ 957262 w 1971675"/>
                  <a:gd name="connsiteY11" fmla="*/ 46831 h 1409700"/>
                  <a:gd name="connsiteX12" fmla="*/ 985837 w 1971675"/>
                  <a:gd name="connsiteY12" fmla="*/ 69850 h 1409700"/>
                  <a:gd name="connsiteX13" fmla="*/ 1014412 w 1971675"/>
                  <a:gd name="connsiteY13" fmla="*/ 46831 h 1409700"/>
                  <a:gd name="connsiteX14" fmla="*/ 985837 w 1971675"/>
                  <a:gd name="connsiteY14" fmla="*/ 23812 h 1409700"/>
                  <a:gd name="connsiteX15" fmla="*/ 103772 w 1971675"/>
                  <a:gd name="connsiteY15" fmla="*/ 0 h 1409700"/>
                  <a:gd name="connsiteX16" fmla="*/ 1856372 w 1971675"/>
                  <a:gd name="connsiteY16" fmla="*/ 0 h 1409700"/>
                  <a:gd name="connsiteX17" fmla="*/ 1971675 w 1971675"/>
                  <a:gd name="connsiteY17" fmla="*/ 103909 h 1409700"/>
                  <a:gd name="connsiteX18" fmla="*/ 1971675 w 1971675"/>
                  <a:gd name="connsiteY18" fmla="*/ 1027546 h 1409700"/>
                  <a:gd name="connsiteX19" fmla="*/ 1856372 w 1971675"/>
                  <a:gd name="connsiteY19" fmla="*/ 1143000 h 1409700"/>
                  <a:gd name="connsiteX20" fmla="*/ 1277877 w 1971675"/>
                  <a:gd name="connsiteY20" fmla="*/ 1143000 h 1409700"/>
                  <a:gd name="connsiteX21" fmla="*/ 1198562 w 1971675"/>
                  <a:gd name="connsiteY21" fmla="*/ 1143000 h 1409700"/>
                  <a:gd name="connsiteX22" fmla="*/ 1198562 w 1971675"/>
                  <a:gd name="connsiteY22" fmla="*/ 1212850 h 1409700"/>
                  <a:gd name="connsiteX23" fmla="*/ 1198562 w 1971675"/>
                  <a:gd name="connsiteY23" fmla="*/ 1258887 h 1409700"/>
                  <a:gd name="connsiteX24" fmla="*/ 1452561 w 1971675"/>
                  <a:gd name="connsiteY24" fmla="*/ 1258887 h 1409700"/>
                  <a:gd name="connsiteX25" fmla="*/ 1544636 w 1971675"/>
                  <a:gd name="connsiteY25" fmla="*/ 1374774 h 1409700"/>
                  <a:gd name="connsiteX26" fmla="*/ 427036 w 1971675"/>
                  <a:gd name="connsiteY26" fmla="*/ 1374774 h 1409700"/>
                  <a:gd name="connsiteX27" fmla="*/ 519111 w 1971675"/>
                  <a:gd name="connsiteY27" fmla="*/ 1258887 h 1409700"/>
                  <a:gd name="connsiteX28" fmla="*/ 761999 w 1971675"/>
                  <a:gd name="connsiteY28" fmla="*/ 1258887 h 1409700"/>
                  <a:gd name="connsiteX29" fmla="*/ 761999 w 1971675"/>
                  <a:gd name="connsiteY29" fmla="*/ 1212850 h 1409700"/>
                  <a:gd name="connsiteX30" fmla="*/ 761999 w 1971675"/>
                  <a:gd name="connsiteY30" fmla="*/ 1143000 h 1409700"/>
                  <a:gd name="connsiteX31" fmla="*/ 673281 w 1971675"/>
                  <a:gd name="connsiteY31" fmla="*/ 1143000 h 1409700"/>
                  <a:gd name="connsiteX32" fmla="*/ 103772 w 1971675"/>
                  <a:gd name="connsiteY32" fmla="*/ 1143000 h 1409700"/>
                  <a:gd name="connsiteX33" fmla="*/ 0 w 1971675"/>
                  <a:gd name="connsiteY33" fmla="*/ 1027546 h 1409700"/>
                  <a:gd name="connsiteX34" fmla="*/ 0 w 1971675"/>
                  <a:gd name="connsiteY34" fmla="*/ 103909 h 1409700"/>
                  <a:gd name="connsiteX35" fmla="*/ 103772 w 1971675"/>
                  <a:gd name="connsiteY35" fmla="*/ 0 h 1409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971675" h="1409700">
                    <a:moveTo>
                      <a:pt x="427036" y="1374775"/>
                    </a:moveTo>
                    <a:lnTo>
                      <a:pt x="1544636" y="1374775"/>
                    </a:lnTo>
                    <a:lnTo>
                      <a:pt x="1544636" y="1409700"/>
                    </a:lnTo>
                    <a:lnTo>
                      <a:pt x="427036" y="1409700"/>
                    </a:lnTo>
                    <a:close/>
                    <a:moveTo>
                      <a:pt x="104775" y="104775"/>
                    </a:moveTo>
                    <a:lnTo>
                      <a:pt x="104775" y="1028700"/>
                    </a:lnTo>
                    <a:lnTo>
                      <a:pt x="761999" y="1028700"/>
                    </a:lnTo>
                    <a:lnTo>
                      <a:pt x="1198562" y="1028700"/>
                    </a:lnTo>
                    <a:lnTo>
                      <a:pt x="1879600" y="1028700"/>
                    </a:lnTo>
                    <a:lnTo>
                      <a:pt x="1879600" y="104775"/>
                    </a:lnTo>
                    <a:close/>
                    <a:moveTo>
                      <a:pt x="985837" y="23812"/>
                    </a:moveTo>
                    <a:cubicBezTo>
                      <a:pt x="970055" y="23812"/>
                      <a:pt x="957262" y="34118"/>
                      <a:pt x="957262" y="46831"/>
                    </a:cubicBezTo>
                    <a:cubicBezTo>
                      <a:pt x="957262" y="59544"/>
                      <a:pt x="970055" y="69850"/>
                      <a:pt x="985837" y="69850"/>
                    </a:cubicBezTo>
                    <a:cubicBezTo>
                      <a:pt x="1001619" y="69850"/>
                      <a:pt x="1014412" y="59544"/>
                      <a:pt x="1014412" y="46831"/>
                    </a:cubicBezTo>
                    <a:cubicBezTo>
                      <a:pt x="1014412" y="34118"/>
                      <a:pt x="1001619" y="23812"/>
                      <a:pt x="985837" y="23812"/>
                    </a:cubicBezTo>
                    <a:close/>
                    <a:moveTo>
                      <a:pt x="103772" y="0"/>
                    </a:moveTo>
                    <a:cubicBezTo>
                      <a:pt x="1856372" y="0"/>
                      <a:pt x="1856372" y="0"/>
                      <a:pt x="1856372" y="0"/>
                    </a:cubicBezTo>
                    <a:cubicBezTo>
                      <a:pt x="1925554" y="0"/>
                      <a:pt x="1971675" y="46182"/>
                      <a:pt x="1971675" y="103909"/>
                    </a:cubicBezTo>
                    <a:lnTo>
                      <a:pt x="1971675" y="1027546"/>
                    </a:lnTo>
                    <a:cubicBezTo>
                      <a:pt x="1971675" y="1085273"/>
                      <a:pt x="1925554" y="1143000"/>
                      <a:pt x="1856372" y="1143000"/>
                    </a:cubicBezTo>
                    <a:cubicBezTo>
                      <a:pt x="1637297" y="1143000"/>
                      <a:pt x="1445606" y="1143000"/>
                      <a:pt x="1277877" y="1143000"/>
                    </a:cubicBezTo>
                    <a:lnTo>
                      <a:pt x="1198562" y="1143000"/>
                    </a:lnTo>
                    <a:lnTo>
                      <a:pt x="1198562" y="1212850"/>
                    </a:lnTo>
                    <a:lnTo>
                      <a:pt x="1198562" y="1258887"/>
                    </a:lnTo>
                    <a:lnTo>
                      <a:pt x="1452561" y="1258887"/>
                    </a:lnTo>
                    <a:lnTo>
                      <a:pt x="1544636" y="1374774"/>
                    </a:lnTo>
                    <a:lnTo>
                      <a:pt x="427036" y="1374774"/>
                    </a:lnTo>
                    <a:lnTo>
                      <a:pt x="519111" y="1258887"/>
                    </a:lnTo>
                    <a:lnTo>
                      <a:pt x="761999" y="1258887"/>
                    </a:lnTo>
                    <a:lnTo>
                      <a:pt x="761999" y="1212850"/>
                    </a:lnTo>
                    <a:lnTo>
                      <a:pt x="761999" y="1143000"/>
                    </a:lnTo>
                    <a:lnTo>
                      <a:pt x="673281" y="1143000"/>
                    </a:lnTo>
                    <a:cubicBezTo>
                      <a:pt x="103772" y="1143000"/>
                      <a:pt x="103772" y="1143000"/>
                      <a:pt x="103772" y="1143000"/>
                    </a:cubicBezTo>
                    <a:cubicBezTo>
                      <a:pt x="46121" y="1143000"/>
                      <a:pt x="0" y="1085273"/>
                      <a:pt x="0" y="1027546"/>
                    </a:cubicBezTo>
                    <a:cubicBezTo>
                      <a:pt x="0" y="103909"/>
                      <a:pt x="0" y="103909"/>
                      <a:pt x="0" y="103909"/>
                    </a:cubicBezTo>
                    <a:cubicBezTo>
                      <a:pt x="0" y="46182"/>
                      <a:pt x="46121" y="0"/>
                      <a:pt x="103772" y="0"/>
                    </a:cubicBezTo>
                    <a:close/>
                  </a:path>
                </a:pathLst>
              </a:custGeom>
              <a:solidFill>
                <a:srgbClr val="79797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8" tIns="109719" rIns="137148" bIns="109719" numCol="1" spcCol="0" rtlCol="0" fromWordArt="0" anchor="t" anchorCtr="0" forceAA="0" compatLnSpc="1">
                <a:prstTxWarp prst="textNoShape">
                  <a:avLst/>
                </a:prstTxWarp>
                <a:noAutofit/>
              </a:bodyPr>
              <a:lstStyle/>
              <a:p>
                <a:pPr marL="0" marR="0" lvl="0" indent="0" algn="ctr" defTabSz="699261"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8" name="Group 17">
            <a:extLst>
              <a:ext uri="{FF2B5EF4-FFF2-40B4-BE49-F238E27FC236}">
                <a16:creationId xmlns:a16="http://schemas.microsoft.com/office/drawing/2014/main" id="{5E0EB4CC-9ED4-40FD-9535-4E7C706CBF4F}"/>
              </a:ext>
            </a:extLst>
          </p:cNvPr>
          <p:cNvGrpSpPr/>
          <p:nvPr/>
        </p:nvGrpSpPr>
        <p:grpSpPr>
          <a:xfrm>
            <a:off x="10456900" y="4953135"/>
            <a:ext cx="791685" cy="682487"/>
            <a:chOff x="10456900" y="4745615"/>
            <a:chExt cx="791685" cy="682487"/>
          </a:xfrm>
        </p:grpSpPr>
        <p:sp>
          <p:nvSpPr>
            <p:cNvPr id="112" name="Hexagon 111">
              <a:extLst>
                <a:ext uri="{FF2B5EF4-FFF2-40B4-BE49-F238E27FC236}">
                  <a16:creationId xmlns:a16="http://schemas.microsoft.com/office/drawing/2014/main" id="{75CE375A-F6BA-4A67-BBBC-5DEB5543B5A2}"/>
                </a:ext>
              </a:extLst>
            </p:cNvPr>
            <p:cNvSpPr/>
            <p:nvPr/>
          </p:nvSpPr>
          <p:spPr>
            <a:xfrm>
              <a:off x="10456900" y="4745615"/>
              <a:ext cx="791685" cy="682487"/>
            </a:xfrm>
            <a:prstGeom prst="hexagon">
              <a:avLst/>
            </a:prstGeom>
            <a:solidFill>
              <a:srgbClr val="E9E9E9"/>
            </a:solidFill>
            <a:ln w="12700">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4" name="Freeform 5">
              <a:extLst>
                <a:ext uri="{FF2B5EF4-FFF2-40B4-BE49-F238E27FC236}">
                  <a16:creationId xmlns:a16="http://schemas.microsoft.com/office/drawing/2014/main" id="{A764EE84-9D7B-46DC-97D5-2BBDA87595C6}"/>
                </a:ext>
              </a:extLst>
            </p:cNvPr>
            <p:cNvSpPr>
              <a:spLocks noEditPoints="1"/>
            </p:cNvSpPr>
            <p:nvPr/>
          </p:nvSpPr>
          <p:spPr bwMode="black">
            <a:xfrm>
              <a:off x="10664845" y="4941042"/>
              <a:ext cx="375795" cy="291633"/>
            </a:xfrm>
            <a:custGeom>
              <a:avLst/>
              <a:gdLst>
                <a:gd name="T0" fmla="*/ 22 w 277"/>
                <a:gd name="T1" fmla="*/ 1 h 215"/>
                <a:gd name="T2" fmla="*/ 22 w 277"/>
                <a:gd name="T3" fmla="*/ 10 h 215"/>
                <a:gd name="T4" fmla="*/ 22 w 277"/>
                <a:gd name="T5" fmla="*/ 10 h 215"/>
                <a:gd name="T6" fmla="*/ 66 w 277"/>
                <a:gd name="T7" fmla="*/ 15 h 215"/>
                <a:gd name="T8" fmla="*/ 54 w 277"/>
                <a:gd name="T9" fmla="*/ 20 h 215"/>
                <a:gd name="T10" fmla="*/ 79 w 277"/>
                <a:gd name="T11" fmla="*/ 0 h 215"/>
                <a:gd name="T12" fmla="*/ 118 w 277"/>
                <a:gd name="T13" fmla="*/ 1 h 215"/>
                <a:gd name="T14" fmla="*/ 118 w 277"/>
                <a:gd name="T15" fmla="*/ 10 h 215"/>
                <a:gd name="T16" fmla="*/ 118 w 277"/>
                <a:gd name="T17" fmla="*/ 10 h 215"/>
                <a:gd name="T18" fmla="*/ 163 w 277"/>
                <a:gd name="T19" fmla="*/ 15 h 215"/>
                <a:gd name="T20" fmla="*/ 150 w 277"/>
                <a:gd name="T21" fmla="*/ 20 h 215"/>
                <a:gd name="T22" fmla="*/ 176 w 277"/>
                <a:gd name="T23" fmla="*/ 0 h 215"/>
                <a:gd name="T24" fmla="*/ 215 w 277"/>
                <a:gd name="T25" fmla="*/ 1 h 215"/>
                <a:gd name="T26" fmla="*/ 214 w 277"/>
                <a:gd name="T27" fmla="*/ 10 h 215"/>
                <a:gd name="T28" fmla="*/ 214 w 277"/>
                <a:gd name="T29" fmla="*/ 10 h 215"/>
                <a:gd name="T30" fmla="*/ 259 w 277"/>
                <a:gd name="T31" fmla="*/ 15 h 215"/>
                <a:gd name="T32" fmla="*/ 247 w 277"/>
                <a:gd name="T33" fmla="*/ 20 h 215"/>
                <a:gd name="T34" fmla="*/ 272 w 277"/>
                <a:gd name="T35" fmla="*/ 0 h 215"/>
                <a:gd name="T36" fmla="*/ 12 w 277"/>
                <a:gd name="T37" fmla="*/ 92 h 215"/>
                <a:gd name="T38" fmla="*/ 0 w 277"/>
                <a:gd name="T39" fmla="*/ 97 h 215"/>
                <a:gd name="T40" fmla="*/ 25 w 277"/>
                <a:gd name="T41" fmla="*/ 77 h 215"/>
                <a:gd name="T42" fmla="*/ 64 w 277"/>
                <a:gd name="T43" fmla="*/ 77 h 215"/>
                <a:gd name="T44" fmla="*/ 64 w 277"/>
                <a:gd name="T45" fmla="*/ 87 h 215"/>
                <a:gd name="T46" fmla="*/ 64 w 277"/>
                <a:gd name="T47" fmla="*/ 87 h 215"/>
                <a:gd name="T48" fmla="*/ 109 w 277"/>
                <a:gd name="T49" fmla="*/ 92 h 215"/>
                <a:gd name="T50" fmla="*/ 96 w 277"/>
                <a:gd name="T51" fmla="*/ 97 h 215"/>
                <a:gd name="T52" fmla="*/ 122 w 277"/>
                <a:gd name="T53" fmla="*/ 77 h 215"/>
                <a:gd name="T54" fmla="*/ 161 w 277"/>
                <a:gd name="T55" fmla="*/ 77 h 215"/>
                <a:gd name="T56" fmla="*/ 160 w 277"/>
                <a:gd name="T57" fmla="*/ 87 h 215"/>
                <a:gd name="T58" fmla="*/ 160 w 277"/>
                <a:gd name="T59" fmla="*/ 87 h 215"/>
                <a:gd name="T60" fmla="*/ 205 w 277"/>
                <a:gd name="T61" fmla="*/ 92 h 215"/>
                <a:gd name="T62" fmla="*/ 192 w 277"/>
                <a:gd name="T63" fmla="*/ 97 h 215"/>
                <a:gd name="T64" fmla="*/ 218 w 277"/>
                <a:gd name="T65" fmla="*/ 77 h 215"/>
                <a:gd name="T66" fmla="*/ 257 w 277"/>
                <a:gd name="T67" fmla="*/ 77 h 215"/>
                <a:gd name="T68" fmla="*/ 256 w 277"/>
                <a:gd name="T69" fmla="*/ 87 h 215"/>
                <a:gd name="T70" fmla="*/ 256 w 277"/>
                <a:gd name="T71" fmla="*/ 87 h 215"/>
                <a:gd name="T72" fmla="*/ 22 w 277"/>
                <a:gd name="T73" fmla="*/ 154 h 215"/>
                <a:gd name="T74" fmla="*/ 22 w 277"/>
                <a:gd name="T75" fmla="*/ 164 h 215"/>
                <a:gd name="T76" fmla="*/ 22 w 277"/>
                <a:gd name="T77" fmla="*/ 164 h 215"/>
                <a:gd name="T78" fmla="*/ 66 w 277"/>
                <a:gd name="T79" fmla="*/ 168 h 215"/>
                <a:gd name="T80" fmla="*/ 54 w 277"/>
                <a:gd name="T81" fmla="*/ 173 h 215"/>
                <a:gd name="T82" fmla="*/ 79 w 277"/>
                <a:gd name="T83" fmla="*/ 154 h 215"/>
                <a:gd name="T84" fmla="*/ 118 w 277"/>
                <a:gd name="T85" fmla="*/ 154 h 215"/>
                <a:gd name="T86" fmla="*/ 118 w 277"/>
                <a:gd name="T87" fmla="*/ 164 h 215"/>
                <a:gd name="T88" fmla="*/ 118 w 277"/>
                <a:gd name="T89" fmla="*/ 164 h 215"/>
                <a:gd name="T90" fmla="*/ 163 w 277"/>
                <a:gd name="T91" fmla="*/ 168 h 215"/>
                <a:gd name="T92" fmla="*/ 150 w 277"/>
                <a:gd name="T93" fmla="*/ 173 h 215"/>
                <a:gd name="T94" fmla="*/ 176 w 277"/>
                <a:gd name="T95" fmla="*/ 154 h 215"/>
                <a:gd name="T96" fmla="*/ 215 w 277"/>
                <a:gd name="T97" fmla="*/ 154 h 215"/>
                <a:gd name="T98" fmla="*/ 214 w 277"/>
                <a:gd name="T99" fmla="*/ 164 h 215"/>
                <a:gd name="T100" fmla="*/ 214 w 277"/>
                <a:gd name="T101" fmla="*/ 164 h 215"/>
                <a:gd name="T102" fmla="*/ 259 w 277"/>
                <a:gd name="T103" fmla="*/ 168 h 215"/>
                <a:gd name="T104" fmla="*/ 247 w 277"/>
                <a:gd name="T105" fmla="*/ 173 h 215"/>
                <a:gd name="T106" fmla="*/ 272 w 277"/>
                <a:gd name="T107" fmla="*/ 154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77" h="215">
                  <a:moveTo>
                    <a:pt x="21" y="61"/>
                  </a:moveTo>
                  <a:cubicBezTo>
                    <a:pt x="7" y="61"/>
                    <a:pt x="0" y="51"/>
                    <a:pt x="0" y="32"/>
                  </a:cubicBezTo>
                  <a:cubicBezTo>
                    <a:pt x="0" y="22"/>
                    <a:pt x="2" y="14"/>
                    <a:pt x="6" y="9"/>
                  </a:cubicBezTo>
                  <a:cubicBezTo>
                    <a:pt x="9" y="3"/>
                    <a:pt x="15" y="1"/>
                    <a:pt x="22" y="1"/>
                  </a:cubicBezTo>
                  <a:cubicBezTo>
                    <a:pt x="36" y="1"/>
                    <a:pt x="43" y="11"/>
                    <a:pt x="43" y="30"/>
                  </a:cubicBezTo>
                  <a:cubicBezTo>
                    <a:pt x="43" y="40"/>
                    <a:pt x="41" y="48"/>
                    <a:pt x="37" y="53"/>
                  </a:cubicBezTo>
                  <a:cubicBezTo>
                    <a:pt x="33" y="59"/>
                    <a:pt x="28" y="61"/>
                    <a:pt x="21" y="61"/>
                  </a:cubicBezTo>
                  <a:close/>
                  <a:moveTo>
                    <a:pt x="22" y="10"/>
                  </a:moveTo>
                  <a:cubicBezTo>
                    <a:pt x="16" y="10"/>
                    <a:pt x="13" y="17"/>
                    <a:pt x="13" y="32"/>
                  </a:cubicBezTo>
                  <a:cubicBezTo>
                    <a:pt x="13" y="45"/>
                    <a:pt x="16" y="51"/>
                    <a:pt x="21" y="51"/>
                  </a:cubicBezTo>
                  <a:cubicBezTo>
                    <a:pt x="27" y="51"/>
                    <a:pt x="29" y="45"/>
                    <a:pt x="29" y="31"/>
                  </a:cubicBezTo>
                  <a:cubicBezTo>
                    <a:pt x="29" y="17"/>
                    <a:pt x="27" y="10"/>
                    <a:pt x="22" y="10"/>
                  </a:cubicBezTo>
                  <a:close/>
                  <a:moveTo>
                    <a:pt x="79" y="0"/>
                  </a:moveTo>
                  <a:cubicBezTo>
                    <a:pt x="79" y="60"/>
                    <a:pt x="79" y="60"/>
                    <a:pt x="79" y="60"/>
                  </a:cubicBezTo>
                  <a:cubicBezTo>
                    <a:pt x="66" y="60"/>
                    <a:pt x="66" y="60"/>
                    <a:pt x="66" y="60"/>
                  </a:cubicBezTo>
                  <a:cubicBezTo>
                    <a:pt x="66" y="15"/>
                    <a:pt x="66" y="15"/>
                    <a:pt x="66" y="15"/>
                  </a:cubicBezTo>
                  <a:cubicBezTo>
                    <a:pt x="66" y="15"/>
                    <a:pt x="65" y="16"/>
                    <a:pt x="64" y="17"/>
                  </a:cubicBezTo>
                  <a:cubicBezTo>
                    <a:pt x="63" y="17"/>
                    <a:pt x="62" y="18"/>
                    <a:pt x="61" y="18"/>
                  </a:cubicBezTo>
                  <a:cubicBezTo>
                    <a:pt x="60" y="19"/>
                    <a:pt x="59" y="19"/>
                    <a:pt x="57" y="19"/>
                  </a:cubicBezTo>
                  <a:cubicBezTo>
                    <a:pt x="56" y="20"/>
                    <a:pt x="55" y="20"/>
                    <a:pt x="54" y="20"/>
                  </a:cubicBezTo>
                  <a:cubicBezTo>
                    <a:pt x="54" y="9"/>
                    <a:pt x="54" y="9"/>
                    <a:pt x="54" y="9"/>
                  </a:cubicBezTo>
                  <a:cubicBezTo>
                    <a:pt x="57" y="8"/>
                    <a:pt x="61" y="7"/>
                    <a:pt x="64" y="5"/>
                  </a:cubicBezTo>
                  <a:cubicBezTo>
                    <a:pt x="66" y="4"/>
                    <a:pt x="69" y="2"/>
                    <a:pt x="72" y="0"/>
                  </a:cubicBezTo>
                  <a:lnTo>
                    <a:pt x="79" y="0"/>
                  </a:lnTo>
                  <a:close/>
                  <a:moveTo>
                    <a:pt x="117" y="61"/>
                  </a:moveTo>
                  <a:cubicBezTo>
                    <a:pt x="103" y="61"/>
                    <a:pt x="96" y="51"/>
                    <a:pt x="96" y="32"/>
                  </a:cubicBezTo>
                  <a:cubicBezTo>
                    <a:pt x="96" y="22"/>
                    <a:pt x="98" y="14"/>
                    <a:pt x="102" y="9"/>
                  </a:cubicBezTo>
                  <a:cubicBezTo>
                    <a:pt x="106" y="3"/>
                    <a:pt x="111" y="1"/>
                    <a:pt x="118" y="1"/>
                  </a:cubicBezTo>
                  <a:cubicBezTo>
                    <a:pt x="132" y="1"/>
                    <a:pt x="139" y="11"/>
                    <a:pt x="139" y="30"/>
                  </a:cubicBezTo>
                  <a:cubicBezTo>
                    <a:pt x="139" y="40"/>
                    <a:pt x="137" y="48"/>
                    <a:pt x="133" y="53"/>
                  </a:cubicBezTo>
                  <a:cubicBezTo>
                    <a:pt x="130" y="59"/>
                    <a:pt x="124" y="61"/>
                    <a:pt x="117" y="61"/>
                  </a:cubicBezTo>
                  <a:close/>
                  <a:moveTo>
                    <a:pt x="118" y="10"/>
                  </a:moveTo>
                  <a:cubicBezTo>
                    <a:pt x="112" y="10"/>
                    <a:pt x="109" y="17"/>
                    <a:pt x="109" y="32"/>
                  </a:cubicBezTo>
                  <a:cubicBezTo>
                    <a:pt x="109" y="45"/>
                    <a:pt x="112" y="51"/>
                    <a:pt x="118" y="51"/>
                  </a:cubicBezTo>
                  <a:cubicBezTo>
                    <a:pt x="123" y="51"/>
                    <a:pt x="126" y="45"/>
                    <a:pt x="126" y="31"/>
                  </a:cubicBezTo>
                  <a:cubicBezTo>
                    <a:pt x="126" y="17"/>
                    <a:pt x="123" y="10"/>
                    <a:pt x="118" y="10"/>
                  </a:cubicBezTo>
                  <a:close/>
                  <a:moveTo>
                    <a:pt x="176" y="0"/>
                  </a:moveTo>
                  <a:cubicBezTo>
                    <a:pt x="176" y="60"/>
                    <a:pt x="176" y="60"/>
                    <a:pt x="176" y="60"/>
                  </a:cubicBezTo>
                  <a:cubicBezTo>
                    <a:pt x="163" y="60"/>
                    <a:pt x="163" y="60"/>
                    <a:pt x="163" y="60"/>
                  </a:cubicBezTo>
                  <a:cubicBezTo>
                    <a:pt x="163" y="15"/>
                    <a:pt x="163" y="15"/>
                    <a:pt x="163" y="15"/>
                  </a:cubicBezTo>
                  <a:cubicBezTo>
                    <a:pt x="162" y="15"/>
                    <a:pt x="161" y="16"/>
                    <a:pt x="160" y="17"/>
                  </a:cubicBezTo>
                  <a:cubicBezTo>
                    <a:pt x="159" y="17"/>
                    <a:pt x="158" y="18"/>
                    <a:pt x="157" y="18"/>
                  </a:cubicBezTo>
                  <a:cubicBezTo>
                    <a:pt x="156" y="19"/>
                    <a:pt x="155" y="19"/>
                    <a:pt x="154" y="19"/>
                  </a:cubicBezTo>
                  <a:cubicBezTo>
                    <a:pt x="153" y="20"/>
                    <a:pt x="151" y="20"/>
                    <a:pt x="150" y="20"/>
                  </a:cubicBezTo>
                  <a:cubicBezTo>
                    <a:pt x="150" y="9"/>
                    <a:pt x="150" y="9"/>
                    <a:pt x="150" y="9"/>
                  </a:cubicBezTo>
                  <a:cubicBezTo>
                    <a:pt x="154" y="8"/>
                    <a:pt x="157" y="7"/>
                    <a:pt x="160" y="5"/>
                  </a:cubicBezTo>
                  <a:cubicBezTo>
                    <a:pt x="163" y="4"/>
                    <a:pt x="165" y="2"/>
                    <a:pt x="168" y="0"/>
                  </a:cubicBezTo>
                  <a:lnTo>
                    <a:pt x="176" y="0"/>
                  </a:lnTo>
                  <a:close/>
                  <a:moveTo>
                    <a:pt x="214" y="61"/>
                  </a:moveTo>
                  <a:cubicBezTo>
                    <a:pt x="200" y="61"/>
                    <a:pt x="193" y="51"/>
                    <a:pt x="193" y="32"/>
                  </a:cubicBezTo>
                  <a:cubicBezTo>
                    <a:pt x="193" y="22"/>
                    <a:pt x="195" y="14"/>
                    <a:pt x="198" y="9"/>
                  </a:cubicBezTo>
                  <a:cubicBezTo>
                    <a:pt x="202" y="3"/>
                    <a:pt x="208" y="1"/>
                    <a:pt x="215" y="1"/>
                  </a:cubicBezTo>
                  <a:cubicBezTo>
                    <a:pt x="228" y="1"/>
                    <a:pt x="235" y="11"/>
                    <a:pt x="235" y="30"/>
                  </a:cubicBezTo>
                  <a:cubicBezTo>
                    <a:pt x="235" y="40"/>
                    <a:pt x="233" y="48"/>
                    <a:pt x="230" y="53"/>
                  </a:cubicBezTo>
                  <a:cubicBezTo>
                    <a:pt x="226" y="59"/>
                    <a:pt x="221" y="61"/>
                    <a:pt x="214" y="61"/>
                  </a:cubicBezTo>
                  <a:close/>
                  <a:moveTo>
                    <a:pt x="214" y="10"/>
                  </a:moveTo>
                  <a:cubicBezTo>
                    <a:pt x="209" y="10"/>
                    <a:pt x="206" y="17"/>
                    <a:pt x="206" y="32"/>
                  </a:cubicBezTo>
                  <a:cubicBezTo>
                    <a:pt x="206" y="45"/>
                    <a:pt x="209" y="51"/>
                    <a:pt x="214" y="51"/>
                  </a:cubicBezTo>
                  <a:cubicBezTo>
                    <a:pt x="219" y="51"/>
                    <a:pt x="222" y="45"/>
                    <a:pt x="222" y="31"/>
                  </a:cubicBezTo>
                  <a:cubicBezTo>
                    <a:pt x="222" y="17"/>
                    <a:pt x="219" y="10"/>
                    <a:pt x="214" y="10"/>
                  </a:cubicBezTo>
                  <a:close/>
                  <a:moveTo>
                    <a:pt x="272" y="0"/>
                  </a:moveTo>
                  <a:cubicBezTo>
                    <a:pt x="272" y="60"/>
                    <a:pt x="272" y="60"/>
                    <a:pt x="272" y="60"/>
                  </a:cubicBezTo>
                  <a:cubicBezTo>
                    <a:pt x="259" y="60"/>
                    <a:pt x="259" y="60"/>
                    <a:pt x="259" y="60"/>
                  </a:cubicBezTo>
                  <a:cubicBezTo>
                    <a:pt x="259" y="15"/>
                    <a:pt x="259" y="15"/>
                    <a:pt x="259" y="15"/>
                  </a:cubicBezTo>
                  <a:cubicBezTo>
                    <a:pt x="258" y="15"/>
                    <a:pt x="258" y="16"/>
                    <a:pt x="257" y="17"/>
                  </a:cubicBezTo>
                  <a:cubicBezTo>
                    <a:pt x="256" y="17"/>
                    <a:pt x="255" y="18"/>
                    <a:pt x="254" y="18"/>
                  </a:cubicBezTo>
                  <a:cubicBezTo>
                    <a:pt x="252" y="19"/>
                    <a:pt x="251" y="19"/>
                    <a:pt x="250" y="19"/>
                  </a:cubicBezTo>
                  <a:cubicBezTo>
                    <a:pt x="249" y="20"/>
                    <a:pt x="248" y="20"/>
                    <a:pt x="247" y="20"/>
                  </a:cubicBezTo>
                  <a:cubicBezTo>
                    <a:pt x="247" y="9"/>
                    <a:pt x="247" y="9"/>
                    <a:pt x="247" y="9"/>
                  </a:cubicBezTo>
                  <a:cubicBezTo>
                    <a:pt x="250" y="8"/>
                    <a:pt x="253" y="7"/>
                    <a:pt x="256" y="5"/>
                  </a:cubicBezTo>
                  <a:cubicBezTo>
                    <a:pt x="259" y="4"/>
                    <a:pt x="262" y="2"/>
                    <a:pt x="264" y="0"/>
                  </a:cubicBezTo>
                  <a:lnTo>
                    <a:pt x="272" y="0"/>
                  </a:lnTo>
                  <a:close/>
                  <a:moveTo>
                    <a:pt x="25" y="77"/>
                  </a:moveTo>
                  <a:cubicBezTo>
                    <a:pt x="25" y="137"/>
                    <a:pt x="25" y="137"/>
                    <a:pt x="25" y="137"/>
                  </a:cubicBezTo>
                  <a:cubicBezTo>
                    <a:pt x="12" y="137"/>
                    <a:pt x="12" y="137"/>
                    <a:pt x="12" y="137"/>
                  </a:cubicBezTo>
                  <a:cubicBezTo>
                    <a:pt x="12" y="92"/>
                    <a:pt x="12" y="92"/>
                    <a:pt x="12" y="92"/>
                  </a:cubicBezTo>
                  <a:cubicBezTo>
                    <a:pt x="12" y="92"/>
                    <a:pt x="11" y="93"/>
                    <a:pt x="10" y="93"/>
                  </a:cubicBezTo>
                  <a:cubicBezTo>
                    <a:pt x="9" y="94"/>
                    <a:pt x="8" y="94"/>
                    <a:pt x="7" y="95"/>
                  </a:cubicBezTo>
                  <a:cubicBezTo>
                    <a:pt x="6" y="95"/>
                    <a:pt x="5" y="96"/>
                    <a:pt x="3" y="96"/>
                  </a:cubicBezTo>
                  <a:cubicBezTo>
                    <a:pt x="2" y="96"/>
                    <a:pt x="1" y="97"/>
                    <a:pt x="0" y="97"/>
                  </a:cubicBezTo>
                  <a:cubicBezTo>
                    <a:pt x="0" y="86"/>
                    <a:pt x="0" y="86"/>
                    <a:pt x="0" y="86"/>
                  </a:cubicBezTo>
                  <a:cubicBezTo>
                    <a:pt x="3" y="85"/>
                    <a:pt x="6" y="84"/>
                    <a:pt x="9" y="82"/>
                  </a:cubicBezTo>
                  <a:cubicBezTo>
                    <a:pt x="12" y="81"/>
                    <a:pt x="15" y="79"/>
                    <a:pt x="17" y="77"/>
                  </a:cubicBezTo>
                  <a:lnTo>
                    <a:pt x="25" y="77"/>
                  </a:lnTo>
                  <a:close/>
                  <a:moveTo>
                    <a:pt x="63" y="138"/>
                  </a:moveTo>
                  <a:cubicBezTo>
                    <a:pt x="49" y="138"/>
                    <a:pt x="42" y="128"/>
                    <a:pt x="42" y="109"/>
                  </a:cubicBezTo>
                  <a:cubicBezTo>
                    <a:pt x="42" y="98"/>
                    <a:pt x="44" y="91"/>
                    <a:pt x="48" y="85"/>
                  </a:cubicBezTo>
                  <a:cubicBezTo>
                    <a:pt x="52" y="80"/>
                    <a:pt x="57" y="77"/>
                    <a:pt x="64" y="77"/>
                  </a:cubicBezTo>
                  <a:cubicBezTo>
                    <a:pt x="78" y="77"/>
                    <a:pt x="85" y="87"/>
                    <a:pt x="85" y="107"/>
                  </a:cubicBezTo>
                  <a:cubicBezTo>
                    <a:pt x="85" y="117"/>
                    <a:pt x="83" y="125"/>
                    <a:pt x="79" y="130"/>
                  </a:cubicBezTo>
                  <a:cubicBezTo>
                    <a:pt x="75" y="135"/>
                    <a:pt x="70" y="138"/>
                    <a:pt x="63" y="138"/>
                  </a:cubicBezTo>
                  <a:close/>
                  <a:moveTo>
                    <a:pt x="64" y="87"/>
                  </a:moveTo>
                  <a:cubicBezTo>
                    <a:pt x="58" y="87"/>
                    <a:pt x="55" y="94"/>
                    <a:pt x="55" y="108"/>
                  </a:cubicBezTo>
                  <a:cubicBezTo>
                    <a:pt x="55" y="121"/>
                    <a:pt x="58" y="128"/>
                    <a:pt x="64" y="128"/>
                  </a:cubicBezTo>
                  <a:cubicBezTo>
                    <a:pt x="69" y="128"/>
                    <a:pt x="72" y="121"/>
                    <a:pt x="72" y="108"/>
                  </a:cubicBezTo>
                  <a:cubicBezTo>
                    <a:pt x="72" y="94"/>
                    <a:pt x="69" y="87"/>
                    <a:pt x="64" y="87"/>
                  </a:cubicBezTo>
                  <a:close/>
                  <a:moveTo>
                    <a:pt x="122" y="77"/>
                  </a:moveTo>
                  <a:cubicBezTo>
                    <a:pt x="122" y="137"/>
                    <a:pt x="122" y="137"/>
                    <a:pt x="122" y="137"/>
                  </a:cubicBezTo>
                  <a:cubicBezTo>
                    <a:pt x="109" y="137"/>
                    <a:pt x="109" y="137"/>
                    <a:pt x="109" y="137"/>
                  </a:cubicBezTo>
                  <a:cubicBezTo>
                    <a:pt x="109" y="92"/>
                    <a:pt x="109" y="92"/>
                    <a:pt x="109" y="92"/>
                  </a:cubicBezTo>
                  <a:cubicBezTo>
                    <a:pt x="108" y="92"/>
                    <a:pt x="107" y="93"/>
                    <a:pt x="106" y="93"/>
                  </a:cubicBezTo>
                  <a:cubicBezTo>
                    <a:pt x="105" y="94"/>
                    <a:pt x="104" y="94"/>
                    <a:pt x="103" y="95"/>
                  </a:cubicBezTo>
                  <a:cubicBezTo>
                    <a:pt x="102" y="95"/>
                    <a:pt x="101" y="96"/>
                    <a:pt x="100" y="96"/>
                  </a:cubicBezTo>
                  <a:cubicBezTo>
                    <a:pt x="98" y="96"/>
                    <a:pt x="97" y="97"/>
                    <a:pt x="96" y="97"/>
                  </a:cubicBezTo>
                  <a:cubicBezTo>
                    <a:pt x="96" y="86"/>
                    <a:pt x="96" y="86"/>
                    <a:pt x="96" y="86"/>
                  </a:cubicBezTo>
                  <a:cubicBezTo>
                    <a:pt x="100" y="85"/>
                    <a:pt x="103" y="84"/>
                    <a:pt x="106" y="82"/>
                  </a:cubicBezTo>
                  <a:cubicBezTo>
                    <a:pt x="109" y="81"/>
                    <a:pt x="111" y="79"/>
                    <a:pt x="114" y="77"/>
                  </a:cubicBezTo>
                  <a:lnTo>
                    <a:pt x="122" y="77"/>
                  </a:lnTo>
                  <a:close/>
                  <a:moveTo>
                    <a:pt x="159" y="138"/>
                  </a:moveTo>
                  <a:cubicBezTo>
                    <a:pt x="145" y="138"/>
                    <a:pt x="138" y="128"/>
                    <a:pt x="138" y="109"/>
                  </a:cubicBezTo>
                  <a:cubicBezTo>
                    <a:pt x="138" y="98"/>
                    <a:pt x="140" y="91"/>
                    <a:pt x="144" y="85"/>
                  </a:cubicBezTo>
                  <a:cubicBezTo>
                    <a:pt x="148" y="80"/>
                    <a:pt x="153" y="77"/>
                    <a:pt x="161" y="77"/>
                  </a:cubicBezTo>
                  <a:cubicBezTo>
                    <a:pt x="174" y="77"/>
                    <a:pt x="181" y="87"/>
                    <a:pt x="181" y="107"/>
                  </a:cubicBezTo>
                  <a:cubicBezTo>
                    <a:pt x="181" y="117"/>
                    <a:pt x="179" y="125"/>
                    <a:pt x="175" y="130"/>
                  </a:cubicBezTo>
                  <a:cubicBezTo>
                    <a:pt x="172" y="135"/>
                    <a:pt x="166" y="138"/>
                    <a:pt x="159" y="138"/>
                  </a:cubicBezTo>
                  <a:close/>
                  <a:moveTo>
                    <a:pt x="160" y="87"/>
                  </a:moveTo>
                  <a:cubicBezTo>
                    <a:pt x="154" y="87"/>
                    <a:pt x="152" y="94"/>
                    <a:pt x="152" y="108"/>
                  </a:cubicBezTo>
                  <a:cubicBezTo>
                    <a:pt x="152" y="121"/>
                    <a:pt x="154" y="128"/>
                    <a:pt x="160" y="128"/>
                  </a:cubicBezTo>
                  <a:cubicBezTo>
                    <a:pt x="165" y="128"/>
                    <a:pt x="168" y="121"/>
                    <a:pt x="168" y="108"/>
                  </a:cubicBezTo>
                  <a:cubicBezTo>
                    <a:pt x="168" y="94"/>
                    <a:pt x="165" y="87"/>
                    <a:pt x="160" y="87"/>
                  </a:cubicBezTo>
                  <a:close/>
                  <a:moveTo>
                    <a:pt x="218" y="77"/>
                  </a:moveTo>
                  <a:cubicBezTo>
                    <a:pt x="218" y="137"/>
                    <a:pt x="218" y="137"/>
                    <a:pt x="218" y="137"/>
                  </a:cubicBezTo>
                  <a:cubicBezTo>
                    <a:pt x="205" y="137"/>
                    <a:pt x="205" y="137"/>
                    <a:pt x="205" y="137"/>
                  </a:cubicBezTo>
                  <a:cubicBezTo>
                    <a:pt x="205" y="92"/>
                    <a:pt x="205" y="92"/>
                    <a:pt x="205" y="92"/>
                  </a:cubicBezTo>
                  <a:cubicBezTo>
                    <a:pt x="204" y="92"/>
                    <a:pt x="203" y="93"/>
                    <a:pt x="202" y="93"/>
                  </a:cubicBezTo>
                  <a:cubicBezTo>
                    <a:pt x="201" y="94"/>
                    <a:pt x="200" y="94"/>
                    <a:pt x="199" y="95"/>
                  </a:cubicBezTo>
                  <a:cubicBezTo>
                    <a:pt x="198" y="95"/>
                    <a:pt x="197" y="96"/>
                    <a:pt x="196" y="96"/>
                  </a:cubicBezTo>
                  <a:cubicBezTo>
                    <a:pt x="195" y="96"/>
                    <a:pt x="194" y="97"/>
                    <a:pt x="192" y="97"/>
                  </a:cubicBezTo>
                  <a:cubicBezTo>
                    <a:pt x="192" y="86"/>
                    <a:pt x="192" y="86"/>
                    <a:pt x="192" y="86"/>
                  </a:cubicBezTo>
                  <a:cubicBezTo>
                    <a:pt x="196" y="85"/>
                    <a:pt x="199" y="84"/>
                    <a:pt x="202" y="82"/>
                  </a:cubicBezTo>
                  <a:cubicBezTo>
                    <a:pt x="205" y="81"/>
                    <a:pt x="208" y="79"/>
                    <a:pt x="210" y="77"/>
                  </a:cubicBezTo>
                  <a:lnTo>
                    <a:pt x="218" y="77"/>
                  </a:lnTo>
                  <a:close/>
                  <a:moveTo>
                    <a:pt x="256" y="138"/>
                  </a:moveTo>
                  <a:cubicBezTo>
                    <a:pt x="242" y="138"/>
                    <a:pt x="235" y="128"/>
                    <a:pt x="235" y="109"/>
                  </a:cubicBezTo>
                  <a:cubicBezTo>
                    <a:pt x="235" y="98"/>
                    <a:pt x="237" y="91"/>
                    <a:pt x="240" y="85"/>
                  </a:cubicBezTo>
                  <a:cubicBezTo>
                    <a:pt x="244" y="80"/>
                    <a:pt x="250" y="77"/>
                    <a:pt x="257" y="77"/>
                  </a:cubicBezTo>
                  <a:cubicBezTo>
                    <a:pt x="270" y="77"/>
                    <a:pt x="277" y="87"/>
                    <a:pt x="277" y="107"/>
                  </a:cubicBezTo>
                  <a:cubicBezTo>
                    <a:pt x="277" y="117"/>
                    <a:pt x="275" y="125"/>
                    <a:pt x="272" y="130"/>
                  </a:cubicBezTo>
                  <a:cubicBezTo>
                    <a:pt x="268" y="135"/>
                    <a:pt x="263" y="138"/>
                    <a:pt x="256" y="138"/>
                  </a:cubicBezTo>
                  <a:close/>
                  <a:moveTo>
                    <a:pt x="256" y="87"/>
                  </a:moveTo>
                  <a:cubicBezTo>
                    <a:pt x="251" y="87"/>
                    <a:pt x="248" y="94"/>
                    <a:pt x="248" y="108"/>
                  </a:cubicBezTo>
                  <a:cubicBezTo>
                    <a:pt x="248" y="121"/>
                    <a:pt x="251" y="128"/>
                    <a:pt x="256" y="128"/>
                  </a:cubicBezTo>
                  <a:cubicBezTo>
                    <a:pt x="261" y="128"/>
                    <a:pt x="264" y="121"/>
                    <a:pt x="264" y="108"/>
                  </a:cubicBezTo>
                  <a:cubicBezTo>
                    <a:pt x="264" y="94"/>
                    <a:pt x="262" y="87"/>
                    <a:pt x="256" y="87"/>
                  </a:cubicBezTo>
                  <a:close/>
                  <a:moveTo>
                    <a:pt x="21" y="215"/>
                  </a:moveTo>
                  <a:cubicBezTo>
                    <a:pt x="7" y="215"/>
                    <a:pt x="0" y="205"/>
                    <a:pt x="0" y="185"/>
                  </a:cubicBezTo>
                  <a:cubicBezTo>
                    <a:pt x="0" y="175"/>
                    <a:pt x="2" y="167"/>
                    <a:pt x="6" y="162"/>
                  </a:cubicBezTo>
                  <a:cubicBezTo>
                    <a:pt x="9" y="157"/>
                    <a:pt x="15" y="154"/>
                    <a:pt x="22" y="154"/>
                  </a:cubicBezTo>
                  <a:cubicBezTo>
                    <a:pt x="36" y="154"/>
                    <a:pt x="43" y="164"/>
                    <a:pt x="43" y="184"/>
                  </a:cubicBezTo>
                  <a:cubicBezTo>
                    <a:pt x="43" y="194"/>
                    <a:pt x="41" y="201"/>
                    <a:pt x="37" y="207"/>
                  </a:cubicBezTo>
                  <a:cubicBezTo>
                    <a:pt x="33" y="212"/>
                    <a:pt x="28" y="215"/>
                    <a:pt x="21" y="215"/>
                  </a:cubicBezTo>
                  <a:close/>
                  <a:moveTo>
                    <a:pt x="22" y="164"/>
                  </a:moveTo>
                  <a:cubicBezTo>
                    <a:pt x="16" y="164"/>
                    <a:pt x="13" y="171"/>
                    <a:pt x="13" y="185"/>
                  </a:cubicBezTo>
                  <a:cubicBezTo>
                    <a:pt x="13" y="198"/>
                    <a:pt x="16" y="205"/>
                    <a:pt x="21" y="205"/>
                  </a:cubicBezTo>
                  <a:cubicBezTo>
                    <a:pt x="27" y="205"/>
                    <a:pt x="29" y="198"/>
                    <a:pt x="29" y="184"/>
                  </a:cubicBezTo>
                  <a:cubicBezTo>
                    <a:pt x="29" y="171"/>
                    <a:pt x="27" y="164"/>
                    <a:pt x="22" y="164"/>
                  </a:cubicBezTo>
                  <a:close/>
                  <a:moveTo>
                    <a:pt x="79" y="154"/>
                  </a:moveTo>
                  <a:cubicBezTo>
                    <a:pt x="79" y="214"/>
                    <a:pt x="79" y="214"/>
                    <a:pt x="79" y="214"/>
                  </a:cubicBezTo>
                  <a:cubicBezTo>
                    <a:pt x="66" y="214"/>
                    <a:pt x="66" y="214"/>
                    <a:pt x="66" y="214"/>
                  </a:cubicBezTo>
                  <a:cubicBezTo>
                    <a:pt x="66" y="168"/>
                    <a:pt x="66" y="168"/>
                    <a:pt x="66" y="168"/>
                  </a:cubicBezTo>
                  <a:cubicBezTo>
                    <a:pt x="66" y="169"/>
                    <a:pt x="65" y="170"/>
                    <a:pt x="64" y="170"/>
                  </a:cubicBezTo>
                  <a:cubicBezTo>
                    <a:pt x="63" y="171"/>
                    <a:pt x="62" y="171"/>
                    <a:pt x="61" y="172"/>
                  </a:cubicBezTo>
                  <a:cubicBezTo>
                    <a:pt x="60" y="172"/>
                    <a:pt x="59" y="172"/>
                    <a:pt x="57" y="173"/>
                  </a:cubicBezTo>
                  <a:cubicBezTo>
                    <a:pt x="56" y="173"/>
                    <a:pt x="55" y="173"/>
                    <a:pt x="54" y="173"/>
                  </a:cubicBezTo>
                  <a:cubicBezTo>
                    <a:pt x="54" y="163"/>
                    <a:pt x="54" y="163"/>
                    <a:pt x="54" y="163"/>
                  </a:cubicBezTo>
                  <a:cubicBezTo>
                    <a:pt x="57" y="162"/>
                    <a:pt x="61" y="160"/>
                    <a:pt x="64" y="159"/>
                  </a:cubicBezTo>
                  <a:cubicBezTo>
                    <a:pt x="66" y="157"/>
                    <a:pt x="69" y="156"/>
                    <a:pt x="72" y="154"/>
                  </a:cubicBezTo>
                  <a:lnTo>
                    <a:pt x="79" y="154"/>
                  </a:lnTo>
                  <a:close/>
                  <a:moveTo>
                    <a:pt x="117" y="215"/>
                  </a:moveTo>
                  <a:cubicBezTo>
                    <a:pt x="103" y="215"/>
                    <a:pt x="96" y="205"/>
                    <a:pt x="96" y="185"/>
                  </a:cubicBezTo>
                  <a:cubicBezTo>
                    <a:pt x="96" y="175"/>
                    <a:pt x="98" y="167"/>
                    <a:pt x="102" y="162"/>
                  </a:cubicBezTo>
                  <a:cubicBezTo>
                    <a:pt x="106" y="157"/>
                    <a:pt x="111" y="154"/>
                    <a:pt x="118" y="154"/>
                  </a:cubicBezTo>
                  <a:cubicBezTo>
                    <a:pt x="132" y="154"/>
                    <a:pt x="139" y="164"/>
                    <a:pt x="139" y="184"/>
                  </a:cubicBezTo>
                  <a:cubicBezTo>
                    <a:pt x="139" y="194"/>
                    <a:pt x="137" y="201"/>
                    <a:pt x="133" y="207"/>
                  </a:cubicBezTo>
                  <a:cubicBezTo>
                    <a:pt x="130" y="212"/>
                    <a:pt x="124" y="215"/>
                    <a:pt x="117" y="215"/>
                  </a:cubicBezTo>
                  <a:close/>
                  <a:moveTo>
                    <a:pt x="118" y="164"/>
                  </a:moveTo>
                  <a:cubicBezTo>
                    <a:pt x="112" y="164"/>
                    <a:pt x="109" y="171"/>
                    <a:pt x="109" y="185"/>
                  </a:cubicBezTo>
                  <a:cubicBezTo>
                    <a:pt x="109" y="198"/>
                    <a:pt x="112" y="205"/>
                    <a:pt x="118" y="205"/>
                  </a:cubicBezTo>
                  <a:cubicBezTo>
                    <a:pt x="123" y="205"/>
                    <a:pt x="126" y="198"/>
                    <a:pt x="126" y="184"/>
                  </a:cubicBezTo>
                  <a:cubicBezTo>
                    <a:pt x="126" y="171"/>
                    <a:pt x="123" y="164"/>
                    <a:pt x="118" y="164"/>
                  </a:cubicBezTo>
                  <a:close/>
                  <a:moveTo>
                    <a:pt x="176" y="154"/>
                  </a:moveTo>
                  <a:cubicBezTo>
                    <a:pt x="176" y="214"/>
                    <a:pt x="176" y="214"/>
                    <a:pt x="176" y="214"/>
                  </a:cubicBezTo>
                  <a:cubicBezTo>
                    <a:pt x="163" y="214"/>
                    <a:pt x="163" y="214"/>
                    <a:pt x="163" y="214"/>
                  </a:cubicBezTo>
                  <a:cubicBezTo>
                    <a:pt x="163" y="168"/>
                    <a:pt x="163" y="168"/>
                    <a:pt x="163" y="168"/>
                  </a:cubicBezTo>
                  <a:cubicBezTo>
                    <a:pt x="162" y="169"/>
                    <a:pt x="161" y="170"/>
                    <a:pt x="160" y="170"/>
                  </a:cubicBezTo>
                  <a:cubicBezTo>
                    <a:pt x="159" y="171"/>
                    <a:pt x="158" y="171"/>
                    <a:pt x="157" y="172"/>
                  </a:cubicBezTo>
                  <a:cubicBezTo>
                    <a:pt x="156" y="172"/>
                    <a:pt x="155" y="172"/>
                    <a:pt x="154" y="173"/>
                  </a:cubicBezTo>
                  <a:cubicBezTo>
                    <a:pt x="153" y="173"/>
                    <a:pt x="151" y="173"/>
                    <a:pt x="150" y="173"/>
                  </a:cubicBezTo>
                  <a:cubicBezTo>
                    <a:pt x="150" y="163"/>
                    <a:pt x="150" y="163"/>
                    <a:pt x="150" y="163"/>
                  </a:cubicBezTo>
                  <a:cubicBezTo>
                    <a:pt x="154" y="162"/>
                    <a:pt x="157" y="160"/>
                    <a:pt x="160" y="159"/>
                  </a:cubicBezTo>
                  <a:cubicBezTo>
                    <a:pt x="163" y="157"/>
                    <a:pt x="165" y="156"/>
                    <a:pt x="168" y="154"/>
                  </a:cubicBezTo>
                  <a:lnTo>
                    <a:pt x="176" y="154"/>
                  </a:lnTo>
                  <a:close/>
                  <a:moveTo>
                    <a:pt x="214" y="215"/>
                  </a:moveTo>
                  <a:cubicBezTo>
                    <a:pt x="200" y="215"/>
                    <a:pt x="193" y="205"/>
                    <a:pt x="193" y="185"/>
                  </a:cubicBezTo>
                  <a:cubicBezTo>
                    <a:pt x="193" y="175"/>
                    <a:pt x="195" y="167"/>
                    <a:pt x="198" y="162"/>
                  </a:cubicBezTo>
                  <a:cubicBezTo>
                    <a:pt x="202" y="157"/>
                    <a:pt x="208" y="154"/>
                    <a:pt x="215" y="154"/>
                  </a:cubicBezTo>
                  <a:cubicBezTo>
                    <a:pt x="228" y="154"/>
                    <a:pt x="235" y="164"/>
                    <a:pt x="235" y="184"/>
                  </a:cubicBezTo>
                  <a:cubicBezTo>
                    <a:pt x="235" y="194"/>
                    <a:pt x="233" y="201"/>
                    <a:pt x="230" y="207"/>
                  </a:cubicBezTo>
                  <a:cubicBezTo>
                    <a:pt x="226" y="212"/>
                    <a:pt x="221" y="215"/>
                    <a:pt x="214" y="215"/>
                  </a:cubicBezTo>
                  <a:close/>
                  <a:moveTo>
                    <a:pt x="214" y="164"/>
                  </a:moveTo>
                  <a:cubicBezTo>
                    <a:pt x="209" y="164"/>
                    <a:pt x="206" y="171"/>
                    <a:pt x="206" y="185"/>
                  </a:cubicBezTo>
                  <a:cubicBezTo>
                    <a:pt x="206" y="198"/>
                    <a:pt x="209" y="205"/>
                    <a:pt x="214" y="205"/>
                  </a:cubicBezTo>
                  <a:cubicBezTo>
                    <a:pt x="219" y="205"/>
                    <a:pt x="222" y="198"/>
                    <a:pt x="222" y="184"/>
                  </a:cubicBezTo>
                  <a:cubicBezTo>
                    <a:pt x="222" y="171"/>
                    <a:pt x="219" y="164"/>
                    <a:pt x="214" y="164"/>
                  </a:cubicBezTo>
                  <a:close/>
                  <a:moveTo>
                    <a:pt x="272" y="154"/>
                  </a:moveTo>
                  <a:cubicBezTo>
                    <a:pt x="272" y="214"/>
                    <a:pt x="272" y="214"/>
                    <a:pt x="272" y="214"/>
                  </a:cubicBezTo>
                  <a:cubicBezTo>
                    <a:pt x="259" y="214"/>
                    <a:pt x="259" y="214"/>
                    <a:pt x="259" y="214"/>
                  </a:cubicBezTo>
                  <a:cubicBezTo>
                    <a:pt x="259" y="168"/>
                    <a:pt x="259" y="168"/>
                    <a:pt x="259" y="168"/>
                  </a:cubicBezTo>
                  <a:cubicBezTo>
                    <a:pt x="258" y="169"/>
                    <a:pt x="258" y="170"/>
                    <a:pt x="257" y="170"/>
                  </a:cubicBezTo>
                  <a:cubicBezTo>
                    <a:pt x="256" y="171"/>
                    <a:pt x="255" y="171"/>
                    <a:pt x="254" y="172"/>
                  </a:cubicBezTo>
                  <a:cubicBezTo>
                    <a:pt x="252" y="172"/>
                    <a:pt x="251" y="172"/>
                    <a:pt x="250" y="173"/>
                  </a:cubicBezTo>
                  <a:cubicBezTo>
                    <a:pt x="249" y="173"/>
                    <a:pt x="248" y="173"/>
                    <a:pt x="247" y="173"/>
                  </a:cubicBezTo>
                  <a:cubicBezTo>
                    <a:pt x="247" y="163"/>
                    <a:pt x="247" y="163"/>
                    <a:pt x="247" y="163"/>
                  </a:cubicBezTo>
                  <a:cubicBezTo>
                    <a:pt x="250" y="162"/>
                    <a:pt x="253" y="160"/>
                    <a:pt x="256" y="159"/>
                  </a:cubicBezTo>
                  <a:cubicBezTo>
                    <a:pt x="259" y="157"/>
                    <a:pt x="262" y="156"/>
                    <a:pt x="264" y="154"/>
                  </a:cubicBezTo>
                  <a:lnTo>
                    <a:pt x="272" y="154"/>
                  </a:lnTo>
                  <a:close/>
                </a:path>
              </a:pathLst>
            </a:custGeom>
            <a:solidFill>
              <a:srgbClr val="797979"/>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Tree>
    <p:extLst>
      <p:ext uri="{BB962C8B-B14F-4D97-AF65-F5344CB8AC3E}">
        <p14:creationId xmlns:p14="http://schemas.microsoft.com/office/powerpoint/2010/main" val="1914489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400"/>
                                        <p:tgtEl>
                                          <p:spTgt spid="6"/>
                                        </p:tgtEl>
                                      </p:cBhvr>
                                    </p:animEffect>
                                  </p:childTnLst>
                                </p:cTn>
                              </p:par>
                            </p:childTnLst>
                          </p:cTn>
                        </p:par>
                        <p:par>
                          <p:cTn id="8" fill="hold">
                            <p:stCondLst>
                              <p:cond delay="400"/>
                            </p:stCondLst>
                            <p:childTnLst>
                              <p:par>
                                <p:cTn id="9" presetID="10" presetClass="entr" presetSubtype="0"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400"/>
                                        <p:tgtEl>
                                          <p:spTgt spid="11"/>
                                        </p:tgtEl>
                                      </p:cBhvr>
                                    </p:animEffect>
                                  </p:childTnLst>
                                </p:cTn>
                              </p:par>
                            </p:childTnLst>
                          </p:cTn>
                        </p:par>
                        <p:par>
                          <p:cTn id="12" fill="hold">
                            <p:stCondLst>
                              <p:cond delay="800"/>
                            </p:stCondLst>
                            <p:childTnLst>
                              <p:par>
                                <p:cTn id="13" presetID="10" presetClass="entr" presetSubtype="0" fill="hold" grpId="0"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400"/>
                                        <p:tgtEl>
                                          <p:spTgt spid="10"/>
                                        </p:tgtEl>
                                      </p:cBhvr>
                                    </p:animEffect>
                                  </p:childTnLst>
                                </p:cTn>
                              </p:par>
                            </p:childTnLst>
                          </p:cTn>
                        </p:par>
                        <p:par>
                          <p:cTn id="16" fill="hold">
                            <p:stCondLst>
                              <p:cond delay="1200"/>
                            </p:stCondLst>
                            <p:childTnLst>
                              <p:par>
                                <p:cTn id="17" presetID="10" presetClass="entr" presetSubtype="0" fill="hold" grpId="0" nodeType="after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400"/>
                                        <p:tgtEl>
                                          <p:spTgt spid="12"/>
                                        </p:tgtEl>
                                      </p:cBhvr>
                                    </p:animEffect>
                                  </p:childTnLst>
                                </p:cTn>
                              </p:par>
                            </p:childTnLst>
                          </p:cTn>
                        </p:par>
                        <p:par>
                          <p:cTn id="20" fill="hold">
                            <p:stCondLst>
                              <p:cond delay="1600"/>
                            </p:stCondLst>
                            <p:childTnLst>
                              <p:par>
                                <p:cTn id="21" presetID="10" presetClass="entr" presetSubtype="0" fill="hold" grpId="0"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400"/>
                                        <p:tgtEl>
                                          <p:spTgt spid="8"/>
                                        </p:tgtEl>
                                      </p:cBhvr>
                                    </p:animEffect>
                                  </p:childTnLst>
                                </p:cTn>
                              </p:par>
                            </p:childTnLst>
                          </p:cTn>
                        </p:par>
                        <p:par>
                          <p:cTn id="24" fill="hold">
                            <p:stCondLst>
                              <p:cond delay="2000"/>
                            </p:stCondLst>
                            <p:childTnLst>
                              <p:par>
                                <p:cTn id="25" presetID="10" presetClass="entr" presetSubtype="0" fill="hold" grpId="0" nodeType="after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400"/>
                                        <p:tgtEl>
                                          <p:spTgt spid="7"/>
                                        </p:tgtEl>
                                      </p:cBhvr>
                                    </p:animEffect>
                                  </p:childTnLst>
                                </p:cTn>
                              </p:par>
                            </p:childTnLst>
                          </p:cTn>
                        </p:par>
                        <p:par>
                          <p:cTn id="28" fill="hold">
                            <p:stCondLst>
                              <p:cond delay="2400"/>
                            </p:stCondLst>
                            <p:childTnLst>
                              <p:par>
                                <p:cTn id="29" presetID="10" presetClass="entr" presetSubtype="0" fill="hold" grpId="0" nodeType="after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400"/>
                                        <p:tgtEl>
                                          <p:spTgt spid="9"/>
                                        </p:tgtEl>
                                      </p:cBhvr>
                                    </p:animEffect>
                                  </p:childTnLst>
                                </p:cTn>
                              </p:par>
                              <p:par>
                                <p:cTn id="32" presetID="53" presetClass="entr" presetSubtype="16" fill="hold" nodeType="withEffect">
                                  <p:stCondLst>
                                    <p:cond delay="500"/>
                                  </p:stCondLst>
                                  <p:childTnLst>
                                    <p:set>
                                      <p:cBhvr>
                                        <p:cTn id="33" dur="1" fill="hold">
                                          <p:stCondLst>
                                            <p:cond delay="0"/>
                                          </p:stCondLst>
                                        </p:cTn>
                                        <p:tgtEl>
                                          <p:spTgt spid="189"/>
                                        </p:tgtEl>
                                        <p:attrNameLst>
                                          <p:attrName>style.visibility</p:attrName>
                                        </p:attrNameLst>
                                      </p:cBhvr>
                                      <p:to>
                                        <p:strVal val="visible"/>
                                      </p:to>
                                    </p:set>
                                    <p:anim calcmode="lin" valueType="num">
                                      <p:cBhvr>
                                        <p:cTn id="34" dur="500" fill="hold"/>
                                        <p:tgtEl>
                                          <p:spTgt spid="189"/>
                                        </p:tgtEl>
                                        <p:attrNameLst>
                                          <p:attrName>ppt_w</p:attrName>
                                        </p:attrNameLst>
                                      </p:cBhvr>
                                      <p:tavLst>
                                        <p:tav tm="0">
                                          <p:val>
                                            <p:fltVal val="0"/>
                                          </p:val>
                                        </p:tav>
                                        <p:tav tm="100000">
                                          <p:val>
                                            <p:strVal val="#ppt_w"/>
                                          </p:val>
                                        </p:tav>
                                      </p:tavLst>
                                    </p:anim>
                                    <p:anim calcmode="lin" valueType="num">
                                      <p:cBhvr>
                                        <p:cTn id="35" dur="500" fill="hold"/>
                                        <p:tgtEl>
                                          <p:spTgt spid="189"/>
                                        </p:tgtEl>
                                        <p:attrNameLst>
                                          <p:attrName>ppt_h</p:attrName>
                                        </p:attrNameLst>
                                      </p:cBhvr>
                                      <p:tavLst>
                                        <p:tav tm="0">
                                          <p:val>
                                            <p:fltVal val="0"/>
                                          </p:val>
                                        </p:tav>
                                        <p:tav tm="100000">
                                          <p:val>
                                            <p:strVal val="#ppt_h"/>
                                          </p:val>
                                        </p:tav>
                                      </p:tavLst>
                                    </p:anim>
                                    <p:animEffect transition="in" filter="fade">
                                      <p:cBhvr>
                                        <p:cTn id="36" dur="500"/>
                                        <p:tgtEl>
                                          <p:spTgt spid="189"/>
                                        </p:tgtEl>
                                      </p:cBhvr>
                                    </p:animEffect>
                                  </p:childTnLst>
                                </p:cTn>
                              </p:par>
                              <p:par>
                                <p:cTn id="37" presetID="53" presetClass="entr" presetSubtype="16" fill="hold" nodeType="withEffect">
                                  <p:stCondLst>
                                    <p:cond delay="0"/>
                                  </p:stCondLst>
                                  <p:childTnLst>
                                    <p:set>
                                      <p:cBhvr>
                                        <p:cTn id="38" dur="1" fill="hold">
                                          <p:stCondLst>
                                            <p:cond delay="0"/>
                                          </p:stCondLst>
                                        </p:cTn>
                                        <p:tgtEl>
                                          <p:spTgt spid="185"/>
                                        </p:tgtEl>
                                        <p:attrNameLst>
                                          <p:attrName>style.visibility</p:attrName>
                                        </p:attrNameLst>
                                      </p:cBhvr>
                                      <p:to>
                                        <p:strVal val="visible"/>
                                      </p:to>
                                    </p:set>
                                    <p:anim calcmode="lin" valueType="num">
                                      <p:cBhvr>
                                        <p:cTn id="39" dur="500" fill="hold"/>
                                        <p:tgtEl>
                                          <p:spTgt spid="185"/>
                                        </p:tgtEl>
                                        <p:attrNameLst>
                                          <p:attrName>ppt_w</p:attrName>
                                        </p:attrNameLst>
                                      </p:cBhvr>
                                      <p:tavLst>
                                        <p:tav tm="0">
                                          <p:val>
                                            <p:fltVal val="0"/>
                                          </p:val>
                                        </p:tav>
                                        <p:tav tm="100000">
                                          <p:val>
                                            <p:strVal val="#ppt_w"/>
                                          </p:val>
                                        </p:tav>
                                      </p:tavLst>
                                    </p:anim>
                                    <p:anim calcmode="lin" valueType="num">
                                      <p:cBhvr>
                                        <p:cTn id="40" dur="500" fill="hold"/>
                                        <p:tgtEl>
                                          <p:spTgt spid="185"/>
                                        </p:tgtEl>
                                        <p:attrNameLst>
                                          <p:attrName>ppt_h</p:attrName>
                                        </p:attrNameLst>
                                      </p:cBhvr>
                                      <p:tavLst>
                                        <p:tav tm="0">
                                          <p:val>
                                            <p:fltVal val="0"/>
                                          </p:val>
                                        </p:tav>
                                        <p:tav tm="100000">
                                          <p:val>
                                            <p:strVal val="#ppt_h"/>
                                          </p:val>
                                        </p:tav>
                                      </p:tavLst>
                                    </p:anim>
                                    <p:animEffect transition="in" filter="fade">
                                      <p:cBhvr>
                                        <p:cTn id="41" dur="500"/>
                                        <p:tgtEl>
                                          <p:spTgt spid="185"/>
                                        </p:tgtEl>
                                      </p:cBhvr>
                                    </p:animEffect>
                                  </p:childTnLst>
                                </p:cTn>
                              </p:par>
                              <p:par>
                                <p:cTn id="42" presetID="53" presetClass="entr" presetSubtype="16" fill="hold" nodeType="withEffect">
                                  <p:stCondLst>
                                    <p:cond delay="500"/>
                                  </p:stCondLst>
                                  <p:childTnLst>
                                    <p:set>
                                      <p:cBhvr>
                                        <p:cTn id="43" dur="1" fill="hold">
                                          <p:stCondLst>
                                            <p:cond delay="0"/>
                                          </p:stCondLst>
                                        </p:cTn>
                                        <p:tgtEl>
                                          <p:spTgt spid="180"/>
                                        </p:tgtEl>
                                        <p:attrNameLst>
                                          <p:attrName>style.visibility</p:attrName>
                                        </p:attrNameLst>
                                      </p:cBhvr>
                                      <p:to>
                                        <p:strVal val="visible"/>
                                      </p:to>
                                    </p:set>
                                    <p:anim calcmode="lin" valueType="num">
                                      <p:cBhvr>
                                        <p:cTn id="44" dur="500" fill="hold"/>
                                        <p:tgtEl>
                                          <p:spTgt spid="180"/>
                                        </p:tgtEl>
                                        <p:attrNameLst>
                                          <p:attrName>ppt_w</p:attrName>
                                        </p:attrNameLst>
                                      </p:cBhvr>
                                      <p:tavLst>
                                        <p:tav tm="0">
                                          <p:val>
                                            <p:fltVal val="0"/>
                                          </p:val>
                                        </p:tav>
                                        <p:tav tm="100000">
                                          <p:val>
                                            <p:strVal val="#ppt_w"/>
                                          </p:val>
                                        </p:tav>
                                      </p:tavLst>
                                    </p:anim>
                                    <p:anim calcmode="lin" valueType="num">
                                      <p:cBhvr>
                                        <p:cTn id="45" dur="500" fill="hold"/>
                                        <p:tgtEl>
                                          <p:spTgt spid="180"/>
                                        </p:tgtEl>
                                        <p:attrNameLst>
                                          <p:attrName>ppt_h</p:attrName>
                                        </p:attrNameLst>
                                      </p:cBhvr>
                                      <p:tavLst>
                                        <p:tav tm="0">
                                          <p:val>
                                            <p:fltVal val="0"/>
                                          </p:val>
                                        </p:tav>
                                        <p:tav tm="100000">
                                          <p:val>
                                            <p:strVal val="#ppt_h"/>
                                          </p:val>
                                        </p:tav>
                                      </p:tavLst>
                                    </p:anim>
                                    <p:animEffect transition="in" filter="fade">
                                      <p:cBhvr>
                                        <p:cTn id="46" dur="500"/>
                                        <p:tgtEl>
                                          <p:spTgt spid="180"/>
                                        </p:tgtEl>
                                      </p:cBhvr>
                                    </p:animEffect>
                                  </p:childTnLst>
                                </p:cTn>
                              </p:par>
                              <p:par>
                                <p:cTn id="47" presetID="53" presetClass="entr" presetSubtype="16" fill="hold" nodeType="withEffect">
                                  <p:stCondLst>
                                    <p:cond delay="250"/>
                                  </p:stCondLst>
                                  <p:childTnLst>
                                    <p:set>
                                      <p:cBhvr>
                                        <p:cTn id="48" dur="1" fill="hold">
                                          <p:stCondLst>
                                            <p:cond delay="0"/>
                                          </p:stCondLst>
                                        </p:cTn>
                                        <p:tgtEl>
                                          <p:spTgt spid="176"/>
                                        </p:tgtEl>
                                        <p:attrNameLst>
                                          <p:attrName>style.visibility</p:attrName>
                                        </p:attrNameLst>
                                      </p:cBhvr>
                                      <p:to>
                                        <p:strVal val="visible"/>
                                      </p:to>
                                    </p:set>
                                    <p:anim calcmode="lin" valueType="num">
                                      <p:cBhvr>
                                        <p:cTn id="49" dur="500" fill="hold"/>
                                        <p:tgtEl>
                                          <p:spTgt spid="176"/>
                                        </p:tgtEl>
                                        <p:attrNameLst>
                                          <p:attrName>ppt_w</p:attrName>
                                        </p:attrNameLst>
                                      </p:cBhvr>
                                      <p:tavLst>
                                        <p:tav tm="0">
                                          <p:val>
                                            <p:fltVal val="0"/>
                                          </p:val>
                                        </p:tav>
                                        <p:tav tm="100000">
                                          <p:val>
                                            <p:strVal val="#ppt_w"/>
                                          </p:val>
                                        </p:tav>
                                      </p:tavLst>
                                    </p:anim>
                                    <p:anim calcmode="lin" valueType="num">
                                      <p:cBhvr>
                                        <p:cTn id="50" dur="500" fill="hold"/>
                                        <p:tgtEl>
                                          <p:spTgt spid="176"/>
                                        </p:tgtEl>
                                        <p:attrNameLst>
                                          <p:attrName>ppt_h</p:attrName>
                                        </p:attrNameLst>
                                      </p:cBhvr>
                                      <p:tavLst>
                                        <p:tav tm="0">
                                          <p:val>
                                            <p:fltVal val="0"/>
                                          </p:val>
                                        </p:tav>
                                        <p:tav tm="100000">
                                          <p:val>
                                            <p:strVal val="#ppt_h"/>
                                          </p:val>
                                        </p:tav>
                                      </p:tavLst>
                                    </p:anim>
                                    <p:animEffect transition="in" filter="fade">
                                      <p:cBhvr>
                                        <p:cTn id="51" dur="500"/>
                                        <p:tgtEl>
                                          <p:spTgt spid="176"/>
                                        </p:tgtEl>
                                      </p:cBhvr>
                                    </p:animEffect>
                                  </p:childTnLst>
                                </p:cTn>
                              </p:par>
                              <p:par>
                                <p:cTn id="52" presetID="53" presetClass="entr" presetSubtype="16" fill="hold" nodeType="withEffect">
                                  <p:stCondLst>
                                    <p:cond delay="0"/>
                                  </p:stCondLst>
                                  <p:childTnLst>
                                    <p:set>
                                      <p:cBhvr>
                                        <p:cTn id="53" dur="1" fill="hold">
                                          <p:stCondLst>
                                            <p:cond delay="0"/>
                                          </p:stCondLst>
                                        </p:cTn>
                                        <p:tgtEl>
                                          <p:spTgt spid="178"/>
                                        </p:tgtEl>
                                        <p:attrNameLst>
                                          <p:attrName>style.visibility</p:attrName>
                                        </p:attrNameLst>
                                      </p:cBhvr>
                                      <p:to>
                                        <p:strVal val="visible"/>
                                      </p:to>
                                    </p:set>
                                    <p:anim calcmode="lin" valueType="num">
                                      <p:cBhvr>
                                        <p:cTn id="54" dur="500" fill="hold"/>
                                        <p:tgtEl>
                                          <p:spTgt spid="178"/>
                                        </p:tgtEl>
                                        <p:attrNameLst>
                                          <p:attrName>ppt_w</p:attrName>
                                        </p:attrNameLst>
                                      </p:cBhvr>
                                      <p:tavLst>
                                        <p:tav tm="0">
                                          <p:val>
                                            <p:fltVal val="0"/>
                                          </p:val>
                                        </p:tav>
                                        <p:tav tm="100000">
                                          <p:val>
                                            <p:strVal val="#ppt_w"/>
                                          </p:val>
                                        </p:tav>
                                      </p:tavLst>
                                    </p:anim>
                                    <p:anim calcmode="lin" valueType="num">
                                      <p:cBhvr>
                                        <p:cTn id="55" dur="500" fill="hold"/>
                                        <p:tgtEl>
                                          <p:spTgt spid="178"/>
                                        </p:tgtEl>
                                        <p:attrNameLst>
                                          <p:attrName>ppt_h</p:attrName>
                                        </p:attrNameLst>
                                      </p:cBhvr>
                                      <p:tavLst>
                                        <p:tav tm="0">
                                          <p:val>
                                            <p:fltVal val="0"/>
                                          </p:val>
                                        </p:tav>
                                        <p:tav tm="100000">
                                          <p:val>
                                            <p:strVal val="#ppt_h"/>
                                          </p:val>
                                        </p:tav>
                                      </p:tavLst>
                                    </p:anim>
                                    <p:animEffect transition="in" filter="fade">
                                      <p:cBhvr>
                                        <p:cTn id="56" dur="500"/>
                                        <p:tgtEl>
                                          <p:spTgt spid="178"/>
                                        </p:tgtEl>
                                      </p:cBhvr>
                                    </p:animEffect>
                                  </p:childTnLst>
                                </p:cTn>
                              </p:par>
                              <p:par>
                                <p:cTn id="57" presetID="53" presetClass="entr" presetSubtype="16" fill="hold" grpId="0" nodeType="withEffect">
                                  <p:stCondLst>
                                    <p:cond delay="750"/>
                                  </p:stCondLst>
                                  <p:childTnLst>
                                    <p:set>
                                      <p:cBhvr>
                                        <p:cTn id="58" dur="1" fill="hold">
                                          <p:stCondLst>
                                            <p:cond delay="0"/>
                                          </p:stCondLst>
                                        </p:cTn>
                                        <p:tgtEl>
                                          <p:spTgt spid="39"/>
                                        </p:tgtEl>
                                        <p:attrNameLst>
                                          <p:attrName>style.visibility</p:attrName>
                                        </p:attrNameLst>
                                      </p:cBhvr>
                                      <p:to>
                                        <p:strVal val="visible"/>
                                      </p:to>
                                    </p:set>
                                    <p:anim calcmode="lin" valueType="num">
                                      <p:cBhvr>
                                        <p:cTn id="59" dur="500" fill="hold"/>
                                        <p:tgtEl>
                                          <p:spTgt spid="39"/>
                                        </p:tgtEl>
                                        <p:attrNameLst>
                                          <p:attrName>ppt_w</p:attrName>
                                        </p:attrNameLst>
                                      </p:cBhvr>
                                      <p:tavLst>
                                        <p:tav tm="0">
                                          <p:val>
                                            <p:fltVal val="0"/>
                                          </p:val>
                                        </p:tav>
                                        <p:tav tm="100000">
                                          <p:val>
                                            <p:strVal val="#ppt_w"/>
                                          </p:val>
                                        </p:tav>
                                      </p:tavLst>
                                    </p:anim>
                                    <p:anim calcmode="lin" valueType="num">
                                      <p:cBhvr>
                                        <p:cTn id="60" dur="500" fill="hold"/>
                                        <p:tgtEl>
                                          <p:spTgt spid="39"/>
                                        </p:tgtEl>
                                        <p:attrNameLst>
                                          <p:attrName>ppt_h</p:attrName>
                                        </p:attrNameLst>
                                      </p:cBhvr>
                                      <p:tavLst>
                                        <p:tav tm="0">
                                          <p:val>
                                            <p:fltVal val="0"/>
                                          </p:val>
                                        </p:tav>
                                        <p:tav tm="100000">
                                          <p:val>
                                            <p:strVal val="#ppt_h"/>
                                          </p:val>
                                        </p:tav>
                                      </p:tavLst>
                                    </p:anim>
                                    <p:animEffect transition="in" filter="fade">
                                      <p:cBhvr>
                                        <p:cTn id="61" dur="500"/>
                                        <p:tgtEl>
                                          <p:spTgt spid="39"/>
                                        </p:tgtEl>
                                      </p:cBhvr>
                                    </p:animEffect>
                                  </p:childTnLst>
                                </p:cTn>
                              </p:par>
                              <p:par>
                                <p:cTn id="62" presetID="53" presetClass="entr" presetSubtype="16" fill="hold" grpId="0" nodeType="withEffect">
                                  <p:stCondLst>
                                    <p:cond delay="500"/>
                                  </p:stCondLst>
                                  <p:childTnLst>
                                    <p:set>
                                      <p:cBhvr>
                                        <p:cTn id="63" dur="1" fill="hold">
                                          <p:stCondLst>
                                            <p:cond delay="0"/>
                                          </p:stCondLst>
                                        </p:cTn>
                                        <p:tgtEl>
                                          <p:spTgt spid="82"/>
                                        </p:tgtEl>
                                        <p:attrNameLst>
                                          <p:attrName>style.visibility</p:attrName>
                                        </p:attrNameLst>
                                      </p:cBhvr>
                                      <p:to>
                                        <p:strVal val="visible"/>
                                      </p:to>
                                    </p:set>
                                    <p:anim calcmode="lin" valueType="num">
                                      <p:cBhvr>
                                        <p:cTn id="64" dur="500" fill="hold"/>
                                        <p:tgtEl>
                                          <p:spTgt spid="82"/>
                                        </p:tgtEl>
                                        <p:attrNameLst>
                                          <p:attrName>ppt_w</p:attrName>
                                        </p:attrNameLst>
                                      </p:cBhvr>
                                      <p:tavLst>
                                        <p:tav tm="0">
                                          <p:val>
                                            <p:fltVal val="0"/>
                                          </p:val>
                                        </p:tav>
                                        <p:tav tm="100000">
                                          <p:val>
                                            <p:strVal val="#ppt_w"/>
                                          </p:val>
                                        </p:tav>
                                      </p:tavLst>
                                    </p:anim>
                                    <p:anim calcmode="lin" valueType="num">
                                      <p:cBhvr>
                                        <p:cTn id="65" dur="500" fill="hold"/>
                                        <p:tgtEl>
                                          <p:spTgt spid="82"/>
                                        </p:tgtEl>
                                        <p:attrNameLst>
                                          <p:attrName>ppt_h</p:attrName>
                                        </p:attrNameLst>
                                      </p:cBhvr>
                                      <p:tavLst>
                                        <p:tav tm="0">
                                          <p:val>
                                            <p:fltVal val="0"/>
                                          </p:val>
                                        </p:tav>
                                        <p:tav tm="100000">
                                          <p:val>
                                            <p:strVal val="#ppt_h"/>
                                          </p:val>
                                        </p:tav>
                                      </p:tavLst>
                                    </p:anim>
                                    <p:animEffect transition="in" filter="fade">
                                      <p:cBhvr>
                                        <p:cTn id="66" dur="500"/>
                                        <p:tgtEl>
                                          <p:spTgt spid="82"/>
                                        </p:tgtEl>
                                      </p:cBhvr>
                                    </p:animEffect>
                                  </p:childTnLst>
                                </p:cTn>
                              </p:par>
                              <p:par>
                                <p:cTn id="67" presetID="53" presetClass="entr" presetSubtype="16" fill="hold" grpId="0" nodeType="withEffect">
                                  <p:stCondLst>
                                    <p:cond delay="0"/>
                                  </p:stCondLst>
                                  <p:childTnLst>
                                    <p:set>
                                      <p:cBhvr>
                                        <p:cTn id="68" dur="1" fill="hold">
                                          <p:stCondLst>
                                            <p:cond delay="0"/>
                                          </p:stCondLst>
                                        </p:cTn>
                                        <p:tgtEl>
                                          <p:spTgt spid="99"/>
                                        </p:tgtEl>
                                        <p:attrNameLst>
                                          <p:attrName>style.visibility</p:attrName>
                                        </p:attrNameLst>
                                      </p:cBhvr>
                                      <p:to>
                                        <p:strVal val="visible"/>
                                      </p:to>
                                    </p:set>
                                    <p:anim calcmode="lin" valueType="num">
                                      <p:cBhvr>
                                        <p:cTn id="69" dur="500" fill="hold"/>
                                        <p:tgtEl>
                                          <p:spTgt spid="99"/>
                                        </p:tgtEl>
                                        <p:attrNameLst>
                                          <p:attrName>ppt_w</p:attrName>
                                        </p:attrNameLst>
                                      </p:cBhvr>
                                      <p:tavLst>
                                        <p:tav tm="0">
                                          <p:val>
                                            <p:fltVal val="0"/>
                                          </p:val>
                                        </p:tav>
                                        <p:tav tm="100000">
                                          <p:val>
                                            <p:strVal val="#ppt_w"/>
                                          </p:val>
                                        </p:tav>
                                      </p:tavLst>
                                    </p:anim>
                                    <p:anim calcmode="lin" valueType="num">
                                      <p:cBhvr>
                                        <p:cTn id="70" dur="500" fill="hold"/>
                                        <p:tgtEl>
                                          <p:spTgt spid="99"/>
                                        </p:tgtEl>
                                        <p:attrNameLst>
                                          <p:attrName>ppt_h</p:attrName>
                                        </p:attrNameLst>
                                      </p:cBhvr>
                                      <p:tavLst>
                                        <p:tav tm="0">
                                          <p:val>
                                            <p:fltVal val="0"/>
                                          </p:val>
                                        </p:tav>
                                        <p:tav tm="100000">
                                          <p:val>
                                            <p:strVal val="#ppt_h"/>
                                          </p:val>
                                        </p:tav>
                                      </p:tavLst>
                                    </p:anim>
                                    <p:animEffect transition="in" filter="fade">
                                      <p:cBhvr>
                                        <p:cTn id="71" dur="500"/>
                                        <p:tgtEl>
                                          <p:spTgt spid="99"/>
                                        </p:tgtEl>
                                      </p:cBhvr>
                                    </p:animEffect>
                                  </p:childTnLst>
                                </p:cTn>
                              </p:par>
                              <p:par>
                                <p:cTn id="72" presetID="53" presetClass="entr" presetSubtype="16" fill="hold" nodeType="withEffect">
                                  <p:stCondLst>
                                    <p:cond delay="250"/>
                                  </p:stCondLst>
                                  <p:childTnLst>
                                    <p:set>
                                      <p:cBhvr>
                                        <p:cTn id="73" dur="1" fill="hold">
                                          <p:stCondLst>
                                            <p:cond delay="0"/>
                                          </p:stCondLst>
                                        </p:cTn>
                                        <p:tgtEl>
                                          <p:spTgt spid="2"/>
                                        </p:tgtEl>
                                        <p:attrNameLst>
                                          <p:attrName>style.visibility</p:attrName>
                                        </p:attrNameLst>
                                      </p:cBhvr>
                                      <p:to>
                                        <p:strVal val="visible"/>
                                      </p:to>
                                    </p:set>
                                    <p:anim calcmode="lin" valueType="num">
                                      <p:cBhvr>
                                        <p:cTn id="74" dur="500" fill="hold"/>
                                        <p:tgtEl>
                                          <p:spTgt spid="2"/>
                                        </p:tgtEl>
                                        <p:attrNameLst>
                                          <p:attrName>ppt_w</p:attrName>
                                        </p:attrNameLst>
                                      </p:cBhvr>
                                      <p:tavLst>
                                        <p:tav tm="0">
                                          <p:val>
                                            <p:fltVal val="0"/>
                                          </p:val>
                                        </p:tav>
                                        <p:tav tm="100000">
                                          <p:val>
                                            <p:strVal val="#ppt_w"/>
                                          </p:val>
                                        </p:tav>
                                      </p:tavLst>
                                    </p:anim>
                                    <p:anim calcmode="lin" valueType="num">
                                      <p:cBhvr>
                                        <p:cTn id="75" dur="500" fill="hold"/>
                                        <p:tgtEl>
                                          <p:spTgt spid="2"/>
                                        </p:tgtEl>
                                        <p:attrNameLst>
                                          <p:attrName>ppt_h</p:attrName>
                                        </p:attrNameLst>
                                      </p:cBhvr>
                                      <p:tavLst>
                                        <p:tav tm="0">
                                          <p:val>
                                            <p:fltVal val="0"/>
                                          </p:val>
                                        </p:tav>
                                        <p:tav tm="100000">
                                          <p:val>
                                            <p:strVal val="#ppt_h"/>
                                          </p:val>
                                        </p:tav>
                                      </p:tavLst>
                                    </p:anim>
                                    <p:animEffect transition="in" filter="fade">
                                      <p:cBhvr>
                                        <p:cTn id="76" dur="500"/>
                                        <p:tgtEl>
                                          <p:spTgt spid="2"/>
                                        </p:tgtEl>
                                      </p:cBhvr>
                                    </p:animEffect>
                                  </p:childTnLst>
                                </p:cTn>
                              </p:par>
                              <p:par>
                                <p:cTn id="77" presetID="53" presetClass="entr" presetSubtype="16" fill="hold" grpId="0" nodeType="withEffect">
                                  <p:stCondLst>
                                    <p:cond delay="250"/>
                                  </p:stCondLst>
                                  <p:childTnLst>
                                    <p:set>
                                      <p:cBhvr>
                                        <p:cTn id="78" dur="1" fill="hold">
                                          <p:stCondLst>
                                            <p:cond delay="0"/>
                                          </p:stCondLst>
                                        </p:cTn>
                                        <p:tgtEl>
                                          <p:spTgt spid="44"/>
                                        </p:tgtEl>
                                        <p:attrNameLst>
                                          <p:attrName>style.visibility</p:attrName>
                                        </p:attrNameLst>
                                      </p:cBhvr>
                                      <p:to>
                                        <p:strVal val="visible"/>
                                      </p:to>
                                    </p:set>
                                    <p:anim calcmode="lin" valueType="num">
                                      <p:cBhvr>
                                        <p:cTn id="79" dur="500" fill="hold"/>
                                        <p:tgtEl>
                                          <p:spTgt spid="44"/>
                                        </p:tgtEl>
                                        <p:attrNameLst>
                                          <p:attrName>ppt_w</p:attrName>
                                        </p:attrNameLst>
                                      </p:cBhvr>
                                      <p:tavLst>
                                        <p:tav tm="0">
                                          <p:val>
                                            <p:fltVal val="0"/>
                                          </p:val>
                                        </p:tav>
                                        <p:tav tm="100000">
                                          <p:val>
                                            <p:strVal val="#ppt_w"/>
                                          </p:val>
                                        </p:tav>
                                      </p:tavLst>
                                    </p:anim>
                                    <p:anim calcmode="lin" valueType="num">
                                      <p:cBhvr>
                                        <p:cTn id="80" dur="500" fill="hold"/>
                                        <p:tgtEl>
                                          <p:spTgt spid="44"/>
                                        </p:tgtEl>
                                        <p:attrNameLst>
                                          <p:attrName>ppt_h</p:attrName>
                                        </p:attrNameLst>
                                      </p:cBhvr>
                                      <p:tavLst>
                                        <p:tav tm="0">
                                          <p:val>
                                            <p:fltVal val="0"/>
                                          </p:val>
                                        </p:tav>
                                        <p:tav tm="100000">
                                          <p:val>
                                            <p:strVal val="#ppt_h"/>
                                          </p:val>
                                        </p:tav>
                                      </p:tavLst>
                                    </p:anim>
                                    <p:animEffect transition="in" filter="fade">
                                      <p:cBhvr>
                                        <p:cTn id="81" dur="500"/>
                                        <p:tgtEl>
                                          <p:spTgt spid="44"/>
                                        </p:tgtEl>
                                      </p:cBhvr>
                                    </p:animEffect>
                                  </p:childTnLst>
                                </p:cTn>
                              </p:par>
                              <p:par>
                                <p:cTn id="82" presetID="53" presetClass="entr" presetSubtype="16" fill="hold" grpId="0" nodeType="withEffect">
                                  <p:stCondLst>
                                    <p:cond delay="0"/>
                                  </p:stCondLst>
                                  <p:childTnLst>
                                    <p:set>
                                      <p:cBhvr>
                                        <p:cTn id="83" dur="1" fill="hold">
                                          <p:stCondLst>
                                            <p:cond delay="0"/>
                                          </p:stCondLst>
                                        </p:cTn>
                                        <p:tgtEl>
                                          <p:spTgt spid="27"/>
                                        </p:tgtEl>
                                        <p:attrNameLst>
                                          <p:attrName>style.visibility</p:attrName>
                                        </p:attrNameLst>
                                      </p:cBhvr>
                                      <p:to>
                                        <p:strVal val="visible"/>
                                      </p:to>
                                    </p:set>
                                    <p:anim calcmode="lin" valueType="num">
                                      <p:cBhvr>
                                        <p:cTn id="84" dur="500" fill="hold"/>
                                        <p:tgtEl>
                                          <p:spTgt spid="27"/>
                                        </p:tgtEl>
                                        <p:attrNameLst>
                                          <p:attrName>ppt_w</p:attrName>
                                        </p:attrNameLst>
                                      </p:cBhvr>
                                      <p:tavLst>
                                        <p:tav tm="0">
                                          <p:val>
                                            <p:fltVal val="0"/>
                                          </p:val>
                                        </p:tav>
                                        <p:tav tm="100000">
                                          <p:val>
                                            <p:strVal val="#ppt_w"/>
                                          </p:val>
                                        </p:tav>
                                      </p:tavLst>
                                    </p:anim>
                                    <p:anim calcmode="lin" valueType="num">
                                      <p:cBhvr>
                                        <p:cTn id="85" dur="500" fill="hold"/>
                                        <p:tgtEl>
                                          <p:spTgt spid="27"/>
                                        </p:tgtEl>
                                        <p:attrNameLst>
                                          <p:attrName>ppt_h</p:attrName>
                                        </p:attrNameLst>
                                      </p:cBhvr>
                                      <p:tavLst>
                                        <p:tav tm="0">
                                          <p:val>
                                            <p:fltVal val="0"/>
                                          </p:val>
                                        </p:tav>
                                        <p:tav tm="100000">
                                          <p:val>
                                            <p:strVal val="#ppt_h"/>
                                          </p:val>
                                        </p:tav>
                                      </p:tavLst>
                                    </p:anim>
                                    <p:animEffect transition="in" filter="fade">
                                      <p:cBhvr>
                                        <p:cTn id="86" dur="500"/>
                                        <p:tgtEl>
                                          <p:spTgt spid="27"/>
                                        </p:tgtEl>
                                      </p:cBhvr>
                                    </p:animEffect>
                                  </p:childTnLst>
                                </p:cTn>
                              </p:par>
                              <p:par>
                                <p:cTn id="87" presetID="53" presetClass="entr" presetSubtype="16" fill="hold" grpId="0" nodeType="withEffect">
                                  <p:stCondLst>
                                    <p:cond delay="750"/>
                                  </p:stCondLst>
                                  <p:childTnLst>
                                    <p:set>
                                      <p:cBhvr>
                                        <p:cTn id="88" dur="1" fill="hold">
                                          <p:stCondLst>
                                            <p:cond delay="0"/>
                                          </p:stCondLst>
                                        </p:cTn>
                                        <p:tgtEl>
                                          <p:spTgt spid="32"/>
                                        </p:tgtEl>
                                        <p:attrNameLst>
                                          <p:attrName>style.visibility</p:attrName>
                                        </p:attrNameLst>
                                      </p:cBhvr>
                                      <p:to>
                                        <p:strVal val="visible"/>
                                      </p:to>
                                    </p:set>
                                    <p:anim calcmode="lin" valueType="num">
                                      <p:cBhvr>
                                        <p:cTn id="89" dur="500" fill="hold"/>
                                        <p:tgtEl>
                                          <p:spTgt spid="32"/>
                                        </p:tgtEl>
                                        <p:attrNameLst>
                                          <p:attrName>ppt_w</p:attrName>
                                        </p:attrNameLst>
                                      </p:cBhvr>
                                      <p:tavLst>
                                        <p:tav tm="0">
                                          <p:val>
                                            <p:fltVal val="0"/>
                                          </p:val>
                                        </p:tav>
                                        <p:tav tm="100000">
                                          <p:val>
                                            <p:strVal val="#ppt_w"/>
                                          </p:val>
                                        </p:tav>
                                      </p:tavLst>
                                    </p:anim>
                                    <p:anim calcmode="lin" valueType="num">
                                      <p:cBhvr>
                                        <p:cTn id="90" dur="500" fill="hold"/>
                                        <p:tgtEl>
                                          <p:spTgt spid="32"/>
                                        </p:tgtEl>
                                        <p:attrNameLst>
                                          <p:attrName>ppt_h</p:attrName>
                                        </p:attrNameLst>
                                      </p:cBhvr>
                                      <p:tavLst>
                                        <p:tav tm="0">
                                          <p:val>
                                            <p:fltVal val="0"/>
                                          </p:val>
                                        </p:tav>
                                        <p:tav tm="100000">
                                          <p:val>
                                            <p:strVal val="#ppt_h"/>
                                          </p:val>
                                        </p:tav>
                                      </p:tavLst>
                                    </p:anim>
                                    <p:animEffect transition="in" filter="fade">
                                      <p:cBhvr>
                                        <p:cTn id="91" dur="500"/>
                                        <p:tgtEl>
                                          <p:spTgt spid="32"/>
                                        </p:tgtEl>
                                      </p:cBhvr>
                                    </p:animEffect>
                                  </p:childTnLst>
                                </p:cTn>
                              </p:par>
                              <p:par>
                                <p:cTn id="92" presetID="53" presetClass="entr" presetSubtype="16" fill="hold" nodeType="withEffect">
                                  <p:stCondLst>
                                    <p:cond delay="250"/>
                                  </p:stCondLst>
                                  <p:childTnLst>
                                    <p:set>
                                      <p:cBhvr>
                                        <p:cTn id="93" dur="1" fill="hold">
                                          <p:stCondLst>
                                            <p:cond delay="0"/>
                                          </p:stCondLst>
                                        </p:cTn>
                                        <p:tgtEl>
                                          <p:spTgt spid="16"/>
                                        </p:tgtEl>
                                        <p:attrNameLst>
                                          <p:attrName>style.visibility</p:attrName>
                                        </p:attrNameLst>
                                      </p:cBhvr>
                                      <p:to>
                                        <p:strVal val="visible"/>
                                      </p:to>
                                    </p:set>
                                    <p:anim calcmode="lin" valueType="num">
                                      <p:cBhvr>
                                        <p:cTn id="94" dur="500" fill="hold"/>
                                        <p:tgtEl>
                                          <p:spTgt spid="16"/>
                                        </p:tgtEl>
                                        <p:attrNameLst>
                                          <p:attrName>ppt_w</p:attrName>
                                        </p:attrNameLst>
                                      </p:cBhvr>
                                      <p:tavLst>
                                        <p:tav tm="0">
                                          <p:val>
                                            <p:fltVal val="0"/>
                                          </p:val>
                                        </p:tav>
                                        <p:tav tm="100000">
                                          <p:val>
                                            <p:strVal val="#ppt_w"/>
                                          </p:val>
                                        </p:tav>
                                      </p:tavLst>
                                    </p:anim>
                                    <p:anim calcmode="lin" valueType="num">
                                      <p:cBhvr>
                                        <p:cTn id="95" dur="500" fill="hold"/>
                                        <p:tgtEl>
                                          <p:spTgt spid="16"/>
                                        </p:tgtEl>
                                        <p:attrNameLst>
                                          <p:attrName>ppt_h</p:attrName>
                                        </p:attrNameLst>
                                      </p:cBhvr>
                                      <p:tavLst>
                                        <p:tav tm="0">
                                          <p:val>
                                            <p:fltVal val="0"/>
                                          </p:val>
                                        </p:tav>
                                        <p:tav tm="100000">
                                          <p:val>
                                            <p:strVal val="#ppt_h"/>
                                          </p:val>
                                        </p:tav>
                                      </p:tavLst>
                                    </p:anim>
                                    <p:animEffect transition="in" filter="fade">
                                      <p:cBhvr>
                                        <p:cTn id="96" dur="500"/>
                                        <p:tgtEl>
                                          <p:spTgt spid="16"/>
                                        </p:tgtEl>
                                      </p:cBhvr>
                                    </p:animEffect>
                                  </p:childTnLst>
                                </p:cTn>
                              </p:par>
                              <p:par>
                                <p:cTn id="97" presetID="53" presetClass="entr" presetSubtype="16" fill="hold" nodeType="withEffect">
                                  <p:stCondLst>
                                    <p:cond delay="750"/>
                                  </p:stCondLst>
                                  <p:childTnLst>
                                    <p:set>
                                      <p:cBhvr>
                                        <p:cTn id="98" dur="1" fill="hold">
                                          <p:stCondLst>
                                            <p:cond delay="0"/>
                                          </p:stCondLst>
                                        </p:cTn>
                                        <p:tgtEl>
                                          <p:spTgt spid="15"/>
                                        </p:tgtEl>
                                        <p:attrNameLst>
                                          <p:attrName>style.visibility</p:attrName>
                                        </p:attrNameLst>
                                      </p:cBhvr>
                                      <p:to>
                                        <p:strVal val="visible"/>
                                      </p:to>
                                    </p:set>
                                    <p:anim calcmode="lin" valueType="num">
                                      <p:cBhvr>
                                        <p:cTn id="99" dur="500" fill="hold"/>
                                        <p:tgtEl>
                                          <p:spTgt spid="15"/>
                                        </p:tgtEl>
                                        <p:attrNameLst>
                                          <p:attrName>ppt_w</p:attrName>
                                        </p:attrNameLst>
                                      </p:cBhvr>
                                      <p:tavLst>
                                        <p:tav tm="0">
                                          <p:val>
                                            <p:fltVal val="0"/>
                                          </p:val>
                                        </p:tav>
                                        <p:tav tm="100000">
                                          <p:val>
                                            <p:strVal val="#ppt_w"/>
                                          </p:val>
                                        </p:tav>
                                      </p:tavLst>
                                    </p:anim>
                                    <p:anim calcmode="lin" valueType="num">
                                      <p:cBhvr>
                                        <p:cTn id="100" dur="500" fill="hold"/>
                                        <p:tgtEl>
                                          <p:spTgt spid="15"/>
                                        </p:tgtEl>
                                        <p:attrNameLst>
                                          <p:attrName>ppt_h</p:attrName>
                                        </p:attrNameLst>
                                      </p:cBhvr>
                                      <p:tavLst>
                                        <p:tav tm="0">
                                          <p:val>
                                            <p:fltVal val="0"/>
                                          </p:val>
                                        </p:tav>
                                        <p:tav tm="100000">
                                          <p:val>
                                            <p:strVal val="#ppt_h"/>
                                          </p:val>
                                        </p:tav>
                                      </p:tavLst>
                                    </p:anim>
                                    <p:animEffect transition="in" filter="fade">
                                      <p:cBhvr>
                                        <p:cTn id="101" dur="500"/>
                                        <p:tgtEl>
                                          <p:spTgt spid="15"/>
                                        </p:tgtEl>
                                      </p:cBhvr>
                                    </p:animEffect>
                                  </p:childTnLst>
                                </p:cTn>
                              </p:par>
                              <p:par>
                                <p:cTn id="102" presetID="53" presetClass="entr" presetSubtype="16" fill="hold" nodeType="withEffect">
                                  <p:stCondLst>
                                    <p:cond delay="750"/>
                                  </p:stCondLst>
                                  <p:childTnLst>
                                    <p:set>
                                      <p:cBhvr>
                                        <p:cTn id="103" dur="1" fill="hold">
                                          <p:stCondLst>
                                            <p:cond delay="0"/>
                                          </p:stCondLst>
                                        </p:cTn>
                                        <p:tgtEl>
                                          <p:spTgt spid="5"/>
                                        </p:tgtEl>
                                        <p:attrNameLst>
                                          <p:attrName>style.visibility</p:attrName>
                                        </p:attrNameLst>
                                      </p:cBhvr>
                                      <p:to>
                                        <p:strVal val="visible"/>
                                      </p:to>
                                    </p:set>
                                    <p:anim calcmode="lin" valueType="num">
                                      <p:cBhvr>
                                        <p:cTn id="104" dur="500" fill="hold"/>
                                        <p:tgtEl>
                                          <p:spTgt spid="5"/>
                                        </p:tgtEl>
                                        <p:attrNameLst>
                                          <p:attrName>ppt_w</p:attrName>
                                        </p:attrNameLst>
                                      </p:cBhvr>
                                      <p:tavLst>
                                        <p:tav tm="0">
                                          <p:val>
                                            <p:fltVal val="0"/>
                                          </p:val>
                                        </p:tav>
                                        <p:tav tm="100000">
                                          <p:val>
                                            <p:strVal val="#ppt_w"/>
                                          </p:val>
                                        </p:tav>
                                      </p:tavLst>
                                    </p:anim>
                                    <p:anim calcmode="lin" valueType="num">
                                      <p:cBhvr>
                                        <p:cTn id="105" dur="500" fill="hold"/>
                                        <p:tgtEl>
                                          <p:spTgt spid="5"/>
                                        </p:tgtEl>
                                        <p:attrNameLst>
                                          <p:attrName>ppt_h</p:attrName>
                                        </p:attrNameLst>
                                      </p:cBhvr>
                                      <p:tavLst>
                                        <p:tav tm="0">
                                          <p:val>
                                            <p:fltVal val="0"/>
                                          </p:val>
                                        </p:tav>
                                        <p:tav tm="100000">
                                          <p:val>
                                            <p:strVal val="#ppt_h"/>
                                          </p:val>
                                        </p:tav>
                                      </p:tavLst>
                                    </p:anim>
                                    <p:animEffect transition="in" filter="fade">
                                      <p:cBhvr>
                                        <p:cTn id="106" dur="500"/>
                                        <p:tgtEl>
                                          <p:spTgt spid="5"/>
                                        </p:tgtEl>
                                      </p:cBhvr>
                                    </p:animEffect>
                                  </p:childTnLst>
                                </p:cTn>
                              </p:par>
                              <p:par>
                                <p:cTn id="107" presetID="53" presetClass="entr" presetSubtype="16" fill="hold" nodeType="withEffect">
                                  <p:stCondLst>
                                    <p:cond delay="750"/>
                                  </p:stCondLst>
                                  <p:childTnLst>
                                    <p:set>
                                      <p:cBhvr>
                                        <p:cTn id="108" dur="1" fill="hold">
                                          <p:stCondLst>
                                            <p:cond delay="0"/>
                                          </p:stCondLst>
                                        </p:cTn>
                                        <p:tgtEl>
                                          <p:spTgt spid="4"/>
                                        </p:tgtEl>
                                        <p:attrNameLst>
                                          <p:attrName>style.visibility</p:attrName>
                                        </p:attrNameLst>
                                      </p:cBhvr>
                                      <p:to>
                                        <p:strVal val="visible"/>
                                      </p:to>
                                    </p:set>
                                    <p:anim calcmode="lin" valueType="num">
                                      <p:cBhvr>
                                        <p:cTn id="109" dur="500" fill="hold"/>
                                        <p:tgtEl>
                                          <p:spTgt spid="4"/>
                                        </p:tgtEl>
                                        <p:attrNameLst>
                                          <p:attrName>ppt_w</p:attrName>
                                        </p:attrNameLst>
                                      </p:cBhvr>
                                      <p:tavLst>
                                        <p:tav tm="0">
                                          <p:val>
                                            <p:fltVal val="0"/>
                                          </p:val>
                                        </p:tav>
                                        <p:tav tm="100000">
                                          <p:val>
                                            <p:strVal val="#ppt_w"/>
                                          </p:val>
                                        </p:tav>
                                      </p:tavLst>
                                    </p:anim>
                                    <p:anim calcmode="lin" valueType="num">
                                      <p:cBhvr>
                                        <p:cTn id="110" dur="500" fill="hold"/>
                                        <p:tgtEl>
                                          <p:spTgt spid="4"/>
                                        </p:tgtEl>
                                        <p:attrNameLst>
                                          <p:attrName>ppt_h</p:attrName>
                                        </p:attrNameLst>
                                      </p:cBhvr>
                                      <p:tavLst>
                                        <p:tav tm="0">
                                          <p:val>
                                            <p:fltVal val="0"/>
                                          </p:val>
                                        </p:tav>
                                        <p:tav tm="100000">
                                          <p:val>
                                            <p:strVal val="#ppt_h"/>
                                          </p:val>
                                        </p:tav>
                                      </p:tavLst>
                                    </p:anim>
                                    <p:animEffect transition="in" filter="fade">
                                      <p:cBhvr>
                                        <p:cTn id="111" dur="500"/>
                                        <p:tgtEl>
                                          <p:spTgt spid="4"/>
                                        </p:tgtEl>
                                      </p:cBhvr>
                                    </p:animEffect>
                                  </p:childTnLst>
                                </p:cTn>
                              </p:par>
                              <p:par>
                                <p:cTn id="112" presetID="53" presetClass="entr" presetSubtype="16" fill="hold" nodeType="withEffect">
                                  <p:stCondLst>
                                    <p:cond delay="250"/>
                                  </p:stCondLst>
                                  <p:childTnLst>
                                    <p:set>
                                      <p:cBhvr>
                                        <p:cTn id="113" dur="1" fill="hold">
                                          <p:stCondLst>
                                            <p:cond delay="0"/>
                                          </p:stCondLst>
                                        </p:cTn>
                                        <p:tgtEl>
                                          <p:spTgt spid="3"/>
                                        </p:tgtEl>
                                        <p:attrNameLst>
                                          <p:attrName>style.visibility</p:attrName>
                                        </p:attrNameLst>
                                      </p:cBhvr>
                                      <p:to>
                                        <p:strVal val="visible"/>
                                      </p:to>
                                    </p:set>
                                    <p:anim calcmode="lin" valueType="num">
                                      <p:cBhvr>
                                        <p:cTn id="114" dur="500" fill="hold"/>
                                        <p:tgtEl>
                                          <p:spTgt spid="3"/>
                                        </p:tgtEl>
                                        <p:attrNameLst>
                                          <p:attrName>ppt_w</p:attrName>
                                        </p:attrNameLst>
                                      </p:cBhvr>
                                      <p:tavLst>
                                        <p:tav tm="0">
                                          <p:val>
                                            <p:fltVal val="0"/>
                                          </p:val>
                                        </p:tav>
                                        <p:tav tm="100000">
                                          <p:val>
                                            <p:strVal val="#ppt_w"/>
                                          </p:val>
                                        </p:tav>
                                      </p:tavLst>
                                    </p:anim>
                                    <p:anim calcmode="lin" valueType="num">
                                      <p:cBhvr>
                                        <p:cTn id="115" dur="500" fill="hold"/>
                                        <p:tgtEl>
                                          <p:spTgt spid="3"/>
                                        </p:tgtEl>
                                        <p:attrNameLst>
                                          <p:attrName>ppt_h</p:attrName>
                                        </p:attrNameLst>
                                      </p:cBhvr>
                                      <p:tavLst>
                                        <p:tav tm="0">
                                          <p:val>
                                            <p:fltVal val="0"/>
                                          </p:val>
                                        </p:tav>
                                        <p:tav tm="100000">
                                          <p:val>
                                            <p:strVal val="#ppt_h"/>
                                          </p:val>
                                        </p:tav>
                                      </p:tavLst>
                                    </p:anim>
                                    <p:animEffect transition="in" filter="fade">
                                      <p:cBhvr>
                                        <p:cTn id="116" dur="500"/>
                                        <p:tgtEl>
                                          <p:spTgt spid="3"/>
                                        </p:tgtEl>
                                      </p:cBhvr>
                                    </p:animEffect>
                                  </p:childTnLst>
                                </p:cTn>
                              </p:par>
                              <p:par>
                                <p:cTn id="117" presetID="53" presetClass="entr" presetSubtype="16" fill="hold" grpId="0" nodeType="withEffect">
                                  <p:stCondLst>
                                    <p:cond delay="250"/>
                                  </p:stCondLst>
                                  <p:childTnLst>
                                    <p:set>
                                      <p:cBhvr>
                                        <p:cTn id="118" dur="1" fill="hold">
                                          <p:stCondLst>
                                            <p:cond delay="0"/>
                                          </p:stCondLst>
                                        </p:cTn>
                                        <p:tgtEl>
                                          <p:spTgt spid="46"/>
                                        </p:tgtEl>
                                        <p:attrNameLst>
                                          <p:attrName>style.visibility</p:attrName>
                                        </p:attrNameLst>
                                      </p:cBhvr>
                                      <p:to>
                                        <p:strVal val="visible"/>
                                      </p:to>
                                    </p:set>
                                    <p:anim calcmode="lin" valueType="num">
                                      <p:cBhvr>
                                        <p:cTn id="119" dur="500" fill="hold"/>
                                        <p:tgtEl>
                                          <p:spTgt spid="46"/>
                                        </p:tgtEl>
                                        <p:attrNameLst>
                                          <p:attrName>ppt_w</p:attrName>
                                        </p:attrNameLst>
                                      </p:cBhvr>
                                      <p:tavLst>
                                        <p:tav tm="0">
                                          <p:val>
                                            <p:fltVal val="0"/>
                                          </p:val>
                                        </p:tav>
                                        <p:tav tm="100000">
                                          <p:val>
                                            <p:strVal val="#ppt_w"/>
                                          </p:val>
                                        </p:tav>
                                      </p:tavLst>
                                    </p:anim>
                                    <p:anim calcmode="lin" valueType="num">
                                      <p:cBhvr>
                                        <p:cTn id="120" dur="500" fill="hold"/>
                                        <p:tgtEl>
                                          <p:spTgt spid="46"/>
                                        </p:tgtEl>
                                        <p:attrNameLst>
                                          <p:attrName>ppt_h</p:attrName>
                                        </p:attrNameLst>
                                      </p:cBhvr>
                                      <p:tavLst>
                                        <p:tav tm="0">
                                          <p:val>
                                            <p:fltVal val="0"/>
                                          </p:val>
                                        </p:tav>
                                        <p:tav tm="100000">
                                          <p:val>
                                            <p:strVal val="#ppt_h"/>
                                          </p:val>
                                        </p:tav>
                                      </p:tavLst>
                                    </p:anim>
                                    <p:animEffect transition="in" filter="fade">
                                      <p:cBhvr>
                                        <p:cTn id="121" dur="500"/>
                                        <p:tgtEl>
                                          <p:spTgt spid="46"/>
                                        </p:tgtEl>
                                      </p:cBhvr>
                                    </p:animEffect>
                                  </p:childTnLst>
                                </p:cTn>
                              </p:par>
                              <p:par>
                                <p:cTn id="122" presetID="53" presetClass="entr" presetSubtype="16" fill="hold" nodeType="withEffect">
                                  <p:stCondLst>
                                    <p:cond delay="250"/>
                                  </p:stCondLst>
                                  <p:childTnLst>
                                    <p:set>
                                      <p:cBhvr>
                                        <p:cTn id="123" dur="1" fill="hold">
                                          <p:stCondLst>
                                            <p:cond delay="0"/>
                                          </p:stCondLst>
                                        </p:cTn>
                                        <p:tgtEl>
                                          <p:spTgt spid="19"/>
                                        </p:tgtEl>
                                        <p:attrNameLst>
                                          <p:attrName>style.visibility</p:attrName>
                                        </p:attrNameLst>
                                      </p:cBhvr>
                                      <p:to>
                                        <p:strVal val="visible"/>
                                      </p:to>
                                    </p:set>
                                    <p:anim calcmode="lin" valueType="num">
                                      <p:cBhvr>
                                        <p:cTn id="124" dur="500" fill="hold"/>
                                        <p:tgtEl>
                                          <p:spTgt spid="19"/>
                                        </p:tgtEl>
                                        <p:attrNameLst>
                                          <p:attrName>ppt_w</p:attrName>
                                        </p:attrNameLst>
                                      </p:cBhvr>
                                      <p:tavLst>
                                        <p:tav tm="0">
                                          <p:val>
                                            <p:fltVal val="0"/>
                                          </p:val>
                                        </p:tav>
                                        <p:tav tm="100000">
                                          <p:val>
                                            <p:strVal val="#ppt_w"/>
                                          </p:val>
                                        </p:tav>
                                      </p:tavLst>
                                    </p:anim>
                                    <p:anim calcmode="lin" valueType="num">
                                      <p:cBhvr>
                                        <p:cTn id="125" dur="500" fill="hold"/>
                                        <p:tgtEl>
                                          <p:spTgt spid="19"/>
                                        </p:tgtEl>
                                        <p:attrNameLst>
                                          <p:attrName>ppt_h</p:attrName>
                                        </p:attrNameLst>
                                      </p:cBhvr>
                                      <p:tavLst>
                                        <p:tav tm="0">
                                          <p:val>
                                            <p:fltVal val="0"/>
                                          </p:val>
                                        </p:tav>
                                        <p:tav tm="100000">
                                          <p:val>
                                            <p:strVal val="#ppt_h"/>
                                          </p:val>
                                        </p:tav>
                                      </p:tavLst>
                                    </p:anim>
                                    <p:animEffect transition="in" filter="fade">
                                      <p:cBhvr>
                                        <p:cTn id="126" dur="500"/>
                                        <p:tgtEl>
                                          <p:spTgt spid="19"/>
                                        </p:tgtEl>
                                      </p:cBhvr>
                                    </p:animEffect>
                                  </p:childTnLst>
                                </p:cTn>
                              </p:par>
                              <p:par>
                                <p:cTn id="127" presetID="53" presetClass="entr" presetSubtype="16" fill="hold" nodeType="withEffect">
                                  <p:stCondLst>
                                    <p:cond delay="500"/>
                                  </p:stCondLst>
                                  <p:childTnLst>
                                    <p:set>
                                      <p:cBhvr>
                                        <p:cTn id="128" dur="1" fill="hold">
                                          <p:stCondLst>
                                            <p:cond delay="0"/>
                                          </p:stCondLst>
                                        </p:cTn>
                                        <p:tgtEl>
                                          <p:spTgt spid="18"/>
                                        </p:tgtEl>
                                        <p:attrNameLst>
                                          <p:attrName>style.visibility</p:attrName>
                                        </p:attrNameLst>
                                      </p:cBhvr>
                                      <p:to>
                                        <p:strVal val="visible"/>
                                      </p:to>
                                    </p:set>
                                    <p:anim calcmode="lin" valueType="num">
                                      <p:cBhvr>
                                        <p:cTn id="129" dur="500" fill="hold"/>
                                        <p:tgtEl>
                                          <p:spTgt spid="18"/>
                                        </p:tgtEl>
                                        <p:attrNameLst>
                                          <p:attrName>ppt_w</p:attrName>
                                        </p:attrNameLst>
                                      </p:cBhvr>
                                      <p:tavLst>
                                        <p:tav tm="0">
                                          <p:val>
                                            <p:fltVal val="0"/>
                                          </p:val>
                                        </p:tav>
                                        <p:tav tm="100000">
                                          <p:val>
                                            <p:strVal val="#ppt_w"/>
                                          </p:val>
                                        </p:tav>
                                      </p:tavLst>
                                    </p:anim>
                                    <p:anim calcmode="lin" valueType="num">
                                      <p:cBhvr>
                                        <p:cTn id="130" dur="500" fill="hold"/>
                                        <p:tgtEl>
                                          <p:spTgt spid="18"/>
                                        </p:tgtEl>
                                        <p:attrNameLst>
                                          <p:attrName>ppt_h</p:attrName>
                                        </p:attrNameLst>
                                      </p:cBhvr>
                                      <p:tavLst>
                                        <p:tav tm="0">
                                          <p:val>
                                            <p:fltVal val="0"/>
                                          </p:val>
                                        </p:tav>
                                        <p:tav tm="100000">
                                          <p:val>
                                            <p:strVal val="#ppt_h"/>
                                          </p:val>
                                        </p:tav>
                                      </p:tavLst>
                                    </p:anim>
                                    <p:animEffect transition="in" filter="fade">
                                      <p:cBhvr>
                                        <p:cTn id="131" dur="500"/>
                                        <p:tgtEl>
                                          <p:spTgt spid="18"/>
                                        </p:tgtEl>
                                      </p:cBhvr>
                                    </p:animEffect>
                                  </p:childTnLst>
                                </p:cTn>
                              </p:par>
                              <p:par>
                                <p:cTn id="132" presetID="53" presetClass="entr" presetSubtype="16" fill="hold" nodeType="withEffect">
                                  <p:stCondLst>
                                    <p:cond delay="750"/>
                                  </p:stCondLst>
                                  <p:childTnLst>
                                    <p:set>
                                      <p:cBhvr>
                                        <p:cTn id="133" dur="1" fill="hold">
                                          <p:stCondLst>
                                            <p:cond delay="0"/>
                                          </p:stCondLst>
                                        </p:cTn>
                                        <p:tgtEl>
                                          <p:spTgt spid="17"/>
                                        </p:tgtEl>
                                        <p:attrNameLst>
                                          <p:attrName>style.visibility</p:attrName>
                                        </p:attrNameLst>
                                      </p:cBhvr>
                                      <p:to>
                                        <p:strVal val="visible"/>
                                      </p:to>
                                    </p:set>
                                    <p:anim calcmode="lin" valueType="num">
                                      <p:cBhvr>
                                        <p:cTn id="134" dur="500" fill="hold"/>
                                        <p:tgtEl>
                                          <p:spTgt spid="17"/>
                                        </p:tgtEl>
                                        <p:attrNameLst>
                                          <p:attrName>ppt_w</p:attrName>
                                        </p:attrNameLst>
                                      </p:cBhvr>
                                      <p:tavLst>
                                        <p:tav tm="0">
                                          <p:val>
                                            <p:fltVal val="0"/>
                                          </p:val>
                                        </p:tav>
                                        <p:tav tm="100000">
                                          <p:val>
                                            <p:strVal val="#ppt_w"/>
                                          </p:val>
                                        </p:tav>
                                      </p:tavLst>
                                    </p:anim>
                                    <p:anim calcmode="lin" valueType="num">
                                      <p:cBhvr>
                                        <p:cTn id="135" dur="500" fill="hold"/>
                                        <p:tgtEl>
                                          <p:spTgt spid="17"/>
                                        </p:tgtEl>
                                        <p:attrNameLst>
                                          <p:attrName>ppt_h</p:attrName>
                                        </p:attrNameLst>
                                      </p:cBhvr>
                                      <p:tavLst>
                                        <p:tav tm="0">
                                          <p:val>
                                            <p:fltVal val="0"/>
                                          </p:val>
                                        </p:tav>
                                        <p:tav tm="100000">
                                          <p:val>
                                            <p:strVal val="#ppt_h"/>
                                          </p:val>
                                        </p:tav>
                                      </p:tavLst>
                                    </p:anim>
                                    <p:animEffect transition="in" filter="fade">
                                      <p:cBhvr>
                                        <p:cTn id="136" dur="500"/>
                                        <p:tgtEl>
                                          <p:spTgt spid="17"/>
                                        </p:tgtEl>
                                      </p:cBhvr>
                                    </p:animEffect>
                                  </p:childTnLst>
                                </p:cTn>
                              </p:par>
                              <p:par>
                                <p:cTn id="137" presetID="53" presetClass="entr" presetSubtype="16" fill="hold" grpId="0" nodeType="withEffect">
                                  <p:stCondLst>
                                    <p:cond delay="500"/>
                                  </p:stCondLst>
                                  <p:childTnLst>
                                    <p:set>
                                      <p:cBhvr>
                                        <p:cTn id="138" dur="1" fill="hold">
                                          <p:stCondLst>
                                            <p:cond delay="0"/>
                                          </p:stCondLst>
                                        </p:cTn>
                                        <p:tgtEl>
                                          <p:spTgt spid="110"/>
                                        </p:tgtEl>
                                        <p:attrNameLst>
                                          <p:attrName>style.visibility</p:attrName>
                                        </p:attrNameLst>
                                      </p:cBhvr>
                                      <p:to>
                                        <p:strVal val="visible"/>
                                      </p:to>
                                    </p:set>
                                    <p:anim calcmode="lin" valueType="num">
                                      <p:cBhvr>
                                        <p:cTn id="139" dur="500" fill="hold"/>
                                        <p:tgtEl>
                                          <p:spTgt spid="110"/>
                                        </p:tgtEl>
                                        <p:attrNameLst>
                                          <p:attrName>ppt_w</p:attrName>
                                        </p:attrNameLst>
                                      </p:cBhvr>
                                      <p:tavLst>
                                        <p:tav tm="0">
                                          <p:val>
                                            <p:fltVal val="0"/>
                                          </p:val>
                                        </p:tav>
                                        <p:tav tm="100000">
                                          <p:val>
                                            <p:strVal val="#ppt_w"/>
                                          </p:val>
                                        </p:tav>
                                      </p:tavLst>
                                    </p:anim>
                                    <p:anim calcmode="lin" valueType="num">
                                      <p:cBhvr>
                                        <p:cTn id="140" dur="500" fill="hold"/>
                                        <p:tgtEl>
                                          <p:spTgt spid="110"/>
                                        </p:tgtEl>
                                        <p:attrNameLst>
                                          <p:attrName>ppt_h</p:attrName>
                                        </p:attrNameLst>
                                      </p:cBhvr>
                                      <p:tavLst>
                                        <p:tav tm="0">
                                          <p:val>
                                            <p:fltVal val="0"/>
                                          </p:val>
                                        </p:tav>
                                        <p:tav tm="100000">
                                          <p:val>
                                            <p:strVal val="#ppt_h"/>
                                          </p:val>
                                        </p:tav>
                                      </p:tavLst>
                                    </p:anim>
                                    <p:animEffect transition="in" filter="fade">
                                      <p:cBhvr>
                                        <p:cTn id="141" dur="500"/>
                                        <p:tgtEl>
                                          <p:spTgt spid="110"/>
                                        </p:tgtEl>
                                      </p:cBhvr>
                                    </p:animEffect>
                                  </p:childTnLst>
                                </p:cTn>
                              </p:par>
                              <p:par>
                                <p:cTn id="142" presetID="53" presetClass="entr" presetSubtype="16" fill="hold" grpId="0" nodeType="withEffect">
                                  <p:stCondLst>
                                    <p:cond delay="250"/>
                                  </p:stCondLst>
                                  <p:childTnLst>
                                    <p:set>
                                      <p:cBhvr>
                                        <p:cTn id="143" dur="1" fill="hold">
                                          <p:stCondLst>
                                            <p:cond delay="0"/>
                                          </p:stCondLst>
                                        </p:cTn>
                                        <p:tgtEl>
                                          <p:spTgt spid="108"/>
                                        </p:tgtEl>
                                        <p:attrNameLst>
                                          <p:attrName>style.visibility</p:attrName>
                                        </p:attrNameLst>
                                      </p:cBhvr>
                                      <p:to>
                                        <p:strVal val="visible"/>
                                      </p:to>
                                    </p:set>
                                    <p:anim calcmode="lin" valueType="num">
                                      <p:cBhvr>
                                        <p:cTn id="144" dur="500" fill="hold"/>
                                        <p:tgtEl>
                                          <p:spTgt spid="108"/>
                                        </p:tgtEl>
                                        <p:attrNameLst>
                                          <p:attrName>ppt_w</p:attrName>
                                        </p:attrNameLst>
                                      </p:cBhvr>
                                      <p:tavLst>
                                        <p:tav tm="0">
                                          <p:val>
                                            <p:fltVal val="0"/>
                                          </p:val>
                                        </p:tav>
                                        <p:tav tm="100000">
                                          <p:val>
                                            <p:strVal val="#ppt_w"/>
                                          </p:val>
                                        </p:tav>
                                      </p:tavLst>
                                    </p:anim>
                                    <p:anim calcmode="lin" valueType="num">
                                      <p:cBhvr>
                                        <p:cTn id="145" dur="500" fill="hold"/>
                                        <p:tgtEl>
                                          <p:spTgt spid="108"/>
                                        </p:tgtEl>
                                        <p:attrNameLst>
                                          <p:attrName>ppt_h</p:attrName>
                                        </p:attrNameLst>
                                      </p:cBhvr>
                                      <p:tavLst>
                                        <p:tav tm="0">
                                          <p:val>
                                            <p:fltVal val="0"/>
                                          </p:val>
                                        </p:tav>
                                        <p:tav tm="100000">
                                          <p:val>
                                            <p:strVal val="#ppt_h"/>
                                          </p:val>
                                        </p:tav>
                                      </p:tavLst>
                                    </p:anim>
                                    <p:animEffect transition="in" filter="fade">
                                      <p:cBhvr>
                                        <p:cTn id="146" dur="500"/>
                                        <p:tgtEl>
                                          <p:spTgt spid="108"/>
                                        </p:tgtEl>
                                      </p:cBhvr>
                                    </p:animEffect>
                                  </p:childTnLst>
                                </p:cTn>
                              </p:par>
                              <p:par>
                                <p:cTn id="147" presetID="22" presetClass="entr" presetSubtype="4" fill="hold" nodeType="withEffect">
                                  <p:stCondLst>
                                    <p:cond delay="750"/>
                                  </p:stCondLst>
                                  <p:childTnLst>
                                    <p:set>
                                      <p:cBhvr>
                                        <p:cTn id="148" dur="1" fill="hold">
                                          <p:stCondLst>
                                            <p:cond delay="0"/>
                                          </p:stCondLst>
                                        </p:cTn>
                                        <p:tgtEl>
                                          <p:spTgt spid="28"/>
                                        </p:tgtEl>
                                        <p:attrNameLst>
                                          <p:attrName>style.visibility</p:attrName>
                                        </p:attrNameLst>
                                      </p:cBhvr>
                                      <p:to>
                                        <p:strVal val="visible"/>
                                      </p:to>
                                    </p:set>
                                    <p:animEffect transition="in" filter="wipe(down)">
                                      <p:cBhvr>
                                        <p:cTn id="149" dur="500"/>
                                        <p:tgtEl>
                                          <p:spTgt spid="28"/>
                                        </p:tgtEl>
                                      </p:cBhvr>
                                    </p:animEffect>
                                  </p:childTnLst>
                                </p:cTn>
                              </p:par>
                              <p:par>
                                <p:cTn id="150" presetID="22" presetClass="entr" presetSubtype="4" fill="hold" nodeType="withEffect">
                                  <p:stCondLst>
                                    <p:cond delay="1000"/>
                                  </p:stCondLst>
                                  <p:childTnLst>
                                    <p:set>
                                      <p:cBhvr>
                                        <p:cTn id="151" dur="1" fill="hold">
                                          <p:stCondLst>
                                            <p:cond delay="0"/>
                                          </p:stCondLst>
                                        </p:cTn>
                                        <p:tgtEl>
                                          <p:spTgt spid="33"/>
                                        </p:tgtEl>
                                        <p:attrNameLst>
                                          <p:attrName>style.visibility</p:attrName>
                                        </p:attrNameLst>
                                      </p:cBhvr>
                                      <p:to>
                                        <p:strVal val="visible"/>
                                      </p:to>
                                    </p:set>
                                    <p:animEffect transition="in" filter="wipe(down)">
                                      <p:cBhvr>
                                        <p:cTn id="152" dur="500"/>
                                        <p:tgtEl>
                                          <p:spTgt spid="33"/>
                                        </p:tgtEl>
                                      </p:cBhvr>
                                    </p:animEffect>
                                  </p:childTnLst>
                                </p:cTn>
                              </p:par>
                              <p:par>
                                <p:cTn id="153" presetID="22" presetClass="entr" presetSubtype="4" fill="hold" nodeType="withEffect">
                                  <p:stCondLst>
                                    <p:cond delay="1250"/>
                                  </p:stCondLst>
                                  <p:childTnLst>
                                    <p:set>
                                      <p:cBhvr>
                                        <p:cTn id="154" dur="1" fill="hold">
                                          <p:stCondLst>
                                            <p:cond delay="0"/>
                                          </p:stCondLst>
                                        </p:cTn>
                                        <p:tgtEl>
                                          <p:spTgt spid="56"/>
                                        </p:tgtEl>
                                        <p:attrNameLst>
                                          <p:attrName>style.visibility</p:attrName>
                                        </p:attrNameLst>
                                      </p:cBhvr>
                                      <p:to>
                                        <p:strVal val="visible"/>
                                      </p:to>
                                    </p:set>
                                    <p:animEffect transition="in" filter="wipe(down)">
                                      <p:cBhvr>
                                        <p:cTn id="155" dur="500"/>
                                        <p:tgtEl>
                                          <p:spTgt spid="56"/>
                                        </p:tgtEl>
                                      </p:cBhvr>
                                    </p:animEffect>
                                  </p:childTnLst>
                                </p:cTn>
                              </p:par>
                              <p:par>
                                <p:cTn id="156" presetID="22" presetClass="entr" presetSubtype="4" fill="hold" nodeType="withEffect">
                                  <p:stCondLst>
                                    <p:cond delay="750"/>
                                  </p:stCondLst>
                                  <p:childTnLst>
                                    <p:set>
                                      <p:cBhvr>
                                        <p:cTn id="157" dur="1" fill="hold">
                                          <p:stCondLst>
                                            <p:cond delay="0"/>
                                          </p:stCondLst>
                                        </p:cTn>
                                        <p:tgtEl>
                                          <p:spTgt spid="92"/>
                                        </p:tgtEl>
                                        <p:attrNameLst>
                                          <p:attrName>style.visibility</p:attrName>
                                        </p:attrNameLst>
                                      </p:cBhvr>
                                      <p:to>
                                        <p:strVal val="visible"/>
                                      </p:to>
                                    </p:set>
                                    <p:animEffect transition="in" filter="wipe(down)">
                                      <p:cBhvr>
                                        <p:cTn id="158" dur="500"/>
                                        <p:tgtEl>
                                          <p:spTgt spid="92"/>
                                        </p:tgtEl>
                                      </p:cBhvr>
                                    </p:animEffect>
                                  </p:childTnLst>
                                </p:cTn>
                              </p:par>
                              <p:par>
                                <p:cTn id="159" presetID="22" presetClass="entr" presetSubtype="4" fill="hold" nodeType="withEffect">
                                  <p:stCondLst>
                                    <p:cond delay="1250"/>
                                  </p:stCondLst>
                                  <p:childTnLst>
                                    <p:set>
                                      <p:cBhvr>
                                        <p:cTn id="160" dur="1" fill="hold">
                                          <p:stCondLst>
                                            <p:cond delay="0"/>
                                          </p:stCondLst>
                                        </p:cTn>
                                        <p:tgtEl>
                                          <p:spTgt spid="100"/>
                                        </p:tgtEl>
                                        <p:attrNameLst>
                                          <p:attrName>style.visibility</p:attrName>
                                        </p:attrNameLst>
                                      </p:cBhvr>
                                      <p:to>
                                        <p:strVal val="visible"/>
                                      </p:to>
                                    </p:set>
                                    <p:animEffect transition="in" filter="wipe(down)">
                                      <p:cBhvr>
                                        <p:cTn id="161" dur="500"/>
                                        <p:tgtEl>
                                          <p:spTgt spid="100"/>
                                        </p:tgtEl>
                                      </p:cBhvr>
                                    </p:animEffect>
                                  </p:childTnLst>
                                </p:cTn>
                              </p:par>
                              <p:par>
                                <p:cTn id="162" presetID="22" presetClass="entr" presetSubtype="4" fill="hold" nodeType="withEffect">
                                  <p:stCondLst>
                                    <p:cond delay="750"/>
                                  </p:stCondLst>
                                  <p:childTnLst>
                                    <p:set>
                                      <p:cBhvr>
                                        <p:cTn id="163" dur="1" fill="hold">
                                          <p:stCondLst>
                                            <p:cond delay="0"/>
                                          </p:stCondLst>
                                        </p:cTn>
                                        <p:tgtEl>
                                          <p:spTgt spid="51"/>
                                        </p:tgtEl>
                                        <p:attrNameLst>
                                          <p:attrName>style.visibility</p:attrName>
                                        </p:attrNameLst>
                                      </p:cBhvr>
                                      <p:to>
                                        <p:strVal val="visible"/>
                                      </p:to>
                                    </p:set>
                                    <p:animEffect transition="in" filter="wipe(down)">
                                      <p:cBhvr>
                                        <p:cTn id="164" dur="500"/>
                                        <p:tgtEl>
                                          <p:spTgt spid="51"/>
                                        </p:tgtEl>
                                      </p:cBhvr>
                                    </p:animEffect>
                                  </p:childTnLst>
                                </p:cTn>
                              </p:par>
                              <p:par>
                                <p:cTn id="165" presetID="22" presetClass="entr" presetSubtype="4" fill="hold" nodeType="withEffect">
                                  <p:stCondLst>
                                    <p:cond delay="1000"/>
                                  </p:stCondLst>
                                  <p:childTnLst>
                                    <p:set>
                                      <p:cBhvr>
                                        <p:cTn id="166" dur="1" fill="hold">
                                          <p:stCondLst>
                                            <p:cond delay="0"/>
                                          </p:stCondLst>
                                        </p:cTn>
                                        <p:tgtEl>
                                          <p:spTgt spid="113"/>
                                        </p:tgtEl>
                                        <p:attrNameLst>
                                          <p:attrName>style.visibility</p:attrName>
                                        </p:attrNameLst>
                                      </p:cBhvr>
                                      <p:to>
                                        <p:strVal val="visible"/>
                                      </p:to>
                                    </p:set>
                                    <p:animEffect transition="in" filter="wipe(down)">
                                      <p:cBhvr>
                                        <p:cTn id="167" dur="500"/>
                                        <p:tgtEl>
                                          <p:spTgt spid="113"/>
                                        </p:tgtEl>
                                      </p:cBhvr>
                                    </p:animEffect>
                                  </p:childTnLst>
                                </p:cTn>
                              </p:par>
                              <p:par>
                                <p:cTn id="168" presetID="22" presetClass="entr" presetSubtype="4" fill="hold" nodeType="withEffect">
                                  <p:stCondLst>
                                    <p:cond delay="750"/>
                                  </p:stCondLst>
                                  <p:childTnLst>
                                    <p:set>
                                      <p:cBhvr>
                                        <p:cTn id="169" dur="1" fill="hold">
                                          <p:stCondLst>
                                            <p:cond delay="0"/>
                                          </p:stCondLst>
                                        </p:cTn>
                                        <p:tgtEl>
                                          <p:spTgt spid="129"/>
                                        </p:tgtEl>
                                        <p:attrNameLst>
                                          <p:attrName>style.visibility</p:attrName>
                                        </p:attrNameLst>
                                      </p:cBhvr>
                                      <p:to>
                                        <p:strVal val="visible"/>
                                      </p:to>
                                    </p:set>
                                    <p:animEffect transition="in" filter="wipe(down)">
                                      <p:cBhvr>
                                        <p:cTn id="170" dur="500"/>
                                        <p:tgtEl>
                                          <p:spTgt spid="129"/>
                                        </p:tgtEl>
                                      </p:cBhvr>
                                    </p:animEffect>
                                  </p:childTnLst>
                                </p:cTn>
                              </p:par>
                              <p:par>
                                <p:cTn id="171" presetID="22" presetClass="entr" presetSubtype="4" fill="hold" nodeType="withEffect">
                                  <p:stCondLst>
                                    <p:cond delay="1000"/>
                                  </p:stCondLst>
                                  <p:childTnLst>
                                    <p:set>
                                      <p:cBhvr>
                                        <p:cTn id="172" dur="1" fill="hold">
                                          <p:stCondLst>
                                            <p:cond delay="0"/>
                                          </p:stCondLst>
                                        </p:cTn>
                                        <p:tgtEl>
                                          <p:spTgt spid="103"/>
                                        </p:tgtEl>
                                        <p:attrNameLst>
                                          <p:attrName>style.visibility</p:attrName>
                                        </p:attrNameLst>
                                      </p:cBhvr>
                                      <p:to>
                                        <p:strVal val="visible"/>
                                      </p:to>
                                    </p:set>
                                    <p:animEffect transition="in" filter="wipe(down)">
                                      <p:cBhvr>
                                        <p:cTn id="173" dur="500"/>
                                        <p:tgtEl>
                                          <p:spTgt spid="103"/>
                                        </p:tgtEl>
                                      </p:cBhvr>
                                    </p:animEffect>
                                  </p:childTnLst>
                                </p:cTn>
                              </p:par>
                              <p:par>
                                <p:cTn id="174" presetID="22" presetClass="entr" presetSubtype="4" fill="hold" nodeType="withEffect">
                                  <p:stCondLst>
                                    <p:cond delay="750"/>
                                  </p:stCondLst>
                                  <p:childTnLst>
                                    <p:set>
                                      <p:cBhvr>
                                        <p:cTn id="175" dur="1" fill="hold">
                                          <p:stCondLst>
                                            <p:cond delay="0"/>
                                          </p:stCondLst>
                                        </p:cTn>
                                        <p:tgtEl>
                                          <p:spTgt spid="61"/>
                                        </p:tgtEl>
                                        <p:attrNameLst>
                                          <p:attrName>style.visibility</p:attrName>
                                        </p:attrNameLst>
                                      </p:cBhvr>
                                      <p:to>
                                        <p:strVal val="visible"/>
                                      </p:to>
                                    </p:set>
                                    <p:animEffect transition="in" filter="wipe(down)">
                                      <p:cBhvr>
                                        <p:cTn id="176" dur="500"/>
                                        <p:tgtEl>
                                          <p:spTgt spid="61"/>
                                        </p:tgtEl>
                                      </p:cBhvr>
                                    </p:animEffect>
                                  </p:childTnLst>
                                </p:cTn>
                              </p:par>
                              <p:par>
                                <p:cTn id="177" presetID="22" presetClass="entr" presetSubtype="4" fill="hold" nodeType="withEffect">
                                  <p:stCondLst>
                                    <p:cond delay="750"/>
                                  </p:stCondLst>
                                  <p:childTnLst>
                                    <p:set>
                                      <p:cBhvr>
                                        <p:cTn id="178" dur="1" fill="hold">
                                          <p:stCondLst>
                                            <p:cond delay="0"/>
                                          </p:stCondLst>
                                        </p:cTn>
                                        <p:tgtEl>
                                          <p:spTgt spid="79"/>
                                        </p:tgtEl>
                                        <p:attrNameLst>
                                          <p:attrName>style.visibility</p:attrName>
                                        </p:attrNameLst>
                                      </p:cBhvr>
                                      <p:to>
                                        <p:strVal val="visible"/>
                                      </p:to>
                                    </p:set>
                                    <p:animEffect transition="in" filter="wipe(down)">
                                      <p:cBhvr>
                                        <p:cTn id="179" dur="500"/>
                                        <p:tgtEl>
                                          <p:spTgt spid="79"/>
                                        </p:tgtEl>
                                      </p:cBhvr>
                                    </p:animEffect>
                                  </p:childTnLst>
                                </p:cTn>
                              </p:par>
                              <p:par>
                                <p:cTn id="180" presetID="22" presetClass="entr" presetSubtype="4" fill="hold" nodeType="withEffect">
                                  <p:stCondLst>
                                    <p:cond delay="1250"/>
                                  </p:stCondLst>
                                  <p:childTnLst>
                                    <p:set>
                                      <p:cBhvr>
                                        <p:cTn id="181" dur="1" fill="hold">
                                          <p:stCondLst>
                                            <p:cond delay="0"/>
                                          </p:stCondLst>
                                        </p:cTn>
                                        <p:tgtEl>
                                          <p:spTgt spid="69"/>
                                        </p:tgtEl>
                                        <p:attrNameLst>
                                          <p:attrName>style.visibility</p:attrName>
                                        </p:attrNameLst>
                                      </p:cBhvr>
                                      <p:to>
                                        <p:strVal val="visible"/>
                                      </p:to>
                                    </p:set>
                                    <p:animEffect transition="in" filter="wipe(down)">
                                      <p:cBhvr>
                                        <p:cTn id="182" dur="500"/>
                                        <p:tgtEl>
                                          <p:spTgt spid="69"/>
                                        </p:tgtEl>
                                      </p:cBhvr>
                                    </p:animEffect>
                                  </p:childTnLst>
                                </p:cTn>
                              </p:par>
                              <p:par>
                                <p:cTn id="183" presetID="22" presetClass="entr" presetSubtype="4" fill="hold" nodeType="withEffect">
                                  <p:stCondLst>
                                    <p:cond delay="750"/>
                                  </p:stCondLst>
                                  <p:childTnLst>
                                    <p:set>
                                      <p:cBhvr>
                                        <p:cTn id="184" dur="1" fill="hold">
                                          <p:stCondLst>
                                            <p:cond delay="0"/>
                                          </p:stCondLst>
                                        </p:cTn>
                                        <p:tgtEl>
                                          <p:spTgt spid="52"/>
                                        </p:tgtEl>
                                        <p:attrNameLst>
                                          <p:attrName>style.visibility</p:attrName>
                                        </p:attrNameLst>
                                      </p:cBhvr>
                                      <p:to>
                                        <p:strVal val="visible"/>
                                      </p:to>
                                    </p:set>
                                    <p:animEffect transition="in" filter="wipe(down)">
                                      <p:cBhvr>
                                        <p:cTn id="185" dur="500"/>
                                        <p:tgtEl>
                                          <p:spTgt spid="52"/>
                                        </p:tgtEl>
                                      </p:cBhvr>
                                    </p:animEffect>
                                  </p:childTnLst>
                                </p:cTn>
                              </p:par>
                              <p:par>
                                <p:cTn id="186" presetID="22" presetClass="entr" presetSubtype="4" fill="hold" nodeType="withEffect">
                                  <p:stCondLst>
                                    <p:cond delay="1000"/>
                                  </p:stCondLst>
                                  <p:childTnLst>
                                    <p:set>
                                      <p:cBhvr>
                                        <p:cTn id="187" dur="1" fill="hold">
                                          <p:stCondLst>
                                            <p:cond delay="0"/>
                                          </p:stCondLst>
                                        </p:cTn>
                                        <p:tgtEl>
                                          <p:spTgt spid="132"/>
                                        </p:tgtEl>
                                        <p:attrNameLst>
                                          <p:attrName>style.visibility</p:attrName>
                                        </p:attrNameLst>
                                      </p:cBhvr>
                                      <p:to>
                                        <p:strVal val="visible"/>
                                      </p:to>
                                    </p:set>
                                    <p:animEffect transition="in" filter="wipe(down)">
                                      <p:cBhvr>
                                        <p:cTn id="188" dur="500"/>
                                        <p:tgtEl>
                                          <p:spTgt spid="132"/>
                                        </p:tgtEl>
                                      </p:cBhvr>
                                    </p:animEffect>
                                  </p:childTnLst>
                                </p:cTn>
                              </p:par>
                              <p:par>
                                <p:cTn id="189" presetID="22" presetClass="entr" presetSubtype="4" fill="hold" nodeType="withEffect">
                                  <p:stCondLst>
                                    <p:cond delay="750"/>
                                  </p:stCondLst>
                                  <p:childTnLst>
                                    <p:set>
                                      <p:cBhvr>
                                        <p:cTn id="190" dur="1" fill="hold">
                                          <p:stCondLst>
                                            <p:cond delay="0"/>
                                          </p:stCondLst>
                                        </p:cTn>
                                        <p:tgtEl>
                                          <p:spTgt spid="122"/>
                                        </p:tgtEl>
                                        <p:attrNameLst>
                                          <p:attrName>style.visibility</p:attrName>
                                        </p:attrNameLst>
                                      </p:cBhvr>
                                      <p:to>
                                        <p:strVal val="visible"/>
                                      </p:to>
                                    </p:set>
                                    <p:animEffect transition="in" filter="wipe(down)">
                                      <p:cBhvr>
                                        <p:cTn id="191" dur="500"/>
                                        <p:tgtEl>
                                          <p:spTgt spid="122"/>
                                        </p:tgtEl>
                                      </p:cBhvr>
                                    </p:animEffect>
                                  </p:childTnLst>
                                </p:cTn>
                              </p:par>
                              <p:par>
                                <p:cTn id="192" presetID="22" presetClass="entr" presetSubtype="4" fill="hold" nodeType="withEffect">
                                  <p:stCondLst>
                                    <p:cond delay="1250"/>
                                  </p:stCondLst>
                                  <p:childTnLst>
                                    <p:set>
                                      <p:cBhvr>
                                        <p:cTn id="193" dur="1" fill="hold">
                                          <p:stCondLst>
                                            <p:cond delay="0"/>
                                          </p:stCondLst>
                                        </p:cTn>
                                        <p:tgtEl>
                                          <p:spTgt spid="119"/>
                                        </p:tgtEl>
                                        <p:attrNameLst>
                                          <p:attrName>style.visibility</p:attrName>
                                        </p:attrNameLst>
                                      </p:cBhvr>
                                      <p:to>
                                        <p:strVal val="visible"/>
                                      </p:to>
                                    </p:set>
                                    <p:animEffect transition="in" filter="wipe(down)">
                                      <p:cBhvr>
                                        <p:cTn id="194" dur="500"/>
                                        <p:tgtEl>
                                          <p:spTgt spid="119"/>
                                        </p:tgtEl>
                                      </p:cBhvr>
                                    </p:animEffect>
                                  </p:childTnLst>
                                </p:cTn>
                              </p:par>
                              <p:par>
                                <p:cTn id="195" presetID="22" presetClass="entr" presetSubtype="4" fill="hold" nodeType="withEffect">
                                  <p:stCondLst>
                                    <p:cond delay="750"/>
                                  </p:stCondLst>
                                  <p:childTnLst>
                                    <p:set>
                                      <p:cBhvr>
                                        <p:cTn id="196" dur="1" fill="hold">
                                          <p:stCondLst>
                                            <p:cond delay="0"/>
                                          </p:stCondLst>
                                        </p:cTn>
                                        <p:tgtEl>
                                          <p:spTgt spid="126"/>
                                        </p:tgtEl>
                                        <p:attrNameLst>
                                          <p:attrName>style.visibility</p:attrName>
                                        </p:attrNameLst>
                                      </p:cBhvr>
                                      <p:to>
                                        <p:strVal val="visible"/>
                                      </p:to>
                                    </p:set>
                                    <p:animEffect transition="in" filter="wipe(down)">
                                      <p:cBhvr>
                                        <p:cTn id="197" dur="500"/>
                                        <p:tgtEl>
                                          <p:spTgt spid="126"/>
                                        </p:tgtEl>
                                      </p:cBhvr>
                                    </p:animEffect>
                                  </p:childTnLst>
                                </p:cTn>
                              </p:par>
                              <p:par>
                                <p:cTn id="198" presetID="22" presetClass="entr" presetSubtype="4" fill="hold" nodeType="withEffect">
                                  <p:stCondLst>
                                    <p:cond delay="750"/>
                                  </p:stCondLst>
                                  <p:childTnLst>
                                    <p:set>
                                      <p:cBhvr>
                                        <p:cTn id="199" dur="1" fill="hold">
                                          <p:stCondLst>
                                            <p:cond delay="0"/>
                                          </p:stCondLst>
                                        </p:cTn>
                                        <p:tgtEl>
                                          <p:spTgt spid="141"/>
                                        </p:tgtEl>
                                        <p:attrNameLst>
                                          <p:attrName>style.visibility</p:attrName>
                                        </p:attrNameLst>
                                      </p:cBhvr>
                                      <p:to>
                                        <p:strVal val="visible"/>
                                      </p:to>
                                    </p:set>
                                    <p:animEffect transition="in" filter="wipe(down)">
                                      <p:cBhvr>
                                        <p:cTn id="200" dur="500"/>
                                        <p:tgtEl>
                                          <p:spTgt spid="141"/>
                                        </p:tgtEl>
                                      </p:cBhvr>
                                    </p:animEffect>
                                  </p:childTnLst>
                                </p:cTn>
                              </p:par>
                              <p:par>
                                <p:cTn id="201" presetID="22" presetClass="entr" presetSubtype="4" fill="hold" nodeType="withEffect">
                                  <p:stCondLst>
                                    <p:cond delay="1000"/>
                                  </p:stCondLst>
                                  <p:childTnLst>
                                    <p:set>
                                      <p:cBhvr>
                                        <p:cTn id="202" dur="1" fill="hold">
                                          <p:stCondLst>
                                            <p:cond delay="0"/>
                                          </p:stCondLst>
                                        </p:cTn>
                                        <p:tgtEl>
                                          <p:spTgt spid="76"/>
                                        </p:tgtEl>
                                        <p:attrNameLst>
                                          <p:attrName>style.visibility</p:attrName>
                                        </p:attrNameLst>
                                      </p:cBhvr>
                                      <p:to>
                                        <p:strVal val="visible"/>
                                      </p:to>
                                    </p:set>
                                    <p:animEffect transition="in" filter="wipe(down)">
                                      <p:cBhvr>
                                        <p:cTn id="203" dur="500"/>
                                        <p:tgtEl>
                                          <p:spTgt spid="76"/>
                                        </p:tgtEl>
                                      </p:cBhvr>
                                    </p:animEffect>
                                  </p:childTnLst>
                                </p:cTn>
                              </p:par>
                              <p:par>
                                <p:cTn id="204" presetID="22" presetClass="entr" presetSubtype="4" fill="hold" nodeType="withEffect">
                                  <p:stCondLst>
                                    <p:cond delay="750"/>
                                  </p:stCondLst>
                                  <p:childTnLst>
                                    <p:set>
                                      <p:cBhvr>
                                        <p:cTn id="205" dur="1" fill="hold">
                                          <p:stCondLst>
                                            <p:cond delay="0"/>
                                          </p:stCondLst>
                                        </p:cTn>
                                        <p:tgtEl>
                                          <p:spTgt spid="88"/>
                                        </p:tgtEl>
                                        <p:attrNameLst>
                                          <p:attrName>style.visibility</p:attrName>
                                        </p:attrNameLst>
                                      </p:cBhvr>
                                      <p:to>
                                        <p:strVal val="visible"/>
                                      </p:to>
                                    </p:set>
                                    <p:animEffect transition="in" filter="wipe(down)">
                                      <p:cBhvr>
                                        <p:cTn id="206" dur="500"/>
                                        <p:tgtEl>
                                          <p:spTgt spid="88"/>
                                        </p:tgtEl>
                                      </p:cBhvr>
                                    </p:animEffect>
                                  </p:childTnLst>
                                </p:cTn>
                              </p:par>
                              <p:par>
                                <p:cTn id="207" presetID="22" presetClass="entr" presetSubtype="4" fill="hold" nodeType="withEffect">
                                  <p:stCondLst>
                                    <p:cond delay="750"/>
                                  </p:stCondLst>
                                  <p:childTnLst>
                                    <p:set>
                                      <p:cBhvr>
                                        <p:cTn id="208" dur="1" fill="hold">
                                          <p:stCondLst>
                                            <p:cond delay="0"/>
                                          </p:stCondLst>
                                        </p:cTn>
                                        <p:tgtEl>
                                          <p:spTgt spid="138"/>
                                        </p:tgtEl>
                                        <p:attrNameLst>
                                          <p:attrName>style.visibility</p:attrName>
                                        </p:attrNameLst>
                                      </p:cBhvr>
                                      <p:to>
                                        <p:strVal val="visible"/>
                                      </p:to>
                                    </p:set>
                                    <p:animEffect transition="in" filter="wipe(down)">
                                      <p:cBhvr>
                                        <p:cTn id="209" dur="500"/>
                                        <p:tgtEl>
                                          <p:spTgt spid="138"/>
                                        </p:tgtEl>
                                      </p:cBhvr>
                                    </p:animEffect>
                                  </p:childTnLst>
                                </p:cTn>
                              </p:par>
                              <p:par>
                                <p:cTn id="210" presetID="22" presetClass="entr" presetSubtype="4" fill="hold" nodeType="withEffect">
                                  <p:stCondLst>
                                    <p:cond delay="1250"/>
                                  </p:stCondLst>
                                  <p:childTnLst>
                                    <p:set>
                                      <p:cBhvr>
                                        <p:cTn id="211" dur="1" fill="hold">
                                          <p:stCondLst>
                                            <p:cond delay="0"/>
                                          </p:stCondLst>
                                        </p:cTn>
                                        <p:tgtEl>
                                          <p:spTgt spid="135"/>
                                        </p:tgtEl>
                                        <p:attrNameLst>
                                          <p:attrName>style.visibility</p:attrName>
                                        </p:attrNameLst>
                                      </p:cBhvr>
                                      <p:to>
                                        <p:strVal val="visible"/>
                                      </p:to>
                                    </p:set>
                                    <p:animEffect transition="in" filter="wipe(down)">
                                      <p:cBhvr>
                                        <p:cTn id="212" dur="500"/>
                                        <p:tgtEl>
                                          <p:spTgt spid="135"/>
                                        </p:tgtEl>
                                      </p:cBhvr>
                                    </p:animEffect>
                                  </p:childTnLst>
                                </p:cTn>
                              </p:par>
                              <p:par>
                                <p:cTn id="213" presetID="22" presetClass="entr" presetSubtype="4" fill="hold" nodeType="withEffect">
                                  <p:stCondLst>
                                    <p:cond delay="750"/>
                                  </p:stCondLst>
                                  <p:childTnLst>
                                    <p:set>
                                      <p:cBhvr>
                                        <p:cTn id="214" dur="1" fill="hold">
                                          <p:stCondLst>
                                            <p:cond delay="0"/>
                                          </p:stCondLst>
                                        </p:cTn>
                                        <p:tgtEl>
                                          <p:spTgt spid="53"/>
                                        </p:tgtEl>
                                        <p:attrNameLst>
                                          <p:attrName>style.visibility</p:attrName>
                                        </p:attrNameLst>
                                      </p:cBhvr>
                                      <p:to>
                                        <p:strVal val="visible"/>
                                      </p:to>
                                    </p:set>
                                    <p:animEffect transition="in" filter="wipe(down)">
                                      <p:cBhvr>
                                        <p:cTn id="215" dur="500"/>
                                        <p:tgtEl>
                                          <p:spTgt spid="53"/>
                                        </p:tgtEl>
                                      </p:cBhvr>
                                    </p:animEffect>
                                  </p:childTnLst>
                                </p:cTn>
                              </p:par>
                              <p:par>
                                <p:cTn id="216" presetID="22" presetClass="entr" presetSubtype="4" fill="hold" nodeType="withEffect">
                                  <p:stCondLst>
                                    <p:cond delay="1250"/>
                                  </p:stCondLst>
                                  <p:childTnLst>
                                    <p:set>
                                      <p:cBhvr>
                                        <p:cTn id="217" dur="1" fill="hold">
                                          <p:stCondLst>
                                            <p:cond delay="0"/>
                                          </p:stCondLst>
                                        </p:cTn>
                                        <p:tgtEl>
                                          <p:spTgt spid="116"/>
                                        </p:tgtEl>
                                        <p:attrNameLst>
                                          <p:attrName>style.visibility</p:attrName>
                                        </p:attrNameLst>
                                      </p:cBhvr>
                                      <p:to>
                                        <p:strVal val="visible"/>
                                      </p:to>
                                    </p:set>
                                    <p:animEffect transition="in" filter="wipe(down)">
                                      <p:cBhvr>
                                        <p:cTn id="218" dur="500"/>
                                        <p:tgtEl>
                                          <p:spTgt spid="116"/>
                                        </p:tgtEl>
                                      </p:cBhvr>
                                    </p:animEffect>
                                  </p:childTnLst>
                                </p:cTn>
                              </p:par>
                              <p:par>
                                <p:cTn id="219" presetID="22" presetClass="entr" presetSubtype="4" fill="hold" nodeType="withEffect">
                                  <p:stCondLst>
                                    <p:cond delay="1000"/>
                                  </p:stCondLst>
                                  <p:childTnLst>
                                    <p:set>
                                      <p:cBhvr>
                                        <p:cTn id="220" dur="1" fill="hold">
                                          <p:stCondLst>
                                            <p:cond delay="0"/>
                                          </p:stCondLst>
                                        </p:cTn>
                                        <p:tgtEl>
                                          <p:spTgt spid="85"/>
                                        </p:tgtEl>
                                        <p:attrNameLst>
                                          <p:attrName>style.visibility</p:attrName>
                                        </p:attrNameLst>
                                      </p:cBhvr>
                                      <p:to>
                                        <p:strVal val="visible"/>
                                      </p:to>
                                    </p:set>
                                    <p:animEffect transition="in" filter="wipe(down)">
                                      <p:cBhvr>
                                        <p:cTn id="221" dur="500"/>
                                        <p:tgtEl>
                                          <p:spTgt spid="85"/>
                                        </p:tgtEl>
                                      </p:cBhvr>
                                    </p:animEffect>
                                  </p:childTnLst>
                                </p:cTn>
                              </p:par>
                              <p:par>
                                <p:cTn id="222" presetID="22" presetClass="entr" presetSubtype="4" fill="hold" nodeType="withEffect">
                                  <p:stCondLst>
                                    <p:cond delay="750"/>
                                  </p:stCondLst>
                                  <p:childTnLst>
                                    <p:set>
                                      <p:cBhvr>
                                        <p:cTn id="223" dur="1" fill="hold">
                                          <p:stCondLst>
                                            <p:cond delay="0"/>
                                          </p:stCondLst>
                                        </p:cTn>
                                        <p:tgtEl>
                                          <p:spTgt spid="66"/>
                                        </p:tgtEl>
                                        <p:attrNameLst>
                                          <p:attrName>style.visibility</p:attrName>
                                        </p:attrNameLst>
                                      </p:cBhvr>
                                      <p:to>
                                        <p:strVal val="visible"/>
                                      </p:to>
                                    </p:set>
                                    <p:animEffect transition="in" filter="wipe(down)">
                                      <p:cBhvr>
                                        <p:cTn id="224" dur="5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p:bldP spid="11" grpId="0"/>
      <p:bldP spid="12" grpId="0"/>
      <p:bldP spid="39" grpId="0" animBg="1"/>
      <p:bldP spid="82" grpId="0" animBg="1"/>
      <p:bldP spid="99" grpId="0" animBg="1"/>
      <p:bldP spid="108" grpId="0" animBg="1"/>
      <p:bldP spid="27" grpId="0" animBg="1"/>
      <p:bldP spid="110" grpId="0" animBg="1"/>
      <p:bldP spid="46" grpId="0" animBg="1"/>
      <p:bldP spid="44" grpId="0" animBg="1"/>
      <p:bldP spid="3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8B4808CA-B522-4250-88D6-6D6919787AA7}"/>
              </a:ext>
            </a:extLst>
          </p:cNvPr>
          <p:cNvSpPr>
            <a:spLocks noGrp="1"/>
          </p:cNvSpPr>
          <p:nvPr>
            <p:ph type="title"/>
          </p:nvPr>
        </p:nvSpPr>
        <p:spPr>
          <a:xfrm>
            <a:off x="588263" y="457200"/>
            <a:ext cx="11018520" cy="1107996"/>
          </a:xfrm>
        </p:spPr>
        <p:txBody>
          <a:bodyPr>
            <a:normAutofit fontScale="90000"/>
          </a:bodyPr>
          <a:lstStyle/>
          <a:p>
            <a:r>
              <a:rPr lang="en-CA" dirty="0"/>
              <a:t>Containers in Azure: </a:t>
            </a:r>
            <a:r>
              <a:rPr lang="en-US" dirty="0"/>
              <a:t>a complete Set of Choices</a:t>
            </a:r>
            <a:br>
              <a:rPr lang="en-CA" dirty="0"/>
            </a:br>
            <a:endParaRPr lang="en-CA" dirty="0"/>
          </a:p>
        </p:txBody>
      </p:sp>
      <p:grpSp>
        <p:nvGrpSpPr>
          <p:cNvPr id="23" name="Group 3">
            <a:extLst>
              <a:ext uri="{FF2B5EF4-FFF2-40B4-BE49-F238E27FC236}">
                <a16:creationId xmlns:a16="http://schemas.microsoft.com/office/drawing/2014/main" id="{6F21C947-7EE2-47C0-8D3A-84C12F5BB10E}"/>
              </a:ext>
            </a:extLst>
          </p:cNvPr>
          <p:cNvGrpSpPr/>
          <p:nvPr/>
        </p:nvGrpSpPr>
        <p:grpSpPr>
          <a:xfrm>
            <a:off x="10249930" y="2565361"/>
            <a:ext cx="1419339" cy="1419339"/>
            <a:chOff x="10316328" y="2651718"/>
            <a:chExt cx="1447800" cy="1447800"/>
          </a:xfrm>
        </p:grpSpPr>
        <p:sp>
          <p:nvSpPr>
            <p:cNvPr id="24" name="Oval 17">
              <a:extLst>
                <a:ext uri="{FF2B5EF4-FFF2-40B4-BE49-F238E27FC236}">
                  <a16:creationId xmlns:a16="http://schemas.microsoft.com/office/drawing/2014/main" id="{21FFB4DC-290B-44CC-B74B-79A38D222458}"/>
                </a:ext>
              </a:extLst>
            </p:cNvPr>
            <p:cNvSpPr/>
            <p:nvPr/>
          </p:nvSpPr>
          <p:spPr bwMode="auto">
            <a:xfrm>
              <a:off x="10316328" y="2651718"/>
              <a:ext cx="1447800" cy="1447800"/>
            </a:xfrm>
            <a:prstGeom prst="ellipse">
              <a:avLst/>
            </a:prstGeom>
            <a:solidFill>
              <a:srgbClr val="FFFFFF"/>
            </a:solidFill>
            <a:ln w="9525" cap="flat" cmpd="sng" algn="ctr">
              <a:solidFill>
                <a:srgbClr val="FFFFFF">
                  <a:lumMod val="75000"/>
                </a:srgb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a:solidFill>
                  <a:srgbClr val="0078D7"/>
                </a:solidFill>
                <a:latin typeface="Segoe UI Semilight"/>
                <a:ea typeface="Segoe UI" pitchFamily="34" charset="0"/>
                <a:cs typeface="Segoe UI" pitchFamily="34" charset="0"/>
              </a:endParaRPr>
            </a:p>
          </p:txBody>
        </p:sp>
        <p:pic>
          <p:nvPicPr>
            <p:cNvPr id="25" name="Graphic 22">
              <a:extLst>
                <a:ext uri="{FF2B5EF4-FFF2-40B4-BE49-F238E27FC236}">
                  <a16:creationId xmlns:a16="http://schemas.microsoft.com/office/drawing/2014/main" id="{1D9218E3-5AB5-4C49-B6A7-3C1FFB9234E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596534" y="2916470"/>
              <a:ext cx="901020" cy="901020"/>
            </a:xfrm>
            <a:prstGeom prst="rect">
              <a:avLst/>
            </a:prstGeom>
          </p:spPr>
        </p:pic>
      </p:grpSp>
      <p:sp>
        <p:nvSpPr>
          <p:cNvPr id="26" name="Oval 19">
            <a:extLst>
              <a:ext uri="{FF2B5EF4-FFF2-40B4-BE49-F238E27FC236}">
                <a16:creationId xmlns:a16="http://schemas.microsoft.com/office/drawing/2014/main" id="{20F74546-23E5-4E39-A426-EDD7E25670FA}"/>
              </a:ext>
            </a:extLst>
          </p:cNvPr>
          <p:cNvSpPr/>
          <p:nvPr/>
        </p:nvSpPr>
        <p:spPr bwMode="auto">
          <a:xfrm>
            <a:off x="2958683" y="2575804"/>
            <a:ext cx="1419339" cy="1419339"/>
          </a:xfrm>
          <a:prstGeom prst="ellipse">
            <a:avLst/>
          </a:prstGeom>
          <a:solidFill>
            <a:srgbClr val="FFFFFF"/>
          </a:solidFill>
          <a:ln w="9525" cap="flat" cmpd="sng" algn="ctr">
            <a:solidFill>
              <a:srgbClr val="FFFFFF">
                <a:lumMod val="75000"/>
              </a:srgb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a:solidFill>
                <a:srgbClr val="0078D7"/>
              </a:solidFill>
              <a:latin typeface="Segoe UI Semilight"/>
              <a:ea typeface="Segoe UI" pitchFamily="34" charset="0"/>
              <a:cs typeface="Segoe UI" pitchFamily="34" charset="0"/>
            </a:endParaRPr>
          </a:p>
        </p:txBody>
      </p:sp>
      <p:grpSp>
        <p:nvGrpSpPr>
          <p:cNvPr id="27" name="Group 1">
            <a:extLst>
              <a:ext uri="{FF2B5EF4-FFF2-40B4-BE49-F238E27FC236}">
                <a16:creationId xmlns:a16="http://schemas.microsoft.com/office/drawing/2014/main" id="{F43E3534-BBFA-420B-80F8-C76546905EA3}"/>
              </a:ext>
            </a:extLst>
          </p:cNvPr>
          <p:cNvGrpSpPr/>
          <p:nvPr/>
        </p:nvGrpSpPr>
        <p:grpSpPr>
          <a:xfrm>
            <a:off x="565906" y="2565357"/>
            <a:ext cx="1419339" cy="1419339"/>
            <a:chOff x="7793087" y="2651718"/>
            <a:chExt cx="1447800" cy="1447800"/>
          </a:xfrm>
        </p:grpSpPr>
        <p:sp>
          <p:nvSpPr>
            <p:cNvPr id="28" name="Oval 10">
              <a:extLst>
                <a:ext uri="{FF2B5EF4-FFF2-40B4-BE49-F238E27FC236}">
                  <a16:creationId xmlns:a16="http://schemas.microsoft.com/office/drawing/2014/main" id="{162AA049-035C-4BD5-A8D6-740698259871}"/>
                </a:ext>
              </a:extLst>
            </p:cNvPr>
            <p:cNvSpPr/>
            <p:nvPr/>
          </p:nvSpPr>
          <p:spPr bwMode="auto">
            <a:xfrm>
              <a:off x="7793087" y="2651718"/>
              <a:ext cx="1447800" cy="1447800"/>
            </a:xfrm>
            <a:prstGeom prst="ellipse">
              <a:avLst/>
            </a:prstGeom>
            <a:solidFill>
              <a:srgbClr val="FFFFFF"/>
            </a:solidFill>
            <a:ln w="9525" cap="flat" cmpd="sng" algn="ctr">
              <a:solidFill>
                <a:srgbClr val="FFFFFF">
                  <a:lumMod val="75000"/>
                </a:srgb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a:solidFill>
                  <a:srgbClr val="0078D7"/>
                </a:solidFill>
                <a:latin typeface="Segoe UI Semilight"/>
                <a:ea typeface="Segoe UI" pitchFamily="34" charset="0"/>
                <a:cs typeface="Segoe UI" pitchFamily="34" charset="0"/>
              </a:endParaRPr>
            </a:p>
          </p:txBody>
        </p:sp>
        <p:pic>
          <p:nvPicPr>
            <p:cNvPr id="29" name="Graphic 2">
              <a:extLst>
                <a:ext uri="{FF2B5EF4-FFF2-40B4-BE49-F238E27FC236}">
                  <a16:creationId xmlns:a16="http://schemas.microsoft.com/office/drawing/2014/main" id="{1F26690F-2E83-40BD-BB06-852C3BB8EA0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026658" y="2873078"/>
              <a:ext cx="987804" cy="987804"/>
            </a:xfrm>
            <a:prstGeom prst="rect">
              <a:avLst/>
            </a:prstGeom>
          </p:spPr>
        </p:pic>
      </p:grpSp>
      <p:grpSp>
        <p:nvGrpSpPr>
          <p:cNvPr id="30" name="Group 5">
            <a:extLst>
              <a:ext uri="{FF2B5EF4-FFF2-40B4-BE49-F238E27FC236}">
                <a16:creationId xmlns:a16="http://schemas.microsoft.com/office/drawing/2014/main" id="{45B5958B-A833-4993-8256-4B20C397D794}"/>
              </a:ext>
            </a:extLst>
          </p:cNvPr>
          <p:cNvGrpSpPr/>
          <p:nvPr/>
        </p:nvGrpSpPr>
        <p:grpSpPr>
          <a:xfrm>
            <a:off x="5054617" y="2575800"/>
            <a:ext cx="2082766" cy="1429782"/>
            <a:chOff x="2410932" y="2641066"/>
            <a:chExt cx="2124530" cy="1458452"/>
          </a:xfrm>
        </p:grpSpPr>
        <p:sp>
          <p:nvSpPr>
            <p:cNvPr id="31" name="Oval 18">
              <a:extLst>
                <a:ext uri="{FF2B5EF4-FFF2-40B4-BE49-F238E27FC236}">
                  <a16:creationId xmlns:a16="http://schemas.microsoft.com/office/drawing/2014/main" id="{C9D3512B-33FC-4CD3-BF6D-C271EDFDBB7D}"/>
                </a:ext>
              </a:extLst>
            </p:cNvPr>
            <p:cNvSpPr/>
            <p:nvPr/>
          </p:nvSpPr>
          <p:spPr bwMode="auto">
            <a:xfrm>
              <a:off x="2749297" y="2651718"/>
              <a:ext cx="1447800" cy="1447800"/>
            </a:xfrm>
            <a:prstGeom prst="ellipse">
              <a:avLst/>
            </a:prstGeom>
            <a:solidFill>
              <a:srgbClr val="FFFFFF"/>
            </a:solidFill>
            <a:ln w="9525" cap="flat" cmpd="sng" algn="ctr">
              <a:solidFill>
                <a:srgbClr val="FFFFFF">
                  <a:lumMod val="75000"/>
                </a:srgb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a:solidFill>
                  <a:srgbClr val="0078D7"/>
                </a:solidFill>
                <a:latin typeface="Segoe UI Semilight"/>
                <a:ea typeface="Segoe UI" pitchFamily="34" charset="0"/>
                <a:cs typeface="Segoe UI" pitchFamily="34" charset="0"/>
              </a:endParaRPr>
            </a:p>
          </p:txBody>
        </p:sp>
        <p:pic>
          <p:nvPicPr>
            <p:cNvPr id="32" name="Picture 10" descr="https://www.packet.net/media/images/m7S2-kubernetes.png">
              <a:extLst>
                <a:ext uri="{FF2B5EF4-FFF2-40B4-BE49-F238E27FC236}">
                  <a16:creationId xmlns:a16="http://schemas.microsoft.com/office/drawing/2014/main" id="{1AA1D85A-1EFA-4C6A-91D4-4B61D0F53B91}"/>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a:stretch/>
          </p:blipFill>
          <p:spPr bwMode="auto">
            <a:xfrm>
              <a:off x="2410932" y="2641066"/>
              <a:ext cx="2124530" cy="1289698"/>
            </a:xfrm>
            <a:prstGeom prst="rect">
              <a:avLst/>
            </a:prstGeom>
            <a:noFill/>
            <a:extLst>
              <a:ext uri="{909E8E84-426E-40DD-AFC4-6F175D3DCCD1}">
                <a14:hiddenFill xmlns:a14="http://schemas.microsoft.com/office/drawing/2010/main">
                  <a:solidFill>
                    <a:srgbClr val="FFFFFF"/>
                  </a:solidFill>
                </a14:hiddenFill>
              </a:ext>
            </a:extLst>
          </p:spPr>
        </p:pic>
      </p:grpSp>
      <p:sp>
        <p:nvSpPr>
          <p:cNvPr id="33" name="Rectangle 32">
            <a:extLst>
              <a:ext uri="{FF2B5EF4-FFF2-40B4-BE49-F238E27FC236}">
                <a16:creationId xmlns:a16="http://schemas.microsoft.com/office/drawing/2014/main" id="{84D500B9-1401-48FF-A8CB-6CE62E171CDE}"/>
              </a:ext>
            </a:extLst>
          </p:cNvPr>
          <p:cNvSpPr/>
          <p:nvPr/>
        </p:nvSpPr>
        <p:spPr bwMode="auto">
          <a:xfrm>
            <a:off x="7252465" y="4144543"/>
            <a:ext cx="2769561" cy="575090"/>
          </a:xfrm>
          <a:prstGeom prst="rect">
            <a:avLst/>
          </a:prstGeom>
          <a:noFill/>
          <a:ln w="12700" cap="flat" cmpd="sng" algn="ctr">
            <a:noFill/>
            <a:prstDash val="dash"/>
            <a:headEnd type="none" w="med" len="med"/>
            <a:tailEnd type="none" w="med" len="med"/>
          </a:ln>
          <a:effectLst/>
        </p:spPr>
        <p:txBody>
          <a:bodyPr rot="0" spcFirstLastPara="0" vert="horz" wrap="square" lIns="137102" tIns="179259" rIns="91401" bIns="137102" numCol="1" spcCol="0" rtlCol="0" fromWordArt="0" anchor="b" anchorCtr="0" forceAA="0" compatLnSpc="1">
            <a:prstTxWarp prst="textNoShape">
              <a:avLst/>
            </a:prstTxWarp>
            <a:noAutofit/>
          </a:bodyPr>
          <a:lstStyle/>
          <a:p>
            <a:pPr algn="ctr" defTabSz="913837">
              <a:defRPr/>
            </a:pPr>
            <a:r>
              <a:rPr lang="en-US" sz="1961" kern="0" dirty="0">
                <a:solidFill>
                  <a:schemeClr val="bg2">
                    <a:lumMod val="10000"/>
                  </a:schemeClr>
                </a:solidFill>
                <a:latin typeface="Segoe UI Semilight" panose="020B0402040204020203" pitchFamily="34" charset="0"/>
                <a:cs typeface="Segoe UI Semilight" panose="020B0402040204020203" pitchFamily="34" charset="0"/>
              </a:rPr>
              <a:t>Container Instances</a:t>
            </a:r>
          </a:p>
        </p:txBody>
      </p:sp>
      <p:grpSp>
        <p:nvGrpSpPr>
          <p:cNvPr id="34" name="Group 6">
            <a:extLst>
              <a:ext uri="{FF2B5EF4-FFF2-40B4-BE49-F238E27FC236}">
                <a16:creationId xmlns:a16="http://schemas.microsoft.com/office/drawing/2014/main" id="{C18333D5-3520-41C8-91B9-1C93E2676217}"/>
              </a:ext>
            </a:extLst>
          </p:cNvPr>
          <p:cNvGrpSpPr/>
          <p:nvPr/>
        </p:nvGrpSpPr>
        <p:grpSpPr>
          <a:xfrm>
            <a:off x="7927576" y="2571332"/>
            <a:ext cx="1419339" cy="1419339"/>
            <a:chOff x="297606" y="2651718"/>
            <a:chExt cx="1447800" cy="1447800"/>
          </a:xfrm>
        </p:grpSpPr>
        <p:sp>
          <p:nvSpPr>
            <p:cNvPr id="35" name="Oval 35">
              <a:extLst>
                <a:ext uri="{FF2B5EF4-FFF2-40B4-BE49-F238E27FC236}">
                  <a16:creationId xmlns:a16="http://schemas.microsoft.com/office/drawing/2014/main" id="{1CB9AE13-09AB-4084-95C7-E88D34445396}"/>
                </a:ext>
              </a:extLst>
            </p:cNvPr>
            <p:cNvSpPr/>
            <p:nvPr/>
          </p:nvSpPr>
          <p:spPr bwMode="auto">
            <a:xfrm>
              <a:off x="297606" y="2651718"/>
              <a:ext cx="1447800" cy="1447800"/>
            </a:xfrm>
            <a:prstGeom prst="ellipse">
              <a:avLst/>
            </a:prstGeom>
            <a:solidFill>
              <a:srgbClr val="FFFFFF"/>
            </a:solidFill>
            <a:ln w="9525" cap="flat" cmpd="sng" algn="ctr">
              <a:solidFill>
                <a:srgbClr val="FFFFFF">
                  <a:lumMod val="75000"/>
                </a:srgb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a:solidFill>
                  <a:srgbClr val="0078D7"/>
                </a:solidFill>
                <a:latin typeface="Segoe UI Semilight"/>
                <a:ea typeface="Segoe UI" pitchFamily="34" charset="0"/>
                <a:cs typeface="Segoe UI" pitchFamily="34" charset="0"/>
              </a:endParaRPr>
            </a:p>
          </p:txBody>
        </p:sp>
        <p:pic>
          <p:nvPicPr>
            <p:cNvPr id="36" name="Picture 36">
              <a:extLst>
                <a:ext uri="{FF2B5EF4-FFF2-40B4-BE49-F238E27FC236}">
                  <a16:creationId xmlns:a16="http://schemas.microsoft.com/office/drawing/2014/main" id="{72FF5545-DF71-4B0F-9F11-D098DB58E4FF}"/>
                </a:ext>
              </a:extLst>
            </p:cNvPr>
            <p:cNvPicPr>
              <a:picLocks noChangeAspect="1"/>
            </p:cNvPicPr>
            <p:nvPr/>
          </p:nvPicPr>
          <p:blipFill>
            <a:blip r:embed="rId8">
              <a:clrChange>
                <a:clrFrom>
                  <a:srgbClr val="FFFFFF"/>
                </a:clrFrom>
                <a:clrTo>
                  <a:srgbClr val="FFFFFF">
                    <a:alpha val="0"/>
                  </a:srgbClr>
                </a:clrTo>
              </a:clrChange>
            </a:blip>
            <a:stretch>
              <a:fillRect/>
            </a:stretch>
          </p:blipFill>
          <p:spPr>
            <a:xfrm>
              <a:off x="343522" y="2787369"/>
              <a:ext cx="1357843" cy="1159222"/>
            </a:xfrm>
            <a:prstGeom prst="rect">
              <a:avLst/>
            </a:prstGeom>
          </p:spPr>
        </p:pic>
      </p:grpSp>
      <p:sp>
        <p:nvSpPr>
          <p:cNvPr id="37" name="Rectangle 36">
            <a:extLst>
              <a:ext uri="{FF2B5EF4-FFF2-40B4-BE49-F238E27FC236}">
                <a16:creationId xmlns:a16="http://schemas.microsoft.com/office/drawing/2014/main" id="{DD0C235B-D296-4FB1-8FD1-A04ED0DCEFC6}"/>
              </a:ext>
            </a:extLst>
          </p:cNvPr>
          <p:cNvSpPr/>
          <p:nvPr/>
        </p:nvSpPr>
        <p:spPr bwMode="auto">
          <a:xfrm>
            <a:off x="9565306" y="4129362"/>
            <a:ext cx="2769561" cy="575090"/>
          </a:xfrm>
          <a:prstGeom prst="rect">
            <a:avLst/>
          </a:prstGeom>
          <a:noFill/>
          <a:ln w="12700" cap="flat" cmpd="sng" algn="ctr">
            <a:noFill/>
            <a:prstDash val="dash"/>
            <a:headEnd type="none" w="med" len="med"/>
            <a:tailEnd type="none" w="med" len="med"/>
          </a:ln>
          <a:effectLst/>
        </p:spPr>
        <p:txBody>
          <a:bodyPr rot="0" spcFirstLastPara="0" vert="horz" wrap="square" lIns="137102" tIns="179259" rIns="91401" bIns="137102" numCol="1" spcCol="0" rtlCol="0" fromWordArt="0" anchor="b" anchorCtr="0" forceAA="0" compatLnSpc="1">
            <a:prstTxWarp prst="textNoShape">
              <a:avLst/>
            </a:prstTxWarp>
            <a:noAutofit/>
          </a:bodyPr>
          <a:lstStyle/>
          <a:p>
            <a:pPr algn="ctr" defTabSz="913837">
              <a:defRPr/>
            </a:pPr>
            <a:r>
              <a:rPr lang="en-US" sz="1961" kern="0" dirty="0">
                <a:solidFill>
                  <a:schemeClr val="bg2">
                    <a:lumMod val="10000"/>
                  </a:schemeClr>
                </a:solidFill>
                <a:latin typeface="Segoe UI Semilight" panose="020B0402040204020203" pitchFamily="34" charset="0"/>
                <a:cs typeface="Segoe UI Semilight" panose="020B0402040204020203" pitchFamily="34" charset="0"/>
              </a:rPr>
              <a:t>Batch</a:t>
            </a:r>
          </a:p>
        </p:txBody>
      </p:sp>
      <p:sp>
        <p:nvSpPr>
          <p:cNvPr id="38" name="Rectangle 37">
            <a:extLst>
              <a:ext uri="{FF2B5EF4-FFF2-40B4-BE49-F238E27FC236}">
                <a16:creationId xmlns:a16="http://schemas.microsoft.com/office/drawing/2014/main" id="{37FA8DAA-670C-43A1-9454-E59EF5B86BC8}"/>
              </a:ext>
            </a:extLst>
          </p:cNvPr>
          <p:cNvSpPr/>
          <p:nvPr/>
        </p:nvSpPr>
        <p:spPr bwMode="auto">
          <a:xfrm>
            <a:off x="2274060" y="4144543"/>
            <a:ext cx="2769561" cy="575090"/>
          </a:xfrm>
          <a:prstGeom prst="rect">
            <a:avLst/>
          </a:prstGeom>
          <a:noFill/>
          <a:ln w="12700" cap="flat" cmpd="sng" algn="ctr">
            <a:noFill/>
            <a:prstDash val="dash"/>
            <a:headEnd type="none" w="med" len="med"/>
            <a:tailEnd type="none" w="med" len="med"/>
          </a:ln>
          <a:effectLst/>
        </p:spPr>
        <p:txBody>
          <a:bodyPr rot="0" spcFirstLastPara="0" vert="horz" wrap="square" lIns="137102" tIns="179259" rIns="91401" bIns="137102" numCol="1" spcCol="0" rtlCol="0" fromWordArt="0" anchor="b" anchorCtr="0" forceAA="0" compatLnSpc="1">
            <a:prstTxWarp prst="textNoShape">
              <a:avLst/>
            </a:prstTxWarp>
            <a:noAutofit/>
          </a:bodyPr>
          <a:lstStyle/>
          <a:p>
            <a:pPr algn="ctr" defTabSz="913837">
              <a:defRPr/>
            </a:pPr>
            <a:r>
              <a:rPr lang="en-US" sz="1961" kern="0" dirty="0">
                <a:solidFill>
                  <a:schemeClr val="bg2">
                    <a:lumMod val="10000"/>
                  </a:schemeClr>
                </a:solidFill>
                <a:latin typeface="Segoe UI Semilight" panose="020B0402040204020203" pitchFamily="34" charset="0"/>
                <a:cs typeface="Segoe UI Semilight" panose="020B0402040204020203" pitchFamily="34" charset="0"/>
              </a:rPr>
              <a:t>Service Fabric</a:t>
            </a:r>
          </a:p>
        </p:txBody>
      </p:sp>
      <p:sp>
        <p:nvSpPr>
          <p:cNvPr id="39" name="Rectangle 38">
            <a:extLst>
              <a:ext uri="{FF2B5EF4-FFF2-40B4-BE49-F238E27FC236}">
                <a16:creationId xmlns:a16="http://schemas.microsoft.com/office/drawing/2014/main" id="{FEB03359-EB58-4267-8286-21507FA10E91}"/>
              </a:ext>
            </a:extLst>
          </p:cNvPr>
          <p:cNvSpPr/>
          <p:nvPr/>
        </p:nvSpPr>
        <p:spPr bwMode="auto">
          <a:xfrm>
            <a:off x="4711223" y="4154986"/>
            <a:ext cx="2769561" cy="575090"/>
          </a:xfrm>
          <a:prstGeom prst="rect">
            <a:avLst/>
          </a:prstGeom>
          <a:noFill/>
          <a:ln w="12700" cap="flat" cmpd="sng" algn="ctr">
            <a:noFill/>
            <a:prstDash val="dash"/>
            <a:headEnd type="none" w="med" len="med"/>
            <a:tailEnd type="none" w="med" len="med"/>
          </a:ln>
          <a:effectLst/>
        </p:spPr>
        <p:txBody>
          <a:bodyPr rot="0" spcFirstLastPara="0" vert="horz" wrap="square" lIns="137102" tIns="179259" rIns="91401" bIns="137102" numCol="1" spcCol="0" rtlCol="0" fromWordArt="0" anchor="b" anchorCtr="0" forceAA="0" compatLnSpc="1">
            <a:prstTxWarp prst="textNoShape">
              <a:avLst/>
            </a:prstTxWarp>
            <a:noAutofit/>
          </a:bodyPr>
          <a:lstStyle/>
          <a:p>
            <a:pPr algn="ctr" defTabSz="913837">
              <a:defRPr/>
            </a:pPr>
            <a:r>
              <a:rPr lang="en-US" sz="1961" kern="0" dirty="0">
                <a:solidFill>
                  <a:schemeClr val="bg2">
                    <a:lumMod val="10000"/>
                  </a:schemeClr>
                </a:solidFill>
                <a:latin typeface="Segoe UI Semilight" panose="020B0402040204020203" pitchFamily="34" charset="0"/>
                <a:cs typeface="Segoe UI Semilight" panose="020B0402040204020203" pitchFamily="34" charset="0"/>
              </a:rPr>
              <a:t>Kubernetes Service</a:t>
            </a:r>
          </a:p>
        </p:txBody>
      </p:sp>
      <p:sp>
        <p:nvSpPr>
          <p:cNvPr id="40" name="Rectangle 39">
            <a:extLst>
              <a:ext uri="{FF2B5EF4-FFF2-40B4-BE49-F238E27FC236}">
                <a16:creationId xmlns:a16="http://schemas.microsoft.com/office/drawing/2014/main" id="{F5B9089C-E745-4475-8707-D9BFBA39CD79}"/>
              </a:ext>
            </a:extLst>
          </p:cNvPr>
          <p:cNvSpPr/>
          <p:nvPr/>
        </p:nvSpPr>
        <p:spPr bwMode="auto">
          <a:xfrm>
            <a:off x="-118717" y="4144543"/>
            <a:ext cx="2769561" cy="575090"/>
          </a:xfrm>
          <a:prstGeom prst="rect">
            <a:avLst/>
          </a:prstGeom>
          <a:noFill/>
          <a:ln w="6350" cap="flat" cmpd="sng" algn="ctr">
            <a:noFill/>
            <a:prstDash val="dash"/>
            <a:headEnd type="none" w="med" len="med"/>
            <a:tailEnd type="none" w="med" len="med"/>
          </a:ln>
          <a:effectLst/>
        </p:spPr>
        <p:txBody>
          <a:bodyPr rot="0" spcFirstLastPara="0" vert="horz" wrap="square" lIns="137102" tIns="179259" rIns="91401" bIns="137102" numCol="1" spcCol="0" rtlCol="0" fromWordArt="0" anchor="b"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3837">
              <a:defRPr/>
            </a:pPr>
            <a:r>
              <a:rPr lang="en-US" sz="1961" kern="0" dirty="0">
                <a:solidFill>
                  <a:schemeClr val="bg2">
                    <a:lumMod val="10000"/>
                  </a:schemeClr>
                </a:solidFill>
                <a:latin typeface="Segoe UI Semilight" panose="020B0402040204020203" pitchFamily="34" charset="0"/>
                <a:cs typeface="Segoe UI Semilight" panose="020B0402040204020203" pitchFamily="34" charset="0"/>
              </a:rPr>
              <a:t>App Service</a:t>
            </a:r>
          </a:p>
        </p:txBody>
      </p:sp>
      <p:pic>
        <p:nvPicPr>
          <p:cNvPr id="41" name="Graphic 29">
            <a:extLst>
              <a:ext uri="{FF2B5EF4-FFF2-40B4-BE49-F238E27FC236}">
                <a16:creationId xmlns:a16="http://schemas.microsoft.com/office/drawing/2014/main" id="{B6DFD459-176C-4BD2-AD5C-3633FA292344}"/>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145061" y="2710903"/>
            <a:ext cx="1043978" cy="1059471"/>
          </a:xfrm>
          <a:prstGeom prst="rect">
            <a:avLst/>
          </a:prstGeom>
        </p:spPr>
      </p:pic>
    </p:spTree>
    <p:extLst>
      <p:ext uri="{BB962C8B-B14F-4D97-AF65-F5344CB8AC3E}">
        <p14:creationId xmlns:p14="http://schemas.microsoft.com/office/powerpoint/2010/main" val="3225910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500"/>
                                  </p:stCondLst>
                                  <p:childTnLst>
                                    <p:set>
                                      <p:cBhvr>
                                        <p:cTn id="6" dur="1" fill="hold">
                                          <p:stCondLst>
                                            <p:cond delay="0"/>
                                          </p:stCondLst>
                                        </p:cTn>
                                        <p:tgtEl>
                                          <p:spTgt spid="33"/>
                                        </p:tgtEl>
                                        <p:attrNameLst>
                                          <p:attrName>style.visibility</p:attrName>
                                        </p:attrNameLst>
                                      </p:cBhvr>
                                      <p:to>
                                        <p:strVal val="visible"/>
                                      </p:to>
                                    </p:set>
                                  </p:childTnLst>
                                </p:cTn>
                              </p:par>
                              <p:par>
                                <p:cTn id="7" presetID="1" presetClass="entr" presetSubtype="0" fill="hold" grpId="0" nodeType="withEffect">
                                  <p:stCondLst>
                                    <p:cond delay="500"/>
                                  </p:stCondLst>
                                  <p:childTnLst>
                                    <p:set>
                                      <p:cBhvr>
                                        <p:cTn id="8" dur="1" fill="hold">
                                          <p:stCondLst>
                                            <p:cond delay="0"/>
                                          </p:stCondLst>
                                        </p:cTn>
                                        <p:tgtEl>
                                          <p:spTgt spid="39"/>
                                        </p:tgtEl>
                                        <p:attrNameLst>
                                          <p:attrName>style.visibility</p:attrName>
                                        </p:attrNameLst>
                                      </p:cBhvr>
                                      <p:to>
                                        <p:strVal val="visible"/>
                                      </p:to>
                                    </p:set>
                                  </p:childTnLst>
                                </p:cTn>
                              </p:par>
                              <p:par>
                                <p:cTn id="9" presetID="1" presetClass="entr" presetSubtype="0" fill="hold" grpId="0" nodeType="withEffect">
                                  <p:stCondLst>
                                    <p:cond delay="500"/>
                                  </p:stCondLst>
                                  <p:childTnLst>
                                    <p:set>
                                      <p:cBhvr>
                                        <p:cTn id="10" dur="1" fill="hold">
                                          <p:stCondLst>
                                            <p:cond delay="0"/>
                                          </p:stCondLst>
                                        </p:cTn>
                                        <p:tgtEl>
                                          <p:spTgt spid="38"/>
                                        </p:tgtEl>
                                        <p:attrNameLst>
                                          <p:attrName>style.visibility</p:attrName>
                                        </p:attrNameLst>
                                      </p:cBhvr>
                                      <p:to>
                                        <p:strVal val="visible"/>
                                      </p:to>
                                    </p:set>
                                  </p:childTnLst>
                                </p:cTn>
                              </p:par>
                              <p:par>
                                <p:cTn id="11" presetID="1" presetClass="entr" presetSubtype="0" fill="hold" grpId="0" nodeType="withEffect">
                                  <p:stCondLst>
                                    <p:cond delay="500"/>
                                  </p:stCondLst>
                                  <p:childTnLst>
                                    <p:set>
                                      <p:cBhvr>
                                        <p:cTn id="12" dur="1" fill="hold">
                                          <p:stCondLst>
                                            <p:cond delay="0"/>
                                          </p:stCondLst>
                                        </p:cTn>
                                        <p:tgtEl>
                                          <p:spTgt spid="40"/>
                                        </p:tgtEl>
                                        <p:attrNameLst>
                                          <p:attrName>style.visibility</p:attrName>
                                        </p:attrNameLst>
                                      </p:cBhvr>
                                      <p:to>
                                        <p:strVal val="visible"/>
                                      </p:to>
                                    </p:set>
                                  </p:childTnLst>
                                </p:cTn>
                              </p:par>
                              <p:par>
                                <p:cTn id="13" presetID="1" presetClass="entr" presetSubtype="0" fill="hold" grpId="0" nodeType="withEffect">
                                  <p:stCondLst>
                                    <p:cond delay="500"/>
                                  </p:stCondLst>
                                  <p:childTnLst>
                                    <p:set>
                                      <p:cBhvr>
                                        <p:cTn id="14"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7" grpId="0"/>
      <p:bldP spid="38" grpId="0"/>
      <p:bldP spid="39" grpId="0"/>
      <p:bldP spid="4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45A916A-83C2-4A52-BE00-8F316A21B926}"/>
              </a:ext>
            </a:extLst>
          </p:cNvPr>
          <p:cNvSpPr>
            <a:spLocks noGrp="1"/>
          </p:cNvSpPr>
          <p:nvPr>
            <p:ph type="title"/>
          </p:nvPr>
        </p:nvSpPr>
        <p:spPr/>
        <p:txBody>
          <a:bodyPr/>
          <a:lstStyle/>
          <a:p>
            <a:r>
              <a:rPr lang="en-CA" dirty="0"/>
              <a:t>PaaS vs CaaS vs FaaS</a:t>
            </a:r>
          </a:p>
        </p:txBody>
      </p:sp>
      <p:sp>
        <p:nvSpPr>
          <p:cNvPr id="3" name="Espace réservé du texte 2">
            <a:extLst>
              <a:ext uri="{FF2B5EF4-FFF2-40B4-BE49-F238E27FC236}">
                <a16:creationId xmlns:a16="http://schemas.microsoft.com/office/drawing/2014/main" id="{2CDC2040-00F5-4C55-A156-800F6579449A}"/>
              </a:ext>
            </a:extLst>
          </p:cNvPr>
          <p:cNvSpPr>
            <a:spLocks noGrp="1"/>
          </p:cNvSpPr>
          <p:nvPr>
            <p:ph type="body" sz="quarter" idx="10"/>
          </p:nvPr>
        </p:nvSpPr>
        <p:spPr>
          <a:xfrm>
            <a:off x="178135" y="2082613"/>
            <a:ext cx="3927804" cy="4410259"/>
          </a:xfrm>
        </p:spPr>
        <p:style>
          <a:lnRef idx="2">
            <a:schemeClr val="accent1"/>
          </a:lnRef>
          <a:fillRef idx="1">
            <a:schemeClr val="lt1"/>
          </a:fillRef>
          <a:effectRef idx="0">
            <a:schemeClr val="accent1"/>
          </a:effectRef>
          <a:fontRef idx="minor">
            <a:schemeClr val="dk1"/>
          </a:fontRef>
        </p:style>
        <p:txBody>
          <a:bodyPr/>
          <a:lstStyle/>
          <a:p>
            <a:endParaRPr lang="en-CA" dirty="0">
              <a:solidFill>
                <a:schemeClr val="tx1"/>
              </a:solidFill>
            </a:endParaRPr>
          </a:p>
          <a:p>
            <a:pPr algn="ctr"/>
            <a:r>
              <a:rPr lang="en-CA" dirty="0">
                <a:solidFill>
                  <a:schemeClr val="tx1"/>
                </a:solidFill>
              </a:rPr>
              <a:t>PaaS et CaaS</a:t>
            </a:r>
          </a:p>
          <a:p>
            <a:r>
              <a:rPr lang="en-CA" sz="2400" dirty="0">
                <a:solidFill>
                  <a:schemeClr val="tx1"/>
                </a:solidFill>
              </a:rPr>
              <a:t>Azure Service Fabric</a:t>
            </a:r>
          </a:p>
          <a:p>
            <a:r>
              <a:rPr lang="en-CA" sz="2400" dirty="0">
                <a:solidFill>
                  <a:schemeClr val="tx1"/>
                </a:solidFill>
              </a:rPr>
              <a:t>Azure Service Fabric Mesh</a:t>
            </a:r>
          </a:p>
          <a:p>
            <a:endParaRPr lang="en-US" dirty="0">
              <a:solidFill>
                <a:schemeClr val="tx1"/>
              </a:solidFill>
            </a:endParaRPr>
          </a:p>
        </p:txBody>
      </p:sp>
      <p:sp>
        <p:nvSpPr>
          <p:cNvPr id="4" name="Espace réservé du texte 3">
            <a:extLst>
              <a:ext uri="{FF2B5EF4-FFF2-40B4-BE49-F238E27FC236}">
                <a16:creationId xmlns:a16="http://schemas.microsoft.com/office/drawing/2014/main" id="{D93DD81D-D2BB-414B-A234-B636218CEE34}"/>
              </a:ext>
            </a:extLst>
          </p:cNvPr>
          <p:cNvSpPr>
            <a:spLocks noGrp="1"/>
          </p:cNvSpPr>
          <p:nvPr>
            <p:ph type="body" sz="quarter" idx="11"/>
          </p:nvPr>
        </p:nvSpPr>
        <p:spPr>
          <a:xfrm>
            <a:off x="4158259" y="2082614"/>
            <a:ext cx="3927804" cy="4410258"/>
          </a:xfrm>
        </p:spPr>
        <p:style>
          <a:lnRef idx="2">
            <a:schemeClr val="accent2"/>
          </a:lnRef>
          <a:fillRef idx="1">
            <a:schemeClr val="lt1"/>
          </a:fillRef>
          <a:effectRef idx="0">
            <a:schemeClr val="accent2"/>
          </a:effectRef>
          <a:fontRef idx="minor">
            <a:schemeClr val="dk1"/>
          </a:fontRef>
        </p:style>
        <p:txBody>
          <a:bodyPr/>
          <a:lstStyle/>
          <a:p>
            <a:endParaRPr lang="en-CA" dirty="0">
              <a:solidFill>
                <a:schemeClr val="tx1"/>
              </a:solidFill>
            </a:endParaRPr>
          </a:p>
          <a:p>
            <a:pPr algn="ctr"/>
            <a:r>
              <a:rPr lang="en-CA" dirty="0">
                <a:solidFill>
                  <a:schemeClr val="tx1"/>
                </a:solidFill>
              </a:rPr>
              <a:t>CaaS</a:t>
            </a:r>
          </a:p>
          <a:p>
            <a:r>
              <a:rPr lang="en-CA" sz="2800" dirty="0">
                <a:solidFill>
                  <a:schemeClr val="tx1"/>
                </a:solidFill>
              </a:rPr>
              <a:t>Azure Container Instance</a:t>
            </a:r>
          </a:p>
          <a:p>
            <a:r>
              <a:rPr lang="en-CA" sz="2800" dirty="0">
                <a:solidFill>
                  <a:schemeClr val="tx1"/>
                </a:solidFill>
              </a:rPr>
              <a:t>Azure Kubernetes</a:t>
            </a:r>
          </a:p>
          <a:p>
            <a:endParaRPr lang="en-CA" dirty="0"/>
          </a:p>
        </p:txBody>
      </p:sp>
      <p:sp>
        <p:nvSpPr>
          <p:cNvPr id="5" name="Espace réservé du texte 4">
            <a:extLst>
              <a:ext uri="{FF2B5EF4-FFF2-40B4-BE49-F238E27FC236}">
                <a16:creationId xmlns:a16="http://schemas.microsoft.com/office/drawing/2014/main" id="{B525C862-687F-4ADF-9368-73AD2741EAFD}"/>
              </a:ext>
            </a:extLst>
          </p:cNvPr>
          <p:cNvSpPr>
            <a:spLocks noGrp="1"/>
          </p:cNvSpPr>
          <p:nvPr>
            <p:ph type="body" sz="quarter" idx="12"/>
          </p:nvPr>
        </p:nvSpPr>
        <p:spPr>
          <a:xfrm>
            <a:off x="8138382" y="2082614"/>
            <a:ext cx="3875483" cy="4410258"/>
          </a:xfrm>
        </p:spPr>
        <p:style>
          <a:lnRef idx="2">
            <a:schemeClr val="accent1"/>
          </a:lnRef>
          <a:fillRef idx="1">
            <a:schemeClr val="lt1"/>
          </a:fillRef>
          <a:effectRef idx="0">
            <a:schemeClr val="accent1"/>
          </a:effectRef>
          <a:fontRef idx="minor">
            <a:schemeClr val="dk1"/>
          </a:fontRef>
        </p:style>
        <p:txBody>
          <a:bodyPr/>
          <a:lstStyle/>
          <a:p>
            <a:endParaRPr lang="en-CA" dirty="0">
              <a:solidFill>
                <a:schemeClr val="tx1"/>
              </a:solidFill>
            </a:endParaRPr>
          </a:p>
          <a:p>
            <a:pPr algn="ctr"/>
            <a:r>
              <a:rPr lang="en-CA" dirty="0">
                <a:solidFill>
                  <a:schemeClr val="tx1"/>
                </a:solidFill>
              </a:rPr>
              <a:t>FaaS</a:t>
            </a:r>
          </a:p>
          <a:p>
            <a:r>
              <a:rPr lang="en-CA" sz="2800" dirty="0">
                <a:solidFill>
                  <a:schemeClr val="tx1"/>
                </a:solidFill>
              </a:rPr>
              <a:t>Azure Functions</a:t>
            </a:r>
          </a:p>
        </p:txBody>
      </p:sp>
      <p:pic>
        <p:nvPicPr>
          <p:cNvPr id="8" name="Image 7">
            <a:extLst>
              <a:ext uri="{FF2B5EF4-FFF2-40B4-BE49-F238E27FC236}">
                <a16:creationId xmlns:a16="http://schemas.microsoft.com/office/drawing/2014/main" id="{102E27B4-6D80-4AC1-AE2A-EC7CA3778929}"/>
              </a:ext>
            </a:extLst>
          </p:cNvPr>
          <p:cNvPicPr>
            <a:picLocks noChangeAspect="1"/>
          </p:cNvPicPr>
          <p:nvPr/>
        </p:nvPicPr>
        <p:blipFill>
          <a:blip r:embed="rId3"/>
          <a:stretch>
            <a:fillRect/>
          </a:stretch>
        </p:blipFill>
        <p:spPr>
          <a:xfrm>
            <a:off x="973618" y="5266755"/>
            <a:ext cx="2428047" cy="1060133"/>
          </a:xfrm>
          <a:prstGeom prst="rect">
            <a:avLst/>
          </a:prstGeom>
        </p:spPr>
      </p:pic>
      <p:pic>
        <p:nvPicPr>
          <p:cNvPr id="10" name="Image 9">
            <a:extLst>
              <a:ext uri="{FF2B5EF4-FFF2-40B4-BE49-F238E27FC236}">
                <a16:creationId xmlns:a16="http://schemas.microsoft.com/office/drawing/2014/main" id="{B62C21B9-9BDE-41BA-8E26-5D835A2F9CDB}"/>
              </a:ext>
            </a:extLst>
          </p:cNvPr>
          <p:cNvPicPr>
            <a:picLocks noChangeAspect="1"/>
          </p:cNvPicPr>
          <p:nvPr/>
        </p:nvPicPr>
        <p:blipFill>
          <a:blip r:embed="rId4"/>
          <a:stretch>
            <a:fillRect/>
          </a:stretch>
        </p:blipFill>
        <p:spPr>
          <a:xfrm>
            <a:off x="9436725" y="5295883"/>
            <a:ext cx="1402667" cy="1118560"/>
          </a:xfrm>
          <a:prstGeom prst="rect">
            <a:avLst/>
          </a:prstGeom>
        </p:spPr>
      </p:pic>
      <p:sp>
        <p:nvSpPr>
          <p:cNvPr id="14" name="Ellipse 13">
            <a:extLst>
              <a:ext uri="{FF2B5EF4-FFF2-40B4-BE49-F238E27FC236}">
                <a16:creationId xmlns:a16="http://schemas.microsoft.com/office/drawing/2014/main" id="{BB2F426A-4920-4062-98B6-23B55219657F}"/>
              </a:ext>
            </a:extLst>
          </p:cNvPr>
          <p:cNvSpPr/>
          <p:nvPr/>
        </p:nvSpPr>
        <p:spPr>
          <a:xfrm>
            <a:off x="1583593" y="1720693"/>
            <a:ext cx="937260" cy="937260"/>
          </a:xfrm>
          <a:prstGeom prst="ellipse">
            <a:avLst/>
          </a:prstGeom>
          <a:solidFill>
            <a:srgbClr val="DB4C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3200" dirty="0">
                <a:solidFill>
                  <a:schemeClr val="bg2"/>
                </a:solidFill>
              </a:rPr>
              <a:t>1</a:t>
            </a:r>
            <a:endParaRPr lang="en-CA" sz="3200" dirty="0">
              <a:solidFill>
                <a:schemeClr val="bg2"/>
              </a:solidFill>
            </a:endParaRPr>
          </a:p>
        </p:txBody>
      </p:sp>
      <p:sp>
        <p:nvSpPr>
          <p:cNvPr id="16" name="Ellipse 15">
            <a:extLst>
              <a:ext uri="{FF2B5EF4-FFF2-40B4-BE49-F238E27FC236}">
                <a16:creationId xmlns:a16="http://schemas.microsoft.com/office/drawing/2014/main" id="{3CC8C117-3C9B-42C0-8B57-0C6AE05C9743}"/>
              </a:ext>
            </a:extLst>
          </p:cNvPr>
          <p:cNvSpPr/>
          <p:nvPr/>
        </p:nvSpPr>
        <p:spPr>
          <a:xfrm>
            <a:off x="5715974" y="1690690"/>
            <a:ext cx="937260" cy="937260"/>
          </a:xfrm>
          <a:prstGeom prst="ellipse">
            <a:avLst/>
          </a:prstGeom>
          <a:solidFill>
            <a:srgbClr val="9665A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3200" dirty="0"/>
              <a:t>2</a:t>
            </a:r>
            <a:endParaRPr lang="en-CA" sz="3200" dirty="0"/>
          </a:p>
        </p:txBody>
      </p:sp>
      <p:sp>
        <p:nvSpPr>
          <p:cNvPr id="17" name="Ellipse 16">
            <a:extLst>
              <a:ext uri="{FF2B5EF4-FFF2-40B4-BE49-F238E27FC236}">
                <a16:creationId xmlns:a16="http://schemas.microsoft.com/office/drawing/2014/main" id="{FDF3B634-F45D-4F2C-A927-6741831EF823}"/>
              </a:ext>
            </a:extLst>
          </p:cNvPr>
          <p:cNvSpPr/>
          <p:nvPr/>
        </p:nvSpPr>
        <p:spPr>
          <a:xfrm>
            <a:off x="9669429" y="1705676"/>
            <a:ext cx="937260" cy="937260"/>
          </a:xfrm>
          <a:prstGeom prst="ellipse">
            <a:avLst/>
          </a:prstGeom>
          <a:solidFill>
            <a:srgbClr val="F4BF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3200" dirty="0"/>
              <a:t>3</a:t>
            </a:r>
            <a:endParaRPr lang="en-CA" sz="3200" dirty="0"/>
          </a:p>
        </p:txBody>
      </p:sp>
      <p:pic>
        <p:nvPicPr>
          <p:cNvPr id="1026" name="Picture 2" descr="Azure Container Instances – AllAboutWindowsSL">
            <a:extLst>
              <a:ext uri="{FF2B5EF4-FFF2-40B4-BE49-F238E27FC236}">
                <a16:creationId xmlns:a16="http://schemas.microsoft.com/office/drawing/2014/main" id="{7FBB6F8D-7E22-45CF-B590-C858FDB3851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91515" y="5012973"/>
            <a:ext cx="2531779" cy="132918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Windows Server Container on an AKS (Azure Kubernetes Service ...">
            <a:extLst>
              <a:ext uri="{FF2B5EF4-FFF2-40B4-BE49-F238E27FC236}">
                <a16:creationId xmlns:a16="http://schemas.microsoft.com/office/drawing/2014/main" id="{62DC39E6-05A2-4C47-9268-0CA84A9580F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90241" y="5295883"/>
            <a:ext cx="1404120" cy="11655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562853"/>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e 27">
            <a:extLst>
              <a:ext uri="{FF2B5EF4-FFF2-40B4-BE49-F238E27FC236}">
                <a16:creationId xmlns:a16="http://schemas.microsoft.com/office/drawing/2014/main" id="{0B91627C-44FB-4400-AC5C-22441CD920D1}"/>
              </a:ext>
            </a:extLst>
          </p:cNvPr>
          <p:cNvGrpSpPr/>
          <p:nvPr/>
        </p:nvGrpSpPr>
        <p:grpSpPr>
          <a:xfrm>
            <a:off x="4445654" y="1340069"/>
            <a:ext cx="3883489" cy="3889585"/>
            <a:chOff x="4154677" y="0"/>
            <a:chExt cx="3883489" cy="3889585"/>
          </a:xfrm>
        </p:grpSpPr>
        <p:pic>
          <p:nvPicPr>
            <p:cNvPr id="23" name="Image 22">
              <a:extLst>
                <a:ext uri="{FF2B5EF4-FFF2-40B4-BE49-F238E27FC236}">
                  <a16:creationId xmlns:a16="http://schemas.microsoft.com/office/drawing/2014/main" id="{EE666928-9768-4BCC-830B-80C885489DE5}"/>
                </a:ext>
              </a:extLst>
            </p:cNvPr>
            <p:cNvPicPr>
              <a:picLocks noChangeAspect="1"/>
            </p:cNvPicPr>
            <p:nvPr/>
          </p:nvPicPr>
          <p:blipFill>
            <a:blip r:embed="rId3"/>
            <a:stretch>
              <a:fillRect/>
            </a:stretch>
          </p:blipFill>
          <p:spPr>
            <a:xfrm>
              <a:off x="4154677" y="0"/>
              <a:ext cx="3883489" cy="3889585"/>
            </a:xfrm>
            <a:prstGeom prst="rect">
              <a:avLst/>
            </a:prstGeom>
          </p:spPr>
        </p:pic>
        <p:sp>
          <p:nvSpPr>
            <p:cNvPr id="24" name="Rectangle 23">
              <a:extLst>
                <a:ext uri="{FF2B5EF4-FFF2-40B4-BE49-F238E27FC236}">
                  <a16:creationId xmlns:a16="http://schemas.microsoft.com/office/drawing/2014/main" id="{0A216785-E16C-4250-84F0-AE91F33CDCB6}"/>
                </a:ext>
              </a:extLst>
            </p:cNvPr>
            <p:cNvSpPr/>
            <p:nvPr/>
          </p:nvSpPr>
          <p:spPr>
            <a:xfrm>
              <a:off x="5058837" y="1129184"/>
              <a:ext cx="2665336" cy="1323439"/>
            </a:xfrm>
            <a:prstGeom prst="rect">
              <a:avLst/>
            </a:prstGeom>
          </p:spPr>
          <p:txBody>
            <a:bodyPr wrap="square">
              <a:spAutoFit/>
            </a:bodyPr>
            <a:lstStyle/>
            <a:p>
              <a:r>
                <a:rPr lang="en-CA" sz="2000" b="1" dirty="0"/>
                <a:t>Service Fabric is a large-scale microservices execution platform</a:t>
              </a:r>
            </a:p>
          </p:txBody>
        </p:sp>
      </p:grpSp>
      <p:grpSp>
        <p:nvGrpSpPr>
          <p:cNvPr id="29" name="Groupe 28">
            <a:extLst>
              <a:ext uri="{FF2B5EF4-FFF2-40B4-BE49-F238E27FC236}">
                <a16:creationId xmlns:a16="http://schemas.microsoft.com/office/drawing/2014/main" id="{45C283B3-5DEA-43D2-8F80-3DA3E9336C3B}"/>
              </a:ext>
            </a:extLst>
          </p:cNvPr>
          <p:cNvGrpSpPr/>
          <p:nvPr/>
        </p:nvGrpSpPr>
        <p:grpSpPr>
          <a:xfrm>
            <a:off x="7982208" y="1330316"/>
            <a:ext cx="3883489" cy="3889585"/>
            <a:chOff x="7724173" y="-68642"/>
            <a:chExt cx="3883489" cy="3889585"/>
          </a:xfrm>
        </p:grpSpPr>
        <p:pic>
          <p:nvPicPr>
            <p:cNvPr id="25" name="Image 24">
              <a:extLst>
                <a:ext uri="{FF2B5EF4-FFF2-40B4-BE49-F238E27FC236}">
                  <a16:creationId xmlns:a16="http://schemas.microsoft.com/office/drawing/2014/main" id="{567F0FE3-9E4E-4535-9E40-4006F0CA1051}"/>
                </a:ext>
              </a:extLst>
            </p:cNvPr>
            <p:cNvPicPr>
              <a:picLocks noChangeAspect="1"/>
            </p:cNvPicPr>
            <p:nvPr/>
          </p:nvPicPr>
          <p:blipFill>
            <a:blip r:embed="rId4"/>
            <a:stretch>
              <a:fillRect/>
            </a:stretch>
          </p:blipFill>
          <p:spPr>
            <a:xfrm>
              <a:off x="7724173" y="-68642"/>
              <a:ext cx="3883489" cy="3889585"/>
            </a:xfrm>
            <a:prstGeom prst="rect">
              <a:avLst/>
            </a:prstGeom>
          </p:spPr>
        </p:pic>
        <p:sp>
          <p:nvSpPr>
            <p:cNvPr id="26" name="Rectangle 25">
              <a:extLst>
                <a:ext uri="{FF2B5EF4-FFF2-40B4-BE49-F238E27FC236}">
                  <a16:creationId xmlns:a16="http://schemas.microsoft.com/office/drawing/2014/main" id="{576E4CC2-6E77-4C24-9798-704E7D519AC6}"/>
                </a:ext>
              </a:extLst>
            </p:cNvPr>
            <p:cNvSpPr/>
            <p:nvPr/>
          </p:nvSpPr>
          <p:spPr>
            <a:xfrm>
              <a:off x="8735029" y="1129184"/>
              <a:ext cx="2120654" cy="1015663"/>
            </a:xfrm>
            <a:prstGeom prst="rect">
              <a:avLst/>
            </a:prstGeom>
          </p:spPr>
          <p:txBody>
            <a:bodyPr wrap="square">
              <a:spAutoFit/>
            </a:bodyPr>
            <a:lstStyle/>
            <a:p>
              <a:r>
                <a:rPr lang="en-CA" sz="2000" b="1" dirty="0"/>
                <a:t>Azure Service Fabric is a Microsoft PaaS</a:t>
              </a:r>
            </a:p>
          </p:txBody>
        </p:sp>
      </p:grpSp>
      <p:grpSp>
        <p:nvGrpSpPr>
          <p:cNvPr id="34" name="Groupe 33">
            <a:extLst>
              <a:ext uri="{FF2B5EF4-FFF2-40B4-BE49-F238E27FC236}">
                <a16:creationId xmlns:a16="http://schemas.microsoft.com/office/drawing/2014/main" id="{C05FF06D-5845-4306-BA60-093102718C79}"/>
              </a:ext>
            </a:extLst>
          </p:cNvPr>
          <p:cNvGrpSpPr/>
          <p:nvPr/>
        </p:nvGrpSpPr>
        <p:grpSpPr>
          <a:xfrm>
            <a:off x="5487791" y="5142080"/>
            <a:ext cx="1419339" cy="1419339"/>
            <a:chOff x="4171708" y="5066013"/>
            <a:chExt cx="1419339" cy="1419339"/>
          </a:xfrm>
        </p:grpSpPr>
        <p:sp>
          <p:nvSpPr>
            <p:cNvPr id="32" name="Oval 19">
              <a:extLst>
                <a:ext uri="{FF2B5EF4-FFF2-40B4-BE49-F238E27FC236}">
                  <a16:creationId xmlns:a16="http://schemas.microsoft.com/office/drawing/2014/main" id="{476582A3-54DA-411E-92CD-11AA9F918F5A}"/>
                </a:ext>
              </a:extLst>
            </p:cNvPr>
            <p:cNvSpPr/>
            <p:nvPr/>
          </p:nvSpPr>
          <p:spPr bwMode="auto">
            <a:xfrm>
              <a:off x="4171708" y="5066013"/>
              <a:ext cx="1419339" cy="1419339"/>
            </a:xfrm>
            <a:prstGeom prst="ellipse">
              <a:avLst/>
            </a:prstGeom>
            <a:solidFill>
              <a:srgbClr val="FFFFFF"/>
            </a:solidFill>
            <a:ln w="9525" cap="flat" cmpd="sng" algn="ctr">
              <a:solidFill>
                <a:srgbClr val="FFFFFF">
                  <a:lumMod val="75000"/>
                </a:srgb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a:solidFill>
                  <a:srgbClr val="0078D7"/>
                </a:solidFill>
                <a:latin typeface="Segoe UI Semilight"/>
                <a:ea typeface="Segoe UI" pitchFamily="34" charset="0"/>
                <a:cs typeface="Segoe UI" pitchFamily="34" charset="0"/>
              </a:endParaRPr>
            </a:p>
          </p:txBody>
        </p:sp>
        <p:pic>
          <p:nvPicPr>
            <p:cNvPr id="33" name="Graphic 29">
              <a:extLst>
                <a:ext uri="{FF2B5EF4-FFF2-40B4-BE49-F238E27FC236}">
                  <a16:creationId xmlns:a16="http://schemas.microsoft.com/office/drawing/2014/main" id="{14B83A33-0093-4D76-A1DD-E628851BEB4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359388" y="5245946"/>
              <a:ext cx="1043978" cy="1059471"/>
            </a:xfrm>
            <a:prstGeom prst="rect">
              <a:avLst/>
            </a:prstGeom>
          </p:spPr>
        </p:pic>
      </p:grpSp>
      <p:sp>
        <p:nvSpPr>
          <p:cNvPr id="35" name="Titre 34">
            <a:extLst>
              <a:ext uri="{FF2B5EF4-FFF2-40B4-BE49-F238E27FC236}">
                <a16:creationId xmlns:a16="http://schemas.microsoft.com/office/drawing/2014/main" id="{7F44FB11-E5B5-48AD-A0FC-854BE6A0383B}"/>
              </a:ext>
            </a:extLst>
          </p:cNvPr>
          <p:cNvSpPr>
            <a:spLocks noGrp="1"/>
          </p:cNvSpPr>
          <p:nvPr>
            <p:ph type="title"/>
          </p:nvPr>
        </p:nvSpPr>
        <p:spPr/>
        <p:txBody>
          <a:bodyPr/>
          <a:lstStyle/>
          <a:p>
            <a:r>
              <a:rPr lang="en-CA" dirty="0"/>
              <a:t>Service Fabric overview </a:t>
            </a:r>
          </a:p>
        </p:txBody>
      </p:sp>
      <p:grpSp>
        <p:nvGrpSpPr>
          <p:cNvPr id="3" name="Groupe 2">
            <a:extLst>
              <a:ext uri="{FF2B5EF4-FFF2-40B4-BE49-F238E27FC236}">
                <a16:creationId xmlns:a16="http://schemas.microsoft.com/office/drawing/2014/main" id="{4DA1B75D-806C-4F1E-8285-AE19FC2DFBB5}"/>
              </a:ext>
            </a:extLst>
          </p:cNvPr>
          <p:cNvGrpSpPr/>
          <p:nvPr/>
        </p:nvGrpSpPr>
        <p:grpSpPr>
          <a:xfrm>
            <a:off x="953644" y="1782237"/>
            <a:ext cx="4581334" cy="5084426"/>
            <a:chOff x="953644" y="1782237"/>
            <a:chExt cx="4581334" cy="5084426"/>
          </a:xfrm>
        </p:grpSpPr>
        <p:grpSp>
          <p:nvGrpSpPr>
            <p:cNvPr id="2" name="Groupe 1">
              <a:extLst>
                <a:ext uri="{FF2B5EF4-FFF2-40B4-BE49-F238E27FC236}">
                  <a16:creationId xmlns:a16="http://schemas.microsoft.com/office/drawing/2014/main" id="{B71C20A0-104E-4BD3-88C0-7EFCCA6780E8}"/>
                </a:ext>
              </a:extLst>
            </p:cNvPr>
            <p:cNvGrpSpPr/>
            <p:nvPr/>
          </p:nvGrpSpPr>
          <p:grpSpPr>
            <a:xfrm>
              <a:off x="953644" y="1782237"/>
              <a:ext cx="4581334" cy="5084426"/>
              <a:chOff x="953644" y="1782237"/>
              <a:chExt cx="4581334" cy="5084426"/>
            </a:xfrm>
          </p:grpSpPr>
          <p:grpSp>
            <p:nvGrpSpPr>
              <p:cNvPr id="27" name="Groupe 26">
                <a:extLst>
                  <a:ext uri="{FF2B5EF4-FFF2-40B4-BE49-F238E27FC236}">
                    <a16:creationId xmlns:a16="http://schemas.microsoft.com/office/drawing/2014/main" id="{438CBF34-F9AC-42A7-A62D-1DD7FB5D2DD5}"/>
                  </a:ext>
                </a:extLst>
              </p:cNvPr>
              <p:cNvGrpSpPr/>
              <p:nvPr/>
            </p:nvGrpSpPr>
            <p:grpSpPr>
              <a:xfrm>
                <a:off x="953644" y="1782237"/>
                <a:ext cx="3293525" cy="3293525"/>
                <a:chOff x="708130" y="361524"/>
                <a:chExt cx="3293525" cy="3293525"/>
              </a:xfrm>
            </p:grpSpPr>
            <p:pic>
              <p:nvPicPr>
                <p:cNvPr id="21" name="Image 20">
                  <a:extLst>
                    <a:ext uri="{FF2B5EF4-FFF2-40B4-BE49-F238E27FC236}">
                      <a16:creationId xmlns:a16="http://schemas.microsoft.com/office/drawing/2014/main" id="{893F9E3D-388C-4F3A-BB28-4ACC92CAC298}"/>
                    </a:ext>
                  </a:extLst>
                </p:cNvPr>
                <p:cNvPicPr>
                  <a:picLocks noChangeAspect="1"/>
                </p:cNvPicPr>
                <p:nvPr/>
              </p:nvPicPr>
              <p:blipFill>
                <a:blip r:embed="rId7"/>
                <a:stretch>
                  <a:fillRect/>
                </a:stretch>
              </p:blipFill>
              <p:spPr>
                <a:xfrm>
                  <a:off x="708130" y="361524"/>
                  <a:ext cx="3293525" cy="3293525"/>
                </a:xfrm>
                <a:prstGeom prst="rect">
                  <a:avLst/>
                </a:prstGeom>
                <a:ln>
                  <a:noFill/>
                </a:ln>
                <a:effectLst>
                  <a:outerShdw blurRad="292100" dist="139700" dir="2700000" algn="tl" rotWithShape="0">
                    <a:srgbClr val="333333">
                      <a:alpha val="65000"/>
                    </a:srgbClr>
                  </a:outerShdw>
                </a:effectLst>
              </p:spPr>
            </p:pic>
            <p:sp>
              <p:nvSpPr>
                <p:cNvPr id="22" name="Rectangle 21">
                  <a:extLst>
                    <a:ext uri="{FF2B5EF4-FFF2-40B4-BE49-F238E27FC236}">
                      <a16:creationId xmlns:a16="http://schemas.microsoft.com/office/drawing/2014/main" id="{1FDCC906-C2FB-4B25-A56C-E386CF73D54B}"/>
                    </a:ext>
                  </a:extLst>
                </p:cNvPr>
                <p:cNvSpPr/>
                <p:nvPr/>
              </p:nvSpPr>
              <p:spPr>
                <a:xfrm>
                  <a:off x="1240871" y="1436960"/>
                  <a:ext cx="2379945" cy="1015663"/>
                </a:xfrm>
                <a:prstGeom prst="rect">
                  <a:avLst/>
                </a:prstGeom>
              </p:spPr>
              <p:txBody>
                <a:bodyPr wrap="square">
                  <a:spAutoFit/>
                </a:bodyPr>
                <a:lstStyle/>
                <a:p>
                  <a:r>
                    <a:rPr lang="en-US" sz="2000" b="1" dirty="0"/>
                    <a:t>Service Fabric is a distributed systems platform </a:t>
                  </a:r>
                </a:p>
              </p:txBody>
            </p:sp>
          </p:grpSp>
          <p:pic>
            <p:nvPicPr>
              <p:cNvPr id="37" name="Image 36">
                <a:extLst>
                  <a:ext uri="{FF2B5EF4-FFF2-40B4-BE49-F238E27FC236}">
                    <a16:creationId xmlns:a16="http://schemas.microsoft.com/office/drawing/2014/main" id="{85249A54-C30B-4D2B-9450-FD1498079273}"/>
                  </a:ext>
                </a:extLst>
              </p:cNvPr>
              <p:cNvPicPr>
                <a:picLocks noChangeAspect="1"/>
              </p:cNvPicPr>
              <p:nvPr/>
            </p:nvPicPr>
            <p:blipFill>
              <a:blip r:embed="rId7"/>
              <a:stretch>
                <a:fillRect/>
              </a:stretch>
            </p:blipFill>
            <p:spPr>
              <a:xfrm>
                <a:off x="2241453" y="3573138"/>
                <a:ext cx="3293525" cy="3293525"/>
              </a:xfrm>
              <a:prstGeom prst="rect">
                <a:avLst/>
              </a:prstGeom>
              <a:ln>
                <a:noFill/>
              </a:ln>
              <a:effectLst>
                <a:outerShdw blurRad="292100" dist="139700" dir="2700000" algn="tl" rotWithShape="0">
                  <a:srgbClr val="333333">
                    <a:alpha val="65000"/>
                  </a:srgbClr>
                </a:outerShdw>
              </a:effectLst>
            </p:spPr>
          </p:pic>
        </p:grpSp>
        <p:sp>
          <p:nvSpPr>
            <p:cNvPr id="38" name="Rectangle 37">
              <a:extLst>
                <a:ext uri="{FF2B5EF4-FFF2-40B4-BE49-F238E27FC236}">
                  <a16:creationId xmlns:a16="http://schemas.microsoft.com/office/drawing/2014/main" id="{A6CB1743-6F74-4A97-88C3-4CA75A7FE65C}"/>
                </a:ext>
              </a:extLst>
            </p:cNvPr>
            <p:cNvSpPr/>
            <p:nvPr/>
          </p:nvSpPr>
          <p:spPr>
            <a:xfrm>
              <a:off x="2802328" y="4867897"/>
              <a:ext cx="2486978" cy="923330"/>
            </a:xfrm>
            <a:prstGeom prst="rect">
              <a:avLst/>
            </a:prstGeom>
          </p:spPr>
          <p:txBody>
            <a:bodyPr wrap="square">
              <a:spAutoFit/>
            </a:bodyPr>
            <a:lstStyle/>
            <a:p>
              <a:r>
                <a:rPr lang="en-CA" b="1" dirty="0"/>
                <a:t>Service Fabric can be deployed on Azure or AWS or OpenStack</a:t>
              </a:r>
            </a:p>
          </p:txBody>
        </p:sp>
      </p:grpSp>
      <p:grpSp>
        <p:nvGrpSpPr>
          <p:cNvPr id="39" name="Groupe 38">
            <a:extLst>
              <a:ext uri="{FF2B5EF4-FFF2-40B4-BE49-F238E27FC236}">
                <a16:creationId xmlns:a16="http://schemas.microsoft.com/office/drawing/2014/main" id="{6B0919EC-9FD6-4604-ABD0-7569220B5953}"/>
              </a:ext>
            </a:extLst>
          </p:cNvPr>
          <p:cNvGrpSpPr/>
          <p:nvPr/>
        </p:nvGrpSpPr>
        <p:grpSpPr>
          <a:xfrm>
            <a:off x="7447927" y="3197287"/>
            <a:ext cx="3883489" cy="3889585"/>
            <a:chOff x="7724173" y="-68642"/>
            <a:chExt cx="3883489" cy="3889585"/>
          </a:xfrm>
        </p:grpSpPr>
        <p:pic>
          <p:nvPicPr>
            <p:cNvPr id="40" name="Image 39">
              <a:extLst>
                <a:ext uri="{FF2B5EF4-FFF2-40B4-BE49-F238E27FC236}">
                  <a16:creationId xmlns:a16="http://schemas.microsoft.com/office/drawing/2014/main" id="{4E5F0309-B164-40DB-83B8-319FE7091BA4}"/>
                </a:ext>
              </a:extLst>
            </p:cNvPr>
            <p:cNvPicPr>
              <a:picLocks noChangeAspect="1"/>
            </p:cNvPicPr>
            <p:nvPr/>
          </p:nvPicPr>
          <p:blipFill>
            <a:blip r:embed="rId4"/>
            <a:stretch>
              <a:fillRect/>
            </a:stretch>
          </p:blipFill>
          <p:spPr>
            <a:xfrm>
              <a:off x="7724173" y="-68642"/>
              <a:ext cx="3883489" cy="3889585"/>
            </a:xfrm>
            <a:prstGeom prst="rect">
              <a:avLst/>
            </a:prstGeom>
          </p:spPr>
        </p:pic>
        <p:sp>
          <p:nvSpPr>
            <p:cNvPr id="41" name="Rectangle 40">
              <a:extLst>
                <a:ext uri="{FF2B5EF4-FFF2-40B4-BE49-F238E27FC236}">
                  <a16:creationId xmlns:a16="http://schemas.microsoft.com/office/drawing/2014/main" id="{379B65CD-6C69-4DD5-9376-74AB112F9BBB}"/>
                </a:ext>
              </a:extLst>
            </p:cNvPr>
            <p:cNvSpPr/>
            <p:nvPr/>
          </p:nvSpPr>
          <p:spPr>
            <a:xfrm>
              <a:off x="8735029" y="1129184"/>
              <a:ext cx="1797220" cy="1323439"/>
            </a:xfrm>
            <a:prstGeom prst="rect">
              <a:avLst/>
            </a:prstGeom>
          </p:spPr>
          <p:txBody>
            <a:bodyPr wrap="square">
              <a:spAutoFit/>
            </a:bodyPr>
            <a:lstStyle/>
            <a:p>
              <a:r>
                <a:rPr lang="en-CA" sz="2000" b="1" dirty="0"/>
                <a:t>Service Fabric is not only an Orchestrator for Container</a:t>
              </a:r>
            </a:p>
          </p:txBody>
        </p:sp>
      </p:grpSp>
    </p:spTree>
    <p:extLst>
      <p:ext uri="{BB962C8B-B14F-4D97-AF65-F5344CB8AC3E}">
        <p14:creationId xmlns:p14="http://schemas.microsoft.com/office/powerpoint/2010/main" val="27756513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texte 3">
            <a:extLst>
              <a:ext uri="{FF2B5EF4-FFF2-40B4-BE49-F238E27FC236}">
                <a16:creationId xmlns:a16="http://schemas.microsoft.com/office/drawing/2014/main" id="{B86BFCCF-3CBC-4D36-B9B8-70381B419827}"/>
              </a:ext>
            </a:extLst>
          </p:cNvPr>
          <p:cNvSpPr>
            <a:spLocks noGrp="1"/>
          </p:cNvSpPr>
          <p:nvPr>
            <p:ph type="body" sz="quarter" idx="10"/>
          </p:nvPr>
        </p:nvSpPr>
        <p:spPr>
          <a:xfrm>
            <a:off x="269238" y="1569321"/>
            <a:ext cx="11653523" cy="2321276"/>
          </a:xfrm>
        </p:spPr>
        <p:txBody>
          <a:bodyPr/>
          <a:lstStyle/>
          <a:p>
            <a:r>
              <a:rPr lang="en-US" sz="3200" b="1" dirty="0"/>
              <a:t>Service Fabric cluster</a:t>
            </a:r>
            <a:r>
              <a:rPr lang="en-US" sz="3200" dirty="0"/>
              <a:t>:  a network-connected set of virtual machines (VMs) into which your microservices are deployed and managed.</a:t>
            </a:r>
          </a:p>
          <a:p>
            <a:r>
              <a:rPr lang="en-US" sz="3200" b="1" dirty="0"/>
              <a:t>The nodes </a:t>
            </a:r>
            <a:r>
              <a:rPr lang="en-US" sz="3200" dirty="0"/>
              <a:t>are the VMs that belong to the Service Fabric cluster</a:t>
            </a:r>
            <a:r>
              <a:rPr lang="en-US" dirty="0"/>
              <a:t>.</a:t>
            </a:r>
          </a:p>
          <a:p>
            <a:endParaRPr lang="en-CA" dirty="0"/>
          </a:p>
        </p:txBody>
      </p:sp>
      <p:sp>
        <p:nvSpPr>
          <p:cNvPr id="3" name="Titre 2">
            <a:extLst>
              <a:ext uri="{FF2B5EF4-FFF2-40B4-BE49-F238E27FC236}">
                <a16:creationId xmlns:a16="http://schemas.microsoft.com/office/drawing/2014/main" id="{F4F6C3FD-71E3-4985-8D4B-FF1D667CB344}"/>
              </a:ext>
            </a:extLst>
          </p:cNvPr>
          <p:cNvSpPr>
            <a:spLocks noGrp="1"/>
          </p:cNvSpPr>
          <p:nvPr>
            <p:ph type="title"/>
          </p:nvPr>
        </p:nvSpPr>
        <p:spPr/>
        <p:txBody>
          <a:bodyPr/>
          <a:lstStyle/>
          <a:p>
            <a:r>
              <a:rPr lang="en-CA" dirty="0"/>
              <a:t>Service Fabric Cluster structure</a:t>
            </a:r>
          </a:p>
        </p:txBody>
      </p:sp>
      <p:pic>
        <p:nvPicPr>
          <p:cNvPr id="5" name="Image 4">
            <a:extLst>
              <a:ext uri="{FF2B5EF4-FFF2-40B4-BE49-F238E27FC236}">
                <a16:creationId xmlns:a16="http://schemas.microsoft.com/office/drawing/2014/main" id="{F999B590-28B6-4C32-9EE6-C55A3B763015}"/>
              </a:ext>
            </a:extLst>
          </p:cNvPr>
          <p:cNvPicPr>
            <a:picLocks noChangeAspect="1"/>
          </p:cNvPicPr>
          <p:nvPr/>
        </p:nvPicPr>
        <p:blipFill>
          <a:blip r:embed="rId3"/>
          <a:stretch>
            <a:fillRect/>
          </a:stretch>
        </p:blipFill>
        <p:spPr>
          <a:xfrm>
            <a:off x="2842176" y="3285015"/>
            <a:ext cx="6507645" cy="3207858"/>
          </a:xfrm>
          <a:prstGeom prst="rect">
            <a:avLst/>
          </a:prstGeom>
        </p:spPr>
      </p:pic>
      <p:pic>
        <p:nvPicPr>
          <p:cNvPr id="6" name="Image 5">
            <a:extLst>
              <a:ext uri="{FF2B5EF4-FFF2-40B4-BE49-F238E27FC236}">
                <a16:creationId xmlns:a16="http://schemas.microsoft.com/office/drawing/2014/main" id="{2F87F8C0-A8B1-46EE-9D59-83DC8CC680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02733" y="0"/>
            <a:ext cx="2617548" cy="488811"/>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121774823"/>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Rounded Corners 22">
            <a:extLst>
              <a:ext uri="{FF2B5EF4-FFF2-40B4-BE49-F238E27FC236}">
                <a16:creationId xmlns:a16="http://schemas.microsoft.com/office/drawing/2014/main" id="{7E1411E8-D81C-419C-9F7F-8FCE92534C4A}"/>
              </a:ext>
            </a:extLst>
          </p:cNvPr>
          <p:cNvSpPr/>
          <p:nvPr/>
        </p:nvSpPr>
        <p:spPr>
          <a:xfrm>
            <a:off x="1498979" y="1891104"/>
            <a:ext cx="9194043" cy="3449125"/>
          </a:xfrm>
          <a:prstGeom prst="roundRect">
            <a:avLst/>
          </a:prstGeom>
          <a:noFill/>
          <a:ln w="12700">
            <a:solidFill>
              <a:srgbClr val="0078D7"/>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 name="TextBox 4">
            <a:extLst>
              <a:ext uri="{FF2B5EF4-FFF2-40B4-BE49-F238E27FC236}">
                <a16:creationId xmlns:a16="http://schemas.microsoft.com/office/drawing/2014/main" id="{F1AF4B77-A212-446B-9CC7-B84E78F645B0}"/>
              </a:ext>
            </a:extLst>
          </p:cNvPr>
          <p:cNvSpPr txBox="1"/>
          <p:nvPr/>
        </p:nvSpPr>
        <p:spPr>
          <a:xfrm>
            <a:off x="2123136" y="6184041"/>
            <a:ext cx="1169760" cy="553998"/>
          </a:xfrm>
          <a:prstGeom prst="rect">
            <a:avLst/>
          </a:prstGeom>
        </p:spPr>
        <p:txBody>
          <a:bodyPr wrap="square" lIns="0" tIns="0" rIns="0" bIns="0" rtlCol="0" anchor="t"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1">
                    <a:lumMod val="65000"/>
                    <a:lumOff val="35000"/>
                  </a:schemeClr>
                </a:solidFill>
                <a:effectLst/>
                <a:uLnTx/>
                <a:uFillTx/>
                <a:latin typeface="Segoe UI Light"/>
                <a:ea typeface="+mn-ea"/>
                <a:cs typeface="Segoe UI Semibold" panose="020B0702040204020203" pitchFamily="34" charset="0"/>
              </a:rPr>
              <a:t>Optimizing </a:t>
            </a:r>
            <a:br>
              <a:rPr kumimoji="0" lang="en-US" sz="1200" b="0" i="0" u="none" strike="noStrike" kern="1200" cap="none" spc="0" normalizeH="0" baseline="0" noProof="0">
                <a:ln>
                  <a:noFill/>
                </a:ln>
                <a:solidFill>
                  <a:schemeClr val="tx1">
                    <a:lumMod val="65000"/>
                    <a:lumOff val="35000"/>
                  </a:schemeClr>
                </a:solidFill>
                <a:effectLst/>
                <a:uLnTx/>
                <a:uFillTx/>
                <a:latin typeface="Segoe UI Light"/>
                <a:ea typeface="+mn-ea"/>
                <a:cs typeface="Segoe UI Semibold" panose="020B0702040204020203" pitchFamily="34" charset="0"/>
              </a:rPr>
            </a:br>
            <a:r>
              <a:rPr kumimoji="0" lang="en-US" sz="1200" b="0" i="0" u="none" strike="noStrike" kern="1200" cap="none" spc="0" normalizeH="0" baseline="0" noProof="0">
                <a:ln>
                  <a:noFill/>
                </a:ln>
                <a:solidFill>
                  <a:schemeClr val="tx1">
                    <a:lumMod val="65000"/>
                    <a:lumOff val="35000"/>
                  </a:schemeClr>
                </a:solidFill>
                <a:effectLst/>
                <a:uLnTx/>
                <a:uFillTx/>
                <a:latin typeface="Segoe UI Light"/>
                <a:ea typeface="+mn-ea"/>
                <a:cs typeface="Segoe UI Semibold" panose="020B0702040204020203" pitchFamily="34" charset="0"/>
              </a:rPr>
              <a:t>for microservice </a:t>
            </a:r>
            <a:br>
              <a:rPr kumimoji="0" lang="en-US" sz="1200" b="0" i="0" u="none" strike="noStrike" kern="1200" cap="none" spc="0" normalizeH="0" baseline="0" noProof="0">
                <a:ln>
                  <a:noFill/>
                </a:ln>
                <a:solidFill>
                  <a:schemeClr val="tx1">
                    <a:lumMod val="65000"/>
                    <a:lumOff val="35000"/>
                  </a:schemeClr>
                </a:solidFill>
                <a:effectLst/>
                <a:uLnTx/>
                <a:uFillTx/>
                <a:latin typeface="Segoe UI Light"/>
                <a:ea typeface="+mn-ea"/>
                <a:cs typeface="Segoe UI Semibold" panose="020B0702040204020203" pitchFamily="34" charset="0"/>
              </a:rPr>
            </a:br>
            <a:r>
              <a:rPr kumimoji="0" lang="en-US" sz="1200" b="0" i="0" u="none" strike="noStrike" kern="1200" cap="none" spc="0" normalizeH="0" baseline="0" noProof="0">
                <a:ln>
                  <a:noFill/>
                </a:ln>
                <a:solidFill>
                  <a:schemeClr val="tx1">
                    <a:lumMod val="65000"/>
                    <a:lumOff val="35000"/>
                  </a:schemeClr>
                </a:solidFill>
                <a:effectLst/>
                <a:uLnTx/>
                <a:uFillTx/>
                <a:latin typeface="Segoe UI Light"/>
                <a:ea typeface="+mn-ea"/>
                <a:cs typeface="Segoe UI Semibold" panose="020B0702040204020203" pitchFamily="34" charset="0"/>
              </a:rPr>
              <a:t>development</a:t>
            </a:r>
          </a:p>
        </p:txBody>
      </p:sp>
      <p:sp>
        <p:nvSpPr>
          <p:cNvPr id="6" name="TextBox 5">
            <a:extLst>
              <a:ext uri="{FF2B5EF4-FFF2-40B4-BE49-F238E27FC236}">
                <a16:creationId xmlns:a16="http://schemas.microsoft.com/office/drawing/2014/main" id="{8E7521A9-DAE6-40BF-B78C-717D3EDC205D}"/>
              </a:ext>
            </a:extLst>
          </p:cNvPr>
          <p:cNvSpPr txBox="1"/>
          <p:nvPr/>
        </p:nvSpPr>
        <p:spPr>
          <a:xfrm>
            <a:off x="3390926" y="6184041"/>
            <a:ext cx="1795528" cy="553998"/>
          </a:xfrm>
          <a:prstGeom prst="rect">
            <a:avLst/>
          </a:prstGeom>
        </p:spPr>
        <p:txBody>
          <a:bodyPr wrap="square" lIns="0" tIns="0" rIns="0" bIns="0" rtlCol="0" anchor="t"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1">
                    <a:lumMod val="65000"/>
                    <a:lumOff val="35000"/>
                  </a:schemeClr>
                </a:solidFill>
                <a:effectLst/>
                <a:uLnTx/>
                <a:uFillTx/>
                <a:latin typeface="Segoe UI Light"/>
                <a:ea typeface="+mn-ea"/>
                <a:cs typeface="Segoe UI Semibold" panose="020B0702040204020203" pitchFamily="34" charset="0"/>
              </a:rPr>
              <a:t>Tracking multiple deployment pipelines while maintaining agile updates</a:t>
            </a:r>
          </a:p>
        </p:txBody>
      </p:sp>
      <p:sp>
        <p:nvSpPr>
          <p:cNvPr id="7" name="TextBox 6">
            <a:extLst>
              <a:ext uri="{FF2B5EF4-FFF2-40B4-BE49-F238E27FC236}">
                <a16:creationId xmlns:a16="http://schemas.microsoft.com/office/drawing/2014/main" id="{F0A6C12C-D796-445E-8D1A-A2E0DEB3B225}"/>
              </a:ext>
            </a:extLst>
          </p:cNvPr>
          <p:cNvSpPr txBox="1"/>
          <p:nvPr/>
        </p:nvSpPr>
        <p:spPr>
          <a:xfrm>
            <a:off x="8888034" y="6184041"/>
            <a:ext cx="1825231" cy="553998"/>
          </a:xfrm>
          <a:prstGeom prst="rect">
            <a:avLst/>
          </a:prstGeom>
        </p:spPr>
        <p:txBody>
          <a:bodyPr wrap="square" lIns="0" tIns="0" rIns="0" bIns="0" rtlCol="0" anchor="t"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1">
                    <a:lumMod val="65000"/>
                    <a:lumOff val="35000"/>
                  </a:schemeClr>
                </a:solidFill>
                <a:effectLst/>
                <a:uLnTx/>
                <a:uFillTx/>
                <a:latin typeface="Segoe UI Light"/>
                <a:ea typeface="+mn-ea"/>
                <a:cs typeface="Segoe UI Semibold" panose="020B0702040204020203" pitchFamily="34" charset="0"/>
              </a:rPr>
              <a:t>Focusing on business logic instead of microservice platform maintenance </a:t>
            </a:r>
          </a:p>
        </p:txBody>
      </p:sp>
      <p:sp>
        <p:nvSpPr>
          <p:cNvPr id="8" name="TextBox 7">
            <a:extLst>
              <a:ext uri="{FF2B5EF4-FFF2-40B4-BE49-F238E27FC236}">
                <a16:creationId xmlns:a16="http://schemas.microsoft.com/office/drawing/2014/main" id="{2C7F3541-4097-4308-839E-470345232557}"/>
              </a:ext>
            </a:extLst>
          </p:cNvPr>
          <p:cNvSpPr txBox="1"/>
          <p:nvPr/>
        </p:nvSpPr>
        <p:spPr>
          <a:xfrm>
            <a:off x="81994" y="6184041"/>
            <a:ext cx="1943112" cy="553998"/>
          </a:xfrm>
          <a:prstGeom prst="rect">
            <a:avLst/>
          </a:prstGeom>
        </p:spPr>
        <p:txBody>
          <a:bodyPr wrap="square" lIns="0" tIns="0" rIns="0" bIns="0" rtlCol="0" anchor="t"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1">
                    <a:lumMod val="65000"/>
                    <a:lumOff val="35000"/>
                  </a:schemeClr>
                </a:solidFill>
                <a:effectLst/>
                <a:uLnTx/>
                <a:uFillTx/>
                <a:latin typeface="Segoe UI Light"/>
                <a:ea typeface="+mn-ea"/>
                <a:cs typeface="Segoe UI Semibold" panose="020B0702040204020203" pitchFamily="34" charset="0"/>
              </a:rPr>
              <a:t>Dealing with the complexity </a:t>
            </a:r>
            <a:br>
              <a:rPr kumimoji="0" lang="en-US" sz="1200" b="0" i="0" u="none" strike="noStrike" kern="1200" cap="none" spc="0" normalizeH="0" baseline="0" noProof="0">
                <a:ln>
                  <a:noFill/>
                </a:ln>
                <a:solidFill>
                  <a:schemeClr val="tx1">
                    <a:lumMod val="65000"/>
                    <a:lumOff val="35000"/>
                  </a:schemeClr>
                </a:solidFill>
                <a:effectLst/>
                <a:uLnTx/>
                <a:uFillTx/>
                <a:latin typeface="Segoe UI Light"/>
                <a:ea typeface="+mn-ea"/>
                <a:cs typeface="Segoe UI Semibold" panose="020B0702040204020203" pitchFamily="34" charset="0"/>
              </a:rPr>
            </a:br>
            <a:r>
              <a:rPr kumimoji="0" lang="en-US" sz="1200" b="0" i="0" u="none" strike="noStrike" kern="1200" cap="none" spc="0" normalizeH="0" baseline="0" noProof="0">
                <a:ln>
                  <a:noFill/>
                </a:ln>
                <a:solidFill>
                  <a:schemeClr val="tx1">
                    <a:lumMod val="65000"/>
                    <a:lumOff val="35000"/>
                  </a:schemeClr>
                </a:solidFill>
                <a:effectLst/>
                <a:uLnTx/>
                <a:uFillTx/>
                <a:latin typeface="Segoe UI Light"/>
                <a:ea typeface="+mn-ea"/>
                <a:cs typeface="Segoe UI Semibold" panose="020B0702040204020203" pitchFamily="34" charset="0"/>
              </a:rPr>
              <a:t>of interactions and network communications </a:t>
            </a:r>
          </a:p>
        </p:txBody>
      </p:sp>
      <p:sp>
        <p:nvSpPr>
          <p:cNvPr id="9" name="TextBox 8">
            <a:extLst>
              <a:ext uri="{FF2B5EF4-FFF2-40B4-BE49-F238E27FC236}">
                <a16:creationId xmlns:a16="http://schemas.microsoft.com/office/drawing/2014/main" id="{651EFD84-87E7-42E1-B679-F3384B6BFE98}"/>
              </a:ext>
            </a:extLst>
          </p:cNvPr>
          <p:cNvSpPr txBox="1"/>
          <p:nvPr/>
        </p:nvSpPr>
        <p:spPr>
          <a:xfrm>
            <a:off x="5284484" y="6184041"/>
            <a:ext cx="1774974" cy="553998"/>
          </a:xfrm>
          <a:prstGeom prst="rect">
            <a:avLst/>
          </a:prstGeom>
        </p:spPr>
        <p:txBody>
          <a:bodyPr wrap="square" lIns="0" tIns="0" rIns="0" bIns="0" rtlCol="0" anchor="t"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1">
                    <a:lumMod val="65000"/>
                    <a:lumOff val="35000"/>
                  </a:schemeClr>
                </a:solidFill>
                <a:effectLst/>
                <a:uLnTx/>
                <a:uFillTx/>
                <a:latin typeface="Segoe UI Light"/>
                <a:ea typeface="+mn-ea"/>
                <a:cs typeface="Segoe UI Semibold" panose="020B0702040204020203" pitchFamily="34" charset="0"/>
              </a:rPr>
              <a:t>Monitoring and </a:t>
            </a:r>
            <a:br>
              <a:rPr kumimoji="0" lang="en-US" sz="1200" b="0" i="0" u="none" strike="noStrike" kern="1200" cap="none" spc="0" normalizeH="0" baseline="0" noProof="0">
                <a:ln>
                  <a:noFill/>
                </a:ln>
                <a:solidFill>
                  <a:schemeClr val="tx1">
                    <a:lumMod val="65000"/>
                    <a:lumOff val="35000"/>
                  </a:schemeClr>
                </a:solidFill>
                <a:effectLst/>
                <a:uLnTx/>
                <a:uFillTx/>
                <a:latin typeface="Segoe UI Light"/>
                <a:ea typeface="+mn-ea"/>
                <a:cs typeface="Segoe UI Semibold" panose="020B0702040204020203" pitchFamily="34" charset="0"/>
              </a:rPr>
            </a:br>
            <a:r>
              <a:rPr kumimoji="0" lang="en-US" sz="1200" b="0" i="0" u="none" strike="noStrike" kern="1200" cap="none" spc="0" normalizeH="0" baseline="0" noProof="0">
                <a:ln>
                  <a:noFill/>
                </a:ln>
                <a:solidFill>
                  <a:schemeClr val="tx1">
                    <a:lumMod val="65000"/>
                    <a:lumOff val="35000"/>
                  </a:schemeClr>
                </a:solidFill>
                <a:effectLst/>
                <a:uLnTx/>
                <a:uFillTx/>
                <a:latin typeface="Segoe UI Light"/>
                <a:ea typeface="+mn-ea"/>
                <a:cs typeface="Segoe UI Semibold" panose="020B0702040204020203" pitchFamily="34" charset="0"/>
              </a:rPr>
              <a:t>governance at overarching and granular levels</a:t>
            </a:r>
          </a:p>
        </p:txBody>
      </p:sp>
      <p:sp>
        <p:nvSpPr>
          <p:cNvPr id="10" name="TextBox 9">
            <a:extLst>
              <a:ext uri="{FF2B5EF4-FFF2-40B4-BE49-F238E27FC236}">
                <a16:creationId xmlns:a16="http://schemas.microsoft.com/office/drawing/2014/main" id="{BD7DCD92-5097-4BF7-B428-35C47ADDF398}"/>
              </a:ext>
            </a:extLst>
          </p:cNvPr>
          <p:cNvSpPr txBox="1"/>
          <p:nvPr/>
        </p:nvSpPr>
        <p:spPr>
          <a:xfrm>
            <a:off x="7157488" y="6184041"/>
            <a:ext cx="1632516" cy="553998"/>
          </a:xfrm>
          <a:prstGeom prst="rect">
            <a:avLst/>
          </a:prstGeom>
        </p:spPr>
        <p:txBody>
          <a:bodyPr wrap="square" lIns="0" tIns="0" rIns="0" bIns="0" rtlCol="0" anchor="t"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1">
                    <a:lumMod val="65000"/>
                    <a:lumOff val="35000"/>
                  </a:schemeClr>
                </a:solidFill>
                <a:effectLst/>
                <a:uLnTx/>
                <a:uFillTx/>
                <a:latin typeface="Segoe UI Light"/>
                <a:ea typeface="+mn-ea"/>
                <a:cs typeface="Segoe UI Semibold" panose="020B0702040204020203" pitchFamily="34" charset="0"/>
              </a:rPr>
              <a:t>Achieving reliable state and data consistency without latency issues</a:t>
            </a:r>
          </a:p>
        </p:txBody>
      </p:sp>
      <p:sp>
        <p:nvSpPr>
          <p:cNvPr id="11" name="TextBox 10">
            <a:extLst>
              <a:ext uri="{FF2B5EF4-FFF2-40B4-BE49-F238E27FC236}">
                <a16:creationId xmlns:a16="http://schemas.microsoft.com/office/drawing/2014/main" id="{7E75805A-497F-4C80-B391-EA887ECB43F3}"/>
              </a:ext>
            </a:extLst>
          </p:cNvPr>
          <p:cNvSpPr txBox="1"/>
          <p:nvPr/>
        </p:nvSpPr>
        <p:spPr>
          <a:xfrm>
            <a:off x="10811294" y="6184041"/>
            <a:ext cx="1298713" cy="553998"/>
          </a:xfrm>
          <a:prstGeom prst="rect">
            <a:avLst/>
          </a:prstGeom>
        </p:spPr>
        <p:txBody>
          <a:bodyPr wrap="square" lIns="0" tIns="0" rIns="0" bIns="0" rtlCol="0" anchor="t"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1">
                    <a:lumMod val="65000"/>
                    <a:lumOff val="35000"/>
                  </a:schemeClr>
                </a:solidFill>
                <a:effectLst/>
                <a:uLnTx/>
                <a:uFillTx/>
                <a:latin typeface="Segoe UI Light"/>
                <a:ea typeface="+mn-ea"/>
                <a:cs typeface="Segoe UI Semibold" panose="020B0702040204020203" pitchFamily="34" charset="0"/>
              </a:rPr>
              <a:t>Running highly secure applications at scale</a:t>
            </a:r>
          </a:p>
        </p:txBody>
      </p:sp>
      <p:sp>
        <p:nvSpPr>
          <p:cNvPr id="178" name="Rectangle 177">
            <a:extLst>
              <a:ext uri="{FF2B5EF4-FFF2-40B4-BE49-F238E27FC236}">
                <a16:creationId xmlns:a16="http://schemas.microsoft.com/office/drawing/2014/main" id="{62EE96F3-2BBE-41B5-ADC8-939ACE0D6984}"/>
              </a:ext>
            </a:extLst>
          </p:cNvPr>
          <p:cNvSpPr/>
          <p:nvPr/>
        </p:nvSpPr>
        <p:spPr>
          <a:xfrm>
            <a:off x="3485321" y="1691293"/>
            <a:ext cx="5261113" cy="368489"/>
          </a:xfrm>
          <a:prstGeom prst="rect">
            <a:avLst/>
          </a:prstGeom>
          <a:solidFill>
            <a:srgbClr val="E9E9E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155" name="Group 154">
            <a:extLst>
              <a:ext uri="{FF2B5EF4-FFF2-40B4-BE49-F238E27FC236}">
                <a16:creationId xmlns:a16="http://schemas.microsoft.com/office/drawing/2014/main" id="{291EC632-FF0B-4B1B-B0FE-33D84DAFFB48}"/>
              </a:ext>
            </a:extLst>
          </p:cNvPr>
          <p:cNvGrpSpPr/>
          <p:nvPr/>
        </p:nvGrpSpPr>
        <p:grpSpPr>
          <a:xfrm>
            <a:off x="3692099" y="1472342"/>
            <a:ext cx="675862" cy="675862"/>
            <a:chOff x="2798573" y="1470990"/>
            <a:chExt cx="675862" cy="675862"/>
          </a:xfrm>
        </p:grpSpPr>
        <p:sp>
          <p:nvSpPr>
            <p:cNvPr id="159" name="Oval 158">
              <a:extLst>
                <a:ext uri="{FF2B5EF4-FFF2-40B4-BE49-F238E27FC236}">
                  <a16:creationId xmlns:a16="http://schemas.microsoft.com/office/drawing/2014/main" id="{901A7817-5A74-48B6-BC99-619C396979B4}"/>
                </a:ext>
              </a:extLst>
            </p:cNvPr>
            <p:cNvSpPr/>
            <p:nvPr/>
          </p:nvSpPr>
          <p:spPr>
            <a:xfrm>
              <a:off x="2798573" y="1470990"/>
              <a:ext cx="675862" cy="675862"/>
            </a:xfrm>
            <a:prstGeom prst="ellipse">
              <a:avLst/>
            </a:prstGeom>
            <a:noFill/>
            <a:ln w="12700">
              <a:solidFill>
                <a:srgbClr val="0078D7"/>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a:ea typeface="+mn-ea"/>
                <a:cs typeface="+mn-cs"/>
              </a:endParaRPr>
            </a:p>
          </p:txBody>
        </p:sp>
        <p:sp>
          <p:nvSpPr>
            <p:cNvPr id="160" name="Freeform 124">
              <a:extLst>
                <a:ext uri="{FF2B5EF4-FFF2-40B4-BE49-F238E27FC236}">
                  <a16:creationId xmlns:a16="http://schemas.microsoft.com/office/drawing/2014/main" id="{D2017A30-3995-4955-9961-13074F974E15}"/>
                </a:ext>
              </a:extLst>
            </p:cNvPr>
            <p:cNvSpPr>
              <a:spLocks/>
            </p:cNvSpPr>
            <p:nvPr/>
          </p:nvSpPr>
          <p:spPr bwMode="black">
            <a:xfrm>
              <a:off x="2933753" y="1697309"/>
              <a:ext cx="405502" cy="223225"/>
            </a:xfrm>
            <a:custGeom>
              <a:avLst/>
              <a:gdLst>
                <a:gd name="T0" fmla="*/ 313 w 315"/>
                <a:gd name="T1" fmla="*/ 135 h 236"/>
                <a:gd name="T2" fmla="*/ 300 w 315"/>
                <a:gd name="T3" fmla="*/ 125 h 236"/>
                <a:gd name="T4" fmla="*/ 294 w 315"/>
                <a:gd name="T5" fmla="*/ 122 h 236"/>
                <a:gd name="T6" fmla="*/ 124 w 315"/>
                <a:gd name="T7" fmla="*/ 58 h 236"/>
                <a:gd name="T8" fmla="*/ 125 w 315"/>
                <a:gd name="T9" fmla="*/ 56 h 236"/>
                <a:gd name="T10" fmla="*/ 100 w 315"/>
                <a:gd name="T11" fmla="*/ 39 h 236"/>
                <a:gd name="T12" fmla="*/ 153 w 315"/>
                <a:gd name="T13" fmla="*/ 11 h 236"/>
                <a:gd name="T14" fmla="*/ 103 w 315"/>
                <a:gd name="T15" fmla="*/ 8 h 236"/>
                <a:gd name="T16" fmla="*/ 61 w 315"/>
                <a:gd name="T17" fmla="*/ 44 h 236"/>
                <a:gd name="T18" fmla="*/ 54 w 315"/>
                <a:gd name="T19" fmla="*/ 85 h 236"/>
                <a:gd name="T20" fmla="*/ 37 w 315"/>
                <a:gd name="T21" fmla="*/ 112 h 236"/>
                <a:gd name="T22" fmla="*/ 56 w 315"/>
                <a:gd name="T23" fmla="*/ 133 h 236"/>
                <a:gd name="T24" fmla="*/ 63 w 315"/>
                <a:gd name="T25" fmla="*/ 135 h 236"/>
                <a:gd name="T26" fmla="*/ 35 w 315"/>
                <a:gd name="T27" fmla="*/ 135 h 236"/>
                <a:gd name="T28" fmla="*/ 31 w 315"/>
                <a:gd name="T29" fmla="*/ 141 h 236"/>
                <a:gd name="T30" fmla="*/ 35 w 315"/>
                <a:gd name="T31" fmla="*/ 147 h 236"/>
                <a:gd name="T32" fmla="*/ 50 w 315"/>
                <a:gd name="T33" fmla="*/ 147 h 236"/>
                <a:gd name="T34" fmla="*/ 50 w 315"/>
                <a:gd name="T35" fmla="*/ 176 h 236"/>
                <a:gd name="T36" fmla="*/ 0 w 315"/>
                <a:gd name="T37" fmla="*/ 176 h 236"/>
                <a:gd name="T38" fmla="*/ 0 w 315"/>
                <a:gd name="T39" fmla="*/ 236 h 236"/>
                <a:gd name="T40" fmla="*/ 227 w 315"/>
                <a:gd name="T41" fmla="*/ 236 h 236"/>
                <a:gd name="T42" fmla="*/ 227 w 315"/>
                <a:gd name="T43" fmla="*/ 176 h 236"/>
                <a:gd name="T44" fmla="*/ 61 w 315"/>
                <a:gd name="T45" fmla="*/ 176 h 236"/>
                <a:gd name="T46" fmla="*/ 61 w 315"/>
                <a:gd name="T47" fmla="*/ 147 h 236"/>
                <a:gd name="T48" fmla="*/ 75 w 315"/>
                <a:gd name="T49" fmla="*/ 147 h 236"/>
                <a:gd name="T50" fmla="*/ 79 w 315"/>
                <a:gd name="T51" fmla="*/ 141 h 236"/>
                <a:gd name="T52" fmla="*/ 75 w 315"/>
                <a:gd name="T53" fmla="*/ 135 h 236"/>
                <a:gd name="T54" fmla="*/ 70 w 315"/>
                <a:gd name="T55" fmla="*/ 135 h 236"/>
                <a:gd name="T56" fmla="*/ 77 w 315"/>
                <a:gd name="T57" fmla="*/ 127 h 236"/>
                <a:gd name="T58" fmla="*/ 84 w 315"/>
                <a:gd name="T59" fmla="*/ 93 h 236"/>
                <a:gd name="T60" fmla="*/ 112 w 315"/>
                <a:gd name="T61" fmla="*/ 93 h 236"/>
                <a:gd name="T62" fmla="*/ 113 w 315"/>
                <a:gd name="T63" fmla="*/ 90 h 236"/>
                <a:gd name="T64" fmla="*/ 282 w 315"/>
                <a:gd name="T65" fmla="*/ 154 h 236"/>
                <a:gd name="T66" fmla="*/ 289 w 315"/>
                <a:gd name="T67" fmla="*/ 156 h 236"/>
                <a:gd name="T68" fmla="*/ 305 w 315"/>
                <a:gd name="T69" fmla="*/ 156 h 236"/>
                <a:gd name="T70" fmla="*/ 314 w 315"/>
                <a:gd name="T71" fmla="*/ 145 h 236"/>
                <a:gd name="T72" fmla="*/ 313 w 315"/>
                <a:gd name="T73" fmla="*/ 135 h 236"/>
                <a:gd name="connsiteX0" fmla="*/ 9937 w 9981"/>
                <a:gd name="connsiteY0" fmla="*/ 5537 h 9817"/>
                <a:gd name="connsiteX1" fmla="*/ 9524 w 9981"/>
                <a:gd name="connsiteY1" fmla="*/ 5114 h 9817"/>
                <a:gd name="connsiteX2" fmla="*/ 9333 w 9981"/>
                <a:gd name="connsiteY2" fmla="*/ 4986 h 9817"/>
                <a:gd name="connsiteX3" fmla="*/ 3937 w 9981"/>
                <a:gd name="connsiteY3" fmla="*/ 2275 h 9817"/>
                <a:gd name="connsiteX4" fmla="*/ 3968 w 9981"/>
                <a:gd name="connsiteY4" fmla="*/ 2190 h 9817"/>
                <a:gd name="connsiteX5" fmla="*/ 3175 w 9981"/>
                <a:gd name="connsiteY5" fmla="*/ 1470 h 9817"/>
                <a:gd name="connsiteX6" fmla="*/ 4857 w 9981"/>
                <a:gd name="connsiteY6" fmla="*/ 283 h 9817"/>
                <a:gd name="connsiteX7" fmla="*/ 3270 w 9981"/>
                <a:gd name="connsiteY7" fmla="*/ 156 h 9817"/>
                <a:gd name="connsiteX8" fmla="*/ 1937 w 9981"/>
                <a:gd name="connsiteY8" fmla="*/ 1681 h 9817"/>
                <a:gd name="connsiteX9" fmla="*/ 1714 w 9981"/>
                <a:gd name="connsiteY9" fmla="*/ 3419 h 9817"/>
                <a:gd name="connsiteX10" fmla="*/ 1175 w 9981"/>
                <a:gd name="connsiteY10" fmla="*/ 4563 h 9817"/>
                <a:gd name="connsiteX11" fmla="*/ 1778 w 9981"/>
                <a:gd name="connsiteY11" fmla="*/ 5453 h 9817"/>
                <a:gd name="connsiteX12" fmla="*/ 2000 w 9981"/>
                <a:gd name="connsiteY12" fmla="*/ 5537 h 9817"/>
                <a:gd name="connsiteX13" fmla="*/ 1111 w 9981"/>
                <a:gd name="connsiteY13" fmla="*/ 5537 h 9817"/>
                <a:gd name="connsiteX14" fmla="*/ 984 w 9981"/>
                <a:gd name="connsiteY14" fmla="*/ 5792 h 9817"/>
                <a:gd name="connsiteX15" fmla="*/ 1111 w 9981"/>
                <a:gd name="connsiteY15" fmla="*/ 6046 h 9817"/>
                <a:gd name="connsiteX16" fmla="*/ 1587 w 9981"/>
                <a:gd name="connsiteY16" fmla="*/ 6046 h 9817"/>
                <a:gd name="connsiteX17" fmla="*/ 1587 w 9981"/>
                <a:gd name="connsiteY17" fmla="*/ 7275 h 9817"/>
                <a:gd name="connsiteX18" fmla="*/ 0 w 9981"/>
                <a:gd name="connsiteY18" fmla="*/ 7275 h 9817"/>
                <a:gd name="connsiteX19" fmla="*/ 0 w 9981"/>
                <a:gd name="connsiteY19" fmla="*/ 9817 h 9817"/>
                <a:gd name="connsiteX20" fmla="*/ 7206 w 9981"/>
                <a:gd name="connsiteY20" fmla="*/ 9817 h 9817"/>
                <a:gd name="connsiteX21" fmla="*/ 1937 w 9981"/>
                <a:gd name="connsiteY21" fmla="*/ 7275 h 9817"/>
                <a:gd name="connsiteX22" fmla="*/ 1937 w 9981"/>
                <a:gd name="connsiteY22" fmla="*/ 6046 h 9817"/>
                <a:gd name="connsiteX23" fmla="*/ 2381 w 9981"/>
                <a:gd name="connsiteY23" fmla="*/ 6046 h 9817"/>
                <a:gd name="connsiteX24" fmla="*/ 2508 w 9981"/>
                <a:gd name="connsiteY24" fmla="*/ 5792 h 9817"/>
                <a:gd name="connsiteX25" fmla="*/ 2381 w 9981"/>
                <a:gd name="connsiteY25" fmla="*/ 5537 h 9817"/>
                <a:gd name="connsiteX26" fmla="*/ 2222 w 9981"/>
                <a:gd name="connsiteY26" fmla="*/ 5537 h 9817"/>
                <a:gd name="connsiteX27" fmla="*/ 2444 w 9981"/>
                <a:gd name="connsiteY27" fmla="*/ 5198 h 9817"/>
                <a:gd name="connsiteX28" fmla="*/ 2667 w 9981"/>
                <a:gd name="connsiteY28" fmla="*/ 3758 h 9817"/>
                <a:gd name="connsiteX29" fmla="*/ 3556 w 9981"/>
                <a:gd name="connsiteY29" fmla="*/ 3758 h 9817"/>
                <a:gd name="connsiteX30" fmla="*/ 3587 w 9981"/>
                <a:gd name="connsiteY30" fmla="*/ 3631 h 9817"/>
                <a:gd name="connsiteX31" fmla="*/ 8952 w 9981"/>
                <a:gd name="connsiteY31" fmla="*/ 6342 h 9817"/>
                <a:gd name="connsiteX32" fmla="*/ 9175 w 9981"/>
                <a:gd name="connsiteY32" fmla="*/ 6427 h 9817"/>
                <a:gd name="connsiteX33" fmla="*/ 9683 w 9981"/>
                <a:gd name="connsiteY33" fmla="*/ 6427 h 9817"/>
                <a:gd name="connsiteX34" fmla="*/ 9968 w 9981"/>
                <a:gd name="connsiteY34" fmla="*/ 5961 h 9817"/>
                <a:gd name="connsiteX35" fmla="*/ 9937 w 9981"/>
                <a:gd name="connsiteY35" fmla="*/ 5537 h 9817"/>
                <a:gd name="connsiteX0" fmla="*/ 9956 w 10000"/>
                <a:gd name="connsiteY0" fmla="*/ 5640 h 10000"/>
                <a:gd name="connsiteX1" fmla="*/ 9542 w 10000"/>
                <a:gd name="connsiteY1" fmla="*/ 5209 h 10000"/>
                <a:gd name="connsiteX2" fmla="*/ 9351 w 10000"/>
                <a:gd name="connsiteY2" fmla="*/ 5079 h 10000"/>
                <a:gd name="connsiteX3" fmla="*/ 3944 w 10000"/>
                <a:gd name="connsiteY3" fmla="*/ 2317 h 10000"/>
                <a:gd name="connsiteX4" fmla="*/ 3976 w 10000"/>
                <a:gd name="connsiteY4" fmla="*/ 2231 h 10000"/>
                <a:gd name="connsiteX5" fmla="*/ 3181 w 10000"/>
                <a:gd name="connsiteY5" fmla="*/ 1497 h 10000"/>
                <a:gd name="connsiteX6" fmla="*/ 4866 w 10000"/>
                <a:gd name="connsiteY6" fmla="*/ 288 h 10000"/>
                <a:gd name="connsiteX7" fmla="*/ 3276 w 10000"/>
                <a:gd name="connsiteY7" fmla="*/ 159 h 10000"/>
                <a:gd name="connsiteX8" fmla="*/ 1941 w 10000"/>
                <a:gd name="connsiteY8" fmla="*/ 1712 h 10000"/>
                <a:gd name="connsiteX9" fmla="*/ 1717 w 10000"/>
                <a:gd name="connsiteY9" fmla="*/ 3483 h 10000"/>
                <a:gd name="connsiteX10" fmla="*/ 1177 w 10000"/>
                <a:gd name="connsiteY10" fmla="*/ 4648 h 10000"/>
                <a:gd name="connsiteX11" fmla="*/ 1781 w 10000"/>
                <a:gd name="connsiteY11" fmla="*/ 5555 h 10000"/>
                <a:gd name="connsiteX12" fmla="*/ 2004 w 10000"/>
                <a:gd name="connsiteY12" fmla="*/ 5640 h 10000"/>
                <a:gd name="connsiteX13" fmla="*/ 1113 w 10000"/>
                <a:gd name="connsiteY13" fmla="*/ 5640 h 10000"/>
                <a:gd name="connsiteX14" fmla="*/ 986 w 10000"/>
                <a:gd name="connsiteY14" fmla="*/ 5900 h 10000"/>
                <a:gd name="connsiteX15" fmla="*/ 1113 w 10000"/>
                <a:gd name="connsiteY15" fmla="*/ 6159 h 10000"/>
                <a:gd name="connsiteX16" fmla="*/ 1590 w 10000"/>
                <a:gd name="connsiteY16" fmla="*/ 6159 h 10000"/>
                <a:gd name="connsiteX17" fmla="*/ 1590 w 10000"/>
                <a:gd name="connsiteY17" fmla="*/ 7411 h 10000"/>
                <a:gd name="connsiteX18" fmla="*/ 0 w 10000"/>
                <a:gd name="connsiteY18" fmla="*/ 7411 h 10000"/>
                <a:gd name="connsiteX19" fmla="*/ 0 w 10000"/>
                <a:gd name="connsiteY19" fmla="*/ 10000 h 10000"/>
                <a:gd name="connsiteX20" fmla="*/ 1941 w 10000"/>
                <a:gd name="connsiteY20" fmla="*/ 7411 h 10000"/>
                <a:gd name="connsiteX21" fmla="*/ 1941 w 10000"/>
                <a:gd name="connsiteY21" fmla="*/ 6159 h 10000"/>
                <a:gd name="connsiteX22" fmla="*/ 2386 w 10000"/>
                <a:gd name="connsiteY22" fmla="*/ 6159 h 10000"/>
                <a:gd name="connsiteX23" fmla="*/ 2513 w 10000"/>
                <a:gd name="connsiteY23" fmla="*/ 5900 h 10000"/>
                <a:gd name="connsiteX24" fmla="*/ 2386 w 10000"/>
                <a:gd name="connsiteY24" fmla="*/ 5640 h 10000"/>
                <a:gd name="connsiteX25" fmla="*/ 2226 w 10000"/>
                <a:gd name="connsiteY25" fmla="*/ 5640 h 10000"/>
                <a:gd name="connsiteX26" fmla="*/ 2449 w 10000"/>
                <a:gd name="connsiteY26" fmla="*/ 5295 h 10000"/>
                <a:gd name="connsiteX27" fmla="*/ 2672 w 10000"/>
                <a:gd name="connsiteY27" fmla="*/ 3828 h 10000"/>
                <a:gd name="connsiteX28" fmla="*/ 3563 w 10000"/>
                <a:gd name="connsiteY28" fmla="*/ 3828 h 10000"/>
                <a:gd name="connsiteX29" fmla="*/ 3594 w 10000"/>
                <a:gd name="connsiteY29" fmla="*/ 3699 h 10000"/>
                <a:gd name="connsiteX30" fmla="*/ 8969 w 10000"/>
                <a:gd name="connsiteY30" fmla="*/ 6460 h 10000"/>
                <a:gd name="connsiteX31" fmla="*/ 9192 w 10000"/>
                <a:gd name="connsiteY31" fmla="*/ 6547 h 10000"/>
                <a:gd name="connsiteX32" fmla="*/ 9701 w 10000"/>
                <a:gd name="connsiteY32" fmla="*/ 6547 h 10000"/>
                <a:gd name="connsiteX33" fmla="*/ 9987 w 10000"/>
                <a:gd name="connsiteY33" fmla="*/ 6072 h 10000"/>
                <a:gd name="connsiteX34" fmla="*/ 9956 w 10000"/>
                <a:gd name="connsiteY34" fmla="*/ 5640 h 10000"/>
                <a:gd name="connsiteX0" fmla="*/ 9956 w 10000"/>
                <a:gd name="connsiteY0" fmla="*/ 5640 h 7411"/>
                <a:gd name="connsiteX1" fmla="*/ 9542 w 10000"/>
                <a:gd name="connsiteY1" fmla="*/ 5209 h 7411"/>
                <a:gd name="connsiteX2" fmla="*/ 9351 w 10000"/>
                <a:gd name="connsiteY2" fmla="*/ 5079 h 7411"/>
                <a:gd name="connsiteX3" fmla="*/ 3944 w 10000"/>
                <a:gd name="connsiteY3" fmla="*/ 2317 h 7411"/>
                <a:gd name="connsiteX4" fmla="*/ 3976 w 10000"/>
                <a:gd name="connsiteY4" fmla="*/ 2231 h 7411"/>
                <a:gd name="connsiteX5" fmla="*/ 3181 w 10000"/>
                <a:gd name="connsiteY5" fmla="*/ 1497 h 7411"/>
                <a:gd name="connsiteX6" fmla="*/ 4866 w 10000"/>
                <a:gd name="connsiteY6" fmla="*/ 288 h 7411"/>
                <a:gd name="connsiteX7" fmla="*/ 3276 w 10000"/>
                <a:gd name="connsiteY7" fmla="*/ 159 h 7411"/>
                <a:gd name="connsiteX8" fmla="*/ 1941 w 10000"/>
                <a:gd name="connsiteY8" fmla="*/ 1712 h 7411"/>
                <a:gd name="connsiteX9" fmla="*/ 1717 w 10000"/>
                <a:gd name="connsiteY9" fmla="*/ 3483 h 7411"/>
                <a:gd name="connsiteX10" fmla="*/ 1177 w 10000"/>
                <a:gd name="connsiteY10" fmla="*/ 4648 h 7411"/>
                <a:gd name="connsiteX11" fmla="*/ 1781 w 10000"/>
                <a:gd name="connsiteY11" fmla="*/ 5555 h 7411"/>
                <a:gd name="connsiteX12" fmla="*/ 2004 w 10000"/>
                <a:gd name="connsiteY12" fmla="*/ 5640 h 7411"/>
                <a:gd name="connsiteX13" fmla="*/ 1113 w 10000"/>
                <a:gd name="connsiteY13" fmla="*/ 5640 h 7411"/>
                <a:gd name="connsiteX14" fmla="*/ 986 w 10000"/>
                <a:gd name="connsiteY14" fmla="*/ 5900 h 7411"/>
                <a:gd name="connsiteX15" fmla="*/ 1113 w 10000"/>
                <a:gd name="connsiteY15" fmla="*/ 6159 h 7411"/>
                <a:gd name="connsiteX16" fmla="*/ 1590 w 10000"/>
                <a:gd name="connsiteY16" fmla="*/ 6159 h 7411"/>
                <a:gd name="connsiteX17" fmla="*/ 1590 w 10000"/>
                <a:gd name="connsiteY17" fmla="*/ 7411 h 7411"/>
                <a:gd name="connsiteX18" fmla="*/ 0 w 10000"/>
                <a:gd name="connsiteY18" fmla="*/ 7411 h 7411"/>
                <a:gd name="connsiteX19" fmla="*/ 1941 w 10000"/>
                <a:gd name="connsiteY19" fmla="*/ 7411 h 7411"/>
                <a:gd name="connsiteX20" fmla="*/ 1941 w 10000"/>
                <a:gd name="connsiteY20" fmla="*/ 6159 h 7411"/>
                <a:gd name="connsiteX21" fmla="*/ 2386 w 10000"/>
                <a:gd name="connsiteY21" fmla="*/ 6159 h 7411"/>
                <a:gd name="connsiteX22" fmla="*/ 2513 w 10000"/>
                <a:gd name="connsiteY22" fmla="*/ 5900 h 7411"/>
                <a:gd name="connsiteX23" fmla="*/ 2386 w 10000"/>
                <a:gd name="connsiteY23" fmla="*/ 5640 h 7411"/>
                <a:gd name="connsiteX24" fmla="*/ 2226 w 10000"/>
                <a:gd name="connsiteY24" fmla="*/ 5640 h 7411"/>
                <a:gd name="connsiteX25" fmla="*/ 2449 w 10000"/>
                <a:gd name="connsiteY25" fmla="*/ 5295 h 7411"/>
                <a:gd name="connsiteX26" fmla="*/ 2672 w 10000"/>
                <a:gd name="connsiteY26" fmla="*/ 3828 h 7411"/>
                <a:gd name="connsiteX27" fmla="*/ 3563 w 10000"/>
                <a:gd name="connsiteY27" fmla="*/ 3828 h 7411"/>
                <a:gd name="connsiteX28" fmla="*/ 3594 w 10000"/>
                <a:gd name="connsiteY28" fmla="*/ 3699 h 7411"/>
                <a:gd name="connsiteX29" fmla="*/ 8969 w 10000"/>
                <a:gd name="connsiteY29" fmla="*/ 6460 h 7411"/>
                <a:gd name="connsiteX30" fmla="*/ 9192 w 10000"/>
                <a:gd name="connsiteY30" fmla="*/ 6547 h 7411"/>
                <a:gd name="connsiteX31" fmla="*/ 9701 w 10000"/>
                <a:gd name="connsiteY31" fmla="*/ 6547 h 7411"/>
                <a:gd name="connsiteX32" fmla="*/ 9987 w 10000"/>
                <a:gd name="connsiteY32" fmla="*/ 6072 h 7411"/>
                <a:gd name="connsiteX33" fmla="*/ 9956 w 10000"/>
                <a:gd name="connsiteY33" fmla="*/ 5640 h 7411"/>
                <a:gd name="connsiteX0" fmla="*/ 8970 w 9014"/>
                <a:gd name="connsiteY0" fmla="*/ 7609 h 9999"/>
                <a:gd name="connsiteX1" fmla="*/ 8556 w 9014"/>
                <a:gd name="connsiteY1" fmla="*/ 7028 h 9999"/>
                <a:gd name="connsiteX2" fmla="*/ 8365 w 9014"/>
                <a:gd name="connsiteY2" fmla="*/ 6852 h 9999"/>
                <a:gd name="connsiteX3" fmla="*/ 2958 w 9014"/>
                <a:gd name="connsiteY3" fmla="*/ 3125 h 9999"/>
                <a:gd name="connsiteX4" fmla="*/ 2990 w 9014"/>
                <a:gd name="connsiteY4" fmla="*/ 3009 h 9999"/>
                <a:gd name="connsiteX5" fmla="*/ 2195 w 9014"/>
                <a:gd name="connsiteY5" fmla="*/ 2019 h 9999"/>
                <a:gd name="connsiteX6" fmla="*/ 3880 w 9014"/>
                <a:gd name="connsiteY6" fmla="*/ 388 h 9999"/>
                <a:gd name="connsiteX7" fmla="*/ 2290 w 9014"/>
                <a:gd name="connsiteY7" fmla="*/ 214 h 9999"/>
                <a:gd name="connsiteX8" fmla="*/ 955 w 9014"/>
                <a:gd name="connsiteY8" fmla="*/ 2309 h 9999"/>
                <a:gd name="connsiteX9" fmla="*/ 731 w 9014"/>
                <a:gd name="connsiteY9" fmla="*/ 4699 h 9999"/>
                <a:gd name="connsiteX10" fmla="*/ 191 w 9014"/>
                <a:gd name="connsiteY10" fmla="*/ 6271 h 9999"/>
                <a:gd name="connsiteX11" fmla="*/ 795 w 9014"/>
                <a:gd name="connsiteY11" fmla="*/ 7495 h 9999"/>
                <a:gd name="connsiteX12" fmla="*/ 1018 w 9014"/>
                <a:gd name="connsiteY12" fmla="*/ 7609 h 9999"/>
                <a:gd name="connsiteX13" fmla="*/ 127 w 9014"/>
                <a:gd name="connsiteY13" fmla="*/ 7609 h 9999"/>
                <a:gd name="connsiteX14" fmla="*/ 0 w 9014"/>
                <a:gd name="connsiteY14" fmla="*/ 7960 h 9999"/>
                <a:gd name="connsiteX15" fmla="*/ 127 w 9014"/>
                <a:gd name="connsiteY15" fmla="*/ 8310 h 9999"/>
                <a:gd name="connsiteX16" fmla="*/ 604 w 9014"/>
                <a:gd name="connsiteY16" fmla="*/ 8310 h 9999"/>
                <a:gd name="connsiteX17" fmla="*/ 604 w 9014"/>
                <a:gd name="connsiteY17" fmla="*/ 9999 h 9999"/>
                <a:gd name="connsiteX18" fmla="*/ 955 w 9014"/>
                <a:gd name="connsiteY18" fmla="*/ 9999 h 9999"/>
                <a:gd name="connsiteX19" fmla="*/ 955 w 9014"/>
                <a:gd name="connsiteY19" fmla="*/ 8310 h 9999"/>
                <a:gd name="connsiteX20" fmla="*/ 1400 w 9014"/>
                <a:gd name="connsiteY20" fmla="*/ 8310 h 9999"/>
                <a:gd name="connsiteX21" fmla="*/ 1527 w 9014"/>
                <a:gd name="connsiteY21" fmla="*/ 7960 h 9999"/>
                <a:gd name="connsiteX22" fmla="*/ 1400 w 9014"/>
                <a:gd name="connsiteY22" fmla="*/ 7609 h 9999"/>
                <a:gd name="connsiteX23" fmla="*/ 1240 w 9014"/>
                <a:gd name="connsiteY23" fmla="*/ 7609 h 9999"/>
                <a:gd name="connsiteX24" fmla="*/ 1463 w 9014"/>
                <a:gd name="connsiteY24" fmla="*/ 7144 h 9999"/>
                <a:gd name="connsiteX25" fmla="*/ 1686 w 9014"/>
                <a:gd name="connsiteY25" fmla="*/ 5164 h 9999"/>
                <a:gd name="connsiteX26" fmla="*/ 2577 w 9014"/>
                <a:gd name="connsiteY26" fmla="*/ 5164 h 9999"/>
                <a:gd name="connsiteX27" fmla="*/ 2608 w 9014"/>
                <a:gd name="connsiteY27" fmla="*/ 4990 h 9999"/>
                <a:gd name="connsiteX28" fmla="*/ 7983 w 9014"/>
                <a:gd name="connsiteY28" fmla="*/ 8716 h 9999"/>
                <a:gd name="connsiteX29" fmla="*/ 8206 w 9014"/>
                <a:gd name="connsiteY29" fmla="*/ 8833 h 9999"/>
                <a:gd name="connsiteX30" fmla="*/ 8715 w 9014"/>
                <a:gd name="connsiteY30" fmla="*/ 8833 h 9999"/>
                <a:gd name="connsiteX31" fmla="*/ 9001 w 9014"/>
                <a:gd name="connsiteY31" fmla="*/ 8192 h 9999"/>
                <a:gd name="connsiteX32" fmla="*/ 8970 w 9014"/>
                <a:gd name="connsiteY32" fmla="*/ 7609 h 9999"/>
                <a:gd name="connsiteX0" fmla="*/ 9976 w 10025"/>
                <a:gd name="connsiteY0" fmla="*/ 7610 h 10000"/>
                <a:gd name="connsiteX1" fmla="*/ 9517 w 10025"/>
                <a:gd name="connsiteY1" fmla="*/ 7029 h 10000"/>
                <a:gd name="connsiteX2" fmla="*/ 9305 w 10025"/>
                <a:gd name="connsiteY2" fmla="*/ 6853 h 10000"/>
                <a:gd name="connsiteX3" fmla="*/ 3307 w 10025"/>
                <a:gd name="connsiteY3" fmla="*/ 3125 h 10000"/>
                <a:gd name="connsiteX4" fmla="*/ 3342 w 10025"/>
                <a:gd name="connsiteY4" fmla="*/ 3009 h 10000"/>
                <a:gd name="connsiteX5" fmla="*/ 2460 w 10025"/>
                <a:gd name="connsiteY5" fmla="*/ 2019 h 10000"/>
                <a:gd name="connsiteX6" fmla="*/ 4329 w 10025"/>
                <a:gd name="connsiteY6" fmla="*/ 388 h 10000"/>
                <a:gd name="connsiteX7" fmla="*/ 2565 w 10025"/>
                <a:gd name="connsiteY7" fmla="*/ 214 h 10000"/>
                <a:gd name="connsiteX8" fmla="*/ 1084 w 10025"/>
                <a:gd name="connsiteY8" fmla="*/ 2309 h 10000"/>
                <a:gd name="connsiteX9" fmla="*/ 836 w 10025"/>
                <a:gd name="connsiteY9" fmla="*/ 4699 h 10000"/>
                <a:gd name="connsiteX10" fmla="*/ 237 w 10025"/>
                <a:gd name="connsiteY10" fmla="*/ 6272 h 10000"/>
                <a:gd name="connsiteX11" fmla="*/ 907 w 10025"/>
                <a:gd name="connsiteY11" fmla="*/ 7496 h 10000"/>
                <a:gd name="connsiteX12" fmla="*/ 1154 w 10025"/>
                <a:gd name="connsiteY12" fmla="*/ 7610 h 10000"/>
                <a:gd name="connsiteX13" fmla="*/ 166 w 10025"/>
                <a:gd name="connsiteY13" fmla="*/ 7610 h 10000"/>
                <a:gd name="connsiteX14" fmla="*/ 25 w 10025"/>
                <a:gd name="connsiteY14" fmla="*/ 7961 h 10000"/>
                <a:gd name="connsiteX15" fmla="*/ 695 w 10025"/>
                <a:gd name="connsiteY15" fmla="*/ 8311 h 10000"/>
                <a:gd name="connsiteX16" fmla="*/ 695 w 10025"/>
                <a:gd name="connsiteY16" fmla="*/ 10000 h 10000"/>
                <a:gd name="connsiteX17" fmla="*/ 1084 w 10025"/>
                <a:gd name="connsiteY17" fmla="*/ 10000 h 10000"/>
                <a:gd name="connsiteX18" fmla="*/ 1084 w 10025"/>
                <a:gd name="connsiteY18" fmla="*/ 8311 h 10000"/>
                <a:gd name="connsiteX19" fmla="*/ 1578 w 10025"/>
                <a:gd name="connsiteY19" fmla="*/ 8311 h 10000"/>
                <a:gd name="connsiteX20" fmla="*/ 1719 w 10025"/>
                <a:gd name="connsiteY20" fmla="*/ 7961 h 10000"/>
                <a:gd name="connsiteX21" fmla="*/ 1578 w 10025"/>
                <a:gd name="connsiteY21" fmla="*/ 7610 h 10000"/>
                <a:gd name="connsiteX22" fmla="*/ 1401 w 10025"/>
                <a:gd name="connsiteY22" fmla="*/ 7610 h 10000"/>
                <a:gd name="connsiteX23" fmla="*/ 1648 w 10025"/>
                <a:gd name="connsiteY23" fmla="*/ 7145 h 10000"/>
                <a:gd name="connsiteX24" fmla="*/ 1895 w 10025"/>
                <a:gd name="connsiteY24" fmla="*/ 5165 h 10000"/>
                <a:gd name="connsiteX25" fmla="*/ 2884 w 10025"/>
                <a:gd name="connsiteY25" fmla="*/ 5165 h 10000"/>
                <a:gd name="connsiteX26" fmla="*/ 2918 w 10025"/>
                <a:gd name="connsiteY26" fmla="*/ 4990 h 10000"/>
                <a:gd name="connsiteX27" fmla="*/ 8881 w 10025"/>
                <a:gd name="connsiteY27" fmla="*/ 8717 h 10000"/>
                <a:gd name="connsiteX28" fmla="*/ 9129 w 10025"/>
                <a:gd name="connsiteY28" fmla="*/ 8834 h 10000"/>
                <a:gd name="connsiteX29" fmla="*/ 9693 w 10025"/>
                <a:gd name="connsiteY29" fmla="*/ 8834 h 10000"/>
                <a:gd name="connsiteX30" fmla="*/ 10011 w 10025"/>
                <a:gd name="connsiteY30" fmla="*/ 8193 h 10000"/>
                <a:gd name="connsiteX31" fmla="*/ 9976 w 10025"/>
                <a:gd name="connsiteY31" fmla="*/ 7610 h 10000"/>
                <a:gd name="connsiteX0" fmla="*/ 9951 w 10000"/>
                <a:gd name="connsiteY0" fmla="*/ 7610 h 10000"/>
                <a:gd name="connsiteX1" fmla="*/ 9492 w 10000"/>
                <a:gd name="connsiteY1" fmla="*/ 7029 h 10000"/>
                <a:gd name="connsiteX2" fmla="*/ 9280 w 10000"/>
                <a:gd name="connsiteY2" fmla="*/ 6853 h 10000"/>
                <a:gd name="connsiteX3" fmla="*/ 3282 w 10000"/>
                <a:gd name="connsiteY3" fmla="*/ 3125 h 10000"/>
                <a:gd name="connsiteX4" fmla="*/ 3317 w 10000"/>
                <a:gd name="connsiteY4" fmla="*/ 3009 h 10000"/>
                <a:gd name="connsiteX5" fmla="*/ 2435 w 10000"/>
                <a:gd name="connsiteY5" fmla="*/ 2019 h 10000"/>
                <a:gd name="connsiteX6" fmla="*/ 4304 w 10000"/>
                <a:gd name="connsiteY6" fmla="*/ 388 h 10000"/>
                <a:gd name="connsiteX7" fmla="*/ 2540 w 10000"/>
                <a:gd name="connsiteY7" fmla="*/ 214 h 10000"/>
                <a:gd name="connsiteX8" fmla="*/ 1059 w 10000"/>
                <a:gd name="connsiteY8" fmla="*/ 2309 h 10000"/>
                <a:gd name="connsiteX9" fmla="*/ 811 w 10000"/>
                <a:gd name="connsiteY9" fmla="*/ 4699 h 10000"/>
                <a:gd name="connsiteX10" fmla="*/ 212 w 10000"/>
                <a:gd name="connsiteY10" fmla="*/ 6272 h 10000"/>
                <a:gd name="connsiteX11" fmla="*/ 882 w 10000"/>
                <a:gd name="connsiteY11" fmla="*/ 7496 h 10000"/>
                <a:gd name="connsiteX12" fmla="*/ 1129 w 10000"/>
                <a:gd name="connsiteY12" fmla="*/ 7610 h 10000"/>
                <a:gd name="connsiteX13" fmla="*/ 0 w 10000"/>
                <a:gd name="connsiteY13" fmla="*/ 7961 h 10000"/>
                <a:gd name="connsiteX14" fmla="*/ 670 w 10000"/>
                <a:gd name="connsiteY14" fmla="*/ 8311 h 10000"/>
                <a:gd name="connsiteX15" fmla="*/ 670 w 10000"/>
                <a:gd name="connsiteY15" fmla="*/ 10000 h 10000"/>
                <a:gd name="connsiteX16" fmla="*/ 1059 w 10000"/>
                <a:gd name="connsiteY16" fmla="*/ 10000 h 10000"/>
                <a:gd name="connsiteX17" fmla="*/ 1059 w 10000"/>
                <a:gd name="connsiteY17" fmla="*/ 8311 h 10000"/>
                <a:gd name="connsiteX18" fmla="*/ 1553 w 10000"/>
                <a:gd name="connsiteY18" fmla="*/ 8311 h 10000"/>
                <a:gd name="connsiteX19" fmla="*/ 1694 w 10000"/>
                <a:gd name="connsiteY19" fmla="*/ 7961 h 10000"/>
                <a:gd name="connsiteX20" fmla="*/ 1553 w 10000"/>
                <a:gd name="connsiteY20" fmla="*/ 7610 h 10000"/>
                <a:gd name="connsiteX21" fmla="*/ 1376 w 10000"/>
                <a:gd name="connsiteY21" fmla="*/ 7610 h 10000"/>
                <a:gd name="connsiteX22" fmla="*/ 1623 w 10000"/>
                <a:gd name="connsiteY22" fmla="*/ 7145 h 10000"/>
                <a:gd name="connsiteX23" fmla="*/ 1870 w 10000"/>
                <a:gd name="connsiteY23" fmla="*/ 5165 h 10000"/>
                <a:gd name="connsiteX24" fmla="*/ 2859 w 10000"/>
                <a:gd name="connsiteY24" fmla="*/ 5165 h 10000"/>
                <a:gd name="connsiteX25" fmla="*/ 2893 w 10000"/>
                <a:gd name="connsiteY25" fmla="*/ 4990 h 10000"/>
                <a:gd name="connsiteX26" fmla="*/ 8856 w 10000"/>
                <a:gd name="connsiteY26" fmla="*/ 8717 h 10000"/>
                <a:gd name="connsiteX27" fmla="*/ 9104 w 10000"/>
                <a:gd name="connsiteY27" fmla="*/ 8834 h 10000"/>
                <a:gd name="connsiteX28" fmla="*/ 9668 w 10000"/>
                <a:gd name="connsiteY28" fmla="*/ 8834 h 10000"/>
                <a:gd name="connsiteX29" fmla="*/ 9986 w 10000"/>
                <a:gd name="connsiteY29" fmla="*/ 8193 h 10000"/>
                <a:gd name="connsiteX30" fmla="*/ 9951 w 10000"/>
                <a:gd name="connsiteY30" fmla="*/ 7610 h 10000"/>
                <a:gd name="connsiteX0" fmla="*/ 9776 w 9825"/>
                <a:gd name="connsiteY0" fmla="*/ 7610 h 10000"/>
                <a:gd name="connsiteX1" fmla="*/ 9317 w 9825"/>
                <a:gd name="connsiteY1" fmla="*/ 7029 h 10000"/>
                <a:gd name="connsiteX2" fmla="*/ 9105 w 9825"/>
                <a:gd name="connsiteY2" fmla="*/ 6853 h 10000"/>
                <a:gd name="connsiteX3" fmla="*/ 3107 w 9825"/>
                <a:gd name="connsiteY3" fmla="*/ 3125 h 10000"/>
                <a:gd name="connsiteX4" fmla="*/ 3142 w 9825"/>
                <a:gd name="connsiteY4" fmla="*/ 3009 h 10000"/>
                <a:gd name="connsiteX5" fmla="*/ 2260 w 9825"/>
                <a:gd name="connsiteY5" fmla="*/ 2019 h 10000"/>
                <a:gd name="connsiteX6" fmla="*/ 4129 w 9825"/>
                <a:gd name="connsiteY6" fmla="*/ 388 h 10000"/>
                <a:gd name="connsiteX7" fmla="*/ 2365 w 9825"/>
                <a:gd name="connsiteY7" fmla="*/ 214 h 10000"/>
                <a:gd name="connsiteX8" fmla="*/ 884 w 9825"/>
                <a:gd name="connsiteY8" fmla="*/ 2309 h 10000"/>
                <a:gd name="connsiteX9" fmla="*/ 636 w 9825"/>
                <a:gd name="connsiteY9" fmla="*/ 4699 h 10000"/>
                <a:gd name="connsiteX10" fmla="*/ 37 w 9825"/>
                <a:gd name="connsiteY10" fmla="*/ 6272 h 10000"/>
                <a:gd name="connsiteX11" fmla="*/ 707 w 9825"/>
                <a:gd name="connsiteY11" fmla="*/ 7496 h 10000"/>
                <a:gd name="connsiteX12" fmla="*/ 954 w 9825"/>
                <a:gd name="connsiteY12" fmla="*/ 7610 h 10000"/>
                <a:gd name="connsiteX13" fmla="*/ 495 w 9825"/>
                <a:gd name="connsiteY13" fmla="*/ 8311 h 10000"/>
                <a:gd name="connsiteX14" fmla="*/ 495 w 9825"/>
                <a:gd name="connsiteY14" fmla="*/ 10000 h 10000"/>
                <a:gd name="connsiteX15" fmla="*/ 884 w 9825"/>
                <a:gd name="connsiteY15" fmla="*/ 10000 h 10000"/>
                <a:gd name="connsiteX16" fmla="*/ 884 w 9825"/>
                <a:gd name="connsiteY16" fmla="*/ 8311 h 10000"/>
                <a:gd name="connsiteX17" fmla="*/ 1378 w 9825"/>
                <a:gd name="connsiteY17" fmla="*/ 8311 h 10000"/>
                <a:gd name="connsiteX18" fmla="*/ 1519 w 9825"/>
                <a:gd name="connsiteY18" fmla="*/ 7961 h 10000"/>
                <a:gd name="connsiteX19" fmla="*/ 1378 w 9825"/>
                <a:gd name="connsiteY19" fmla="*/ 7610 h 10000"/>
                <a:gd name="connsiteX20" fmla="*/ 1201 w 9825"/>
                <a:gd name="connsiteY20" fmla="*/ 7610 h 10000"/>
                <a:gd name="connsiteX21" fmla="*/ 1448 w 9825"/>
                <a:gd name="connsiteY21" fmla="*/ 7145 h 10000"/>
                <a:gd name="connsiteX22" fmla="*/ 1695 w 9825"/>
                <a:gd name="connsiteY22" fmla="*/ 5165 h 10000"/>
                <a:gd name="connsiteX23" fmla="*/ 2684 w 9825"/>
                <a:gd name="connsiteY23" fmla="*/ 5165 h 10000"/>
                <a:gd name="connsiteX24" fmla="*/ 2718 w 9825"/>
                <a:gd name="connsiteY24" fmla="*/ 4990 h 10000"/>
                <a:gd name="connsiteX25" fmla="*/ 8681 w 9825"/>
                <a:gd name="connsiteY25" fmla="*/ 8717 h 10000"/>
                <a:gd name="connsiteX26" fmla="*/ 8929 w 9825"/>
                <a:gd name="connsiteY26" fmla="*/ 8834 h 10000"/>
                <a:gd name="connsiteX27" fmla="*/ 9493 w 9825"/>
                <a:gd name="connsiteY27" fmla="*/ 8834 h 10000"/>
                <a:gd name="connsiteX28" fmla="*/ 9811 w 9825"/>
                <a:gd name="connsiteY28" fmla="*/ 8193 h 10000"/>
                <a:gd name="connsiteX29" fmla="*/ 9776 w 9825"/>
                <a:gd name="connsiteY29" fmla="*/ 7610 h 10000"/>
                <a:gd name="connsiteX0" fmla="*/ 9950 w 10000"/>
                <a:gd name="connsiteY0" fmla="*/ 7610 h 10000"/>
                <a:gd name="connsiteX1" fmla="*/ 9483 w 10000"/>
                <a:gd name="connsiteY1" fmla="*/ 7029 h 10000"/>
                <a:gd name="connsiteX2" fmla="*/ 9267 w 10000"/>
                <a:gd name="connsiteY2" fmla="*/ 6853 h 10000"/>
                <a:gd name="connsiteX3" fmla="*/ 3162 w 10000"/>
                <a:gd name="connsiteY3" fmla="*/ 3125 h 10000"/>
                <a:gd name="connsiteX4" fmla="*/ 3198 w 10000"/>
                <a:gd name="connsiteY4" fmla="*/ 3009 h 10000"/>
                <a:gd name="connsiteX5" fmla="*/ 2300 w 10000"/>
                <a:gd name="connsiteY5" fmla="*/ 2019 h 10000"/>
                <a:gd name="connsiteX6" fmla="*/ 4203 w 10000"/>
                <a:gd name="connsiteY6" fmla="*/ 388 h 10000"/>
                <a:gd name="connsiteX7" fmla="*/ 2407 w 10000"/>
                <a:gd name="connsiteY7" fmla="*/ 214 h 10000"/>
                <a:gd name="connsiteX8" fmla="*/ 900 w 10000"/>
                <a:gd name="connsiteY8" fmla="*/ 2309 h 10000"/>
                <a:gd name="connsiteX9" fmla="*/ 647 w 10000"/>
                <a:gd name="connsiteY9" fmla="*/ 4699 h 10000"/>
                <a:gd name="connsiteX10" fmla="*/ 38 w 10000"/>
                <a:gd name="connsiteY10" fmla="*/ 6272 h 10000"/>
                <a:gd name="connsiteX11" fmla="*/ 720 w 10000"/>
                <a:gd name="connsiteY11" fmla="*/ 7496 h 10000"/>
                <a:gd name="connsiteX12" fmla="*/ 971 w 10000"/>
                <a:gd name="connsiteY12" fmla="*/ 7610 h 10000"/>
                <a:gd name="connsiteX13" fmla="*/ 504 w 10000"/>
                <a:gd name="connsiteY13" fmla="*/ 8311 h 10000"/>
                <a:gd name="connsiteX14" fmla="*/ 504 w 10000"/>
                <a:gd name="connsiteY14" fmla="*/ 10000 h 10000"/>
                <a:gd name="connsiteX15" fmla="*/ 900 w 10000"/>
                <a:gd name="connsiteY15" fmla="*/ 10000 h 10000"/>
                <a:gd name="connsiteX16" fmla="*/ 900 w 10000"/>
                <a:gd name="connsiteY16" fmla="*/ 8311 h 10000"/>
                <a:gd name="connsiteX17" fmla="*/ 1403 w 10000"/>
                <a:gd name="connsiteY17" fmla="*/ 8311 h 10000"/>
                <a:gd name="connsiteX18" fmla="*/ 1546 w 10000"/>
                <a:gd name="connsiteY18" fmla="*/ 7961 h 10000"/>
                <a:gd name="connsiteX19" fmla="*/ 1222 w 10000"/>
                <a:gd name="connsiteY19" fmla="*/ 7610 h 10000"/>
                <a:gd name="connsiteX20" fmla="*/ 1474 w 10000"/>
                <a:gd name="connsiteY20" fmla="*/ 7145 h 10000"/>
                <a:gd name="connsiteX21" fmla="*/ 1725 w 10000"/>
                <a:gd name="connsiteY21" fmla="*/ 5165 h 10000"/>
                <a:gd name="connsiteX22" fmla="*/ 2732 w 10000"/>
                <a:gd name="connsiteY22" fmla="*/ 5165 h 10000"/>
                <a:gd name="connsiteX23" fmla="*/ 2766 w 10000"/>
                <a:gd name="connsiteY23" fmla="*/ 4990 h 10000"/>
                <a:gd name="connsiteX24" fmla="*/ 8836 w 10000"/>
                <a:gd name="connsiteY24" fmla="*/ 8717 h 10000"/>
                <a:gd name="connsiteX25" fmla="*/ 9088 w 10000"/>
                <a:gd name="connsiteY25" fmla="*/ 8834 h 10000"/>
                <a:gd name="connsiteX26" fmla="*/ 9662 w 10000"/>
                <a:gd name="connsiteY26" fmla="*/ 8834 h 10000"/>
                <a:gd name="connsiteX27" fmla="*/ 9986 w 10000"/>
                <a:gd name="connsiteY27" fmla="*/ 8193 h 10000"/>
                <a:gd name="connsiteX28" fmla="*/ 9950 w 10000"/>
                <a:gd name="connsiteY28" fmla="*/ 7610 h 10000"/>
                <a:gd name="connsiteX0" fmla="*/ 9950 w 10000"/>
                <a:gd name="connsiteY0" fmla="*/ 7610 h 10000"/>
                <a:gd name="connsiteX1" fmla="*/ 9483 w 10000"/>
                <a:gd name="connsiteY1" fmla="*/ 7029 h 10000"/>
                <a:gd name="connsiteX2" fmla="*/ 9267 w 10000"/>
                <a:gd name="connsiteY2" fmla="*/ 6853 h 10000"/>
                <a:gd name="connsiteX3" fmla="*/ 3162 w 10000"/>
                <a:gd name="connsiteY3" fmla="*/ 3125 h 10000"/>
                <a:gd name="connsiteX4" fmla="*/ 3198 w 10000"/>
                <a:gd name="connsiteY4" fmla="*/ 3009 h 10000"/>
                <a:gd name="connsiteX5" fmla="*/ 2300 w 10000"/>
                <a:gd name="connsiteY5" fmla="*/ 2019 h 10000"/>
                <a:gd name="connsiteX6" fmla="*/ 4203 w 10000"/>
                <a:gd name="connsiteY6" fmla="*/ 388 h 10000"/>
                <a:gd name="connsiteX7" fmla="*/ 2407 w 10000"/>
                <a:gd name="connsiteY7" fmla="*/ 214 h 10000"/>
                <a:gd name="connsiteX8" fmla="*/ 900 w 10000"/>
                <a:gd name="connsiteY8" fmla="*/ 2309 h 10000"/>
                <a:gd name="connsiteX9" fmla="*/ 647 w 10000"/>
                <a:gd name="connsiteY9" fmla="*/ 4699 h 10000"/>
                <a:gd name="connsiteX10" fmla="*/ 38 w 10000"/>
                <a:gd name="connsiteY10" fmla="*/ 6272 h 10000"/>
                <a:gd name="connsiteX11" fmla="*/ 720 w 10000"/>
                <a:gd name="connsiteY11" fmla="*/ 7496 h 10000"/>
                <a:gd name="connsiteX12" fmla="*/ 971 w 10000"/>
                <a:gd name="connsiteY12" fmla="*/ 7610 h 10000"/>
                <a:gd name="connsiteX13" fmla="*/ 504 w 10000"/>
                <a:gd name="connsiteY13" fmla="*/ 8311 h 10000"/>
                <a:gd name="connsiteX14" fmla="*/ 504 w 10000"/>
                <a:gd name="connsiteY14" fmla="*/ 10000 h 10000"/>
                <a:gd name="connsiteX15" fmla="*/ 900 w 10000"/>
                <a:gd name="connsiteY15" fmla="*/ 10000 h 10000"/>
                <a:gd name="connsiteX16" fmla="*/ 900 w 10000"/>
                <a:gd name="connsiteY16" fmla="*/ 8311 h 10000"/>
                <a:gd name="connsiteX17" fmla="*/ 1403 w 10000"/>
                <a:gd name="connsiteY17" fmla="*/ 8311 h 10000"/>
                <a:gd name="connsiteX18" fmla="*/ 1222 w 10000"/>
                <a:gd name="connsiteY18" fmla="*/ 7610 h 10000"/>
                <a:gd name="connsiteX19" fmla="*/ 1474 w 10000"/>
                <a:gd name="connsiteY19" fmla="*/ 7145 h 10000"/>
                <a:gd name="connsiteX20" fmla="*/ 1725 w 10000"/>
                <a:gd name="connsiteY20" fmla="*/ 5165 h 10000"/>
                <a:gd name="connsiteX21" fmla="*/ 2732 w 10000"/>
                <a:gd name="connsiteY21" fmla="*/ 5165 h 10000"/>
                <a:gd name="connsiteX22" fmla="*/ 2766 w 10000"/>
                <a:gd name="connsiteY22" fmla="*/ 4990 h 10000"/>
                <a:gd name="connsiteX23" fmla="*/ 8836 w 10000"/>
                <a:gd name="connsiteY23" fmla="*/ 8717 h 10000"/>
                <a:gd name="connsiteX24" fmla="*/ 9088 w 10000"/>
                <a:gd name="connsiteY24" fmla="*/ 8834 h 10000"/>
                <a:gd name="connsiteX25" fmla="*/ 9662 w 10000"/>
                <a:gd name="connsiteY25" fmla="*/ 8834 h 10000"/>
                <a:gd name="connsiteX26" fmla="*/ 9986 w 10000"/>
                <a:gd name="connsiteY26" fmla="*/ 8193 h 10000"/>
                <a:gd name="connsiteX27" fmla="*/ 9950 w 10000"/>
                <a:gd name="connsiteY27" fmla="*/ 7610 h 10000"/>
                <a:gd name="connsiteX0" fmla="*/ 9950 w 10000"/>
                <a:gd name="connsiteY0" fmla="*/ 7610 h 10000"/>
                <a:gd name="connsiteX1" fmla="*/ 9483 w 10000"/>
                <a:gd name="connsiteY1" fmla="*/ 7029 h 10000"/>
                <a:gd name="connsiteX2" fmla="*/ 9267 w 10000"/>
                <a:gd name="connsiteY2" fmla="*/ 6853 h 10000"/>
                <a:gd name="connsiteX3" fmla="*/ 3162 w 10000"/>
                <a:gd name="connsiteY3" fmla="*/ 3125 h 10000"/>
                <a:gd name="connsiteX4" fmla="*/ 3198 w 10000"/>
                <a:gd name="connsiteY4" fmla="*/ 3009 h 10000"/>
                <a:gd name="connsiteX5" fmla="*/ 2300 w 10000"/>
                <a:gd name="connsiteY5" fmla="*/ 2019 h 10000"/>
                <a:gd name="connsiteX6" fmla="*/ 4203 w 10000"/>
                <a:gd name="connsiteY6" fmla="*/ 388 h 10000"/>
                <a:gd name="connsiteX7" fmla="*/ 2407 w 10000"/>
                <a:gd name="connsiteY7" fmla="*/ 214 h 10000"/>
                <a:gd name="connsiteX8" fmla="*/ 900 w 10000"/>
                <a:gd name="connsiteY8" fmla="*/ 2309 h 10000"/>
                <a:gd name="connsiteX9" fmla="*/ 647 w 10000"/>
                <a:gd name="connsiteY9" fmla="*/ 4699 h 10000"/>
                <a:gd name="connsiteX10" fmla="*/ 38 w 10000"/>
                <a:gd name="connsiteY10" fmla="*/ 6272 h 10000"/>
                <a:gd name="connsiteX11" fmla="*/ 720 w 10000"/>
                <a:gd name="connsiteY11" fmla="*/ 7496 h 10000"/>
                <a:gd name="connsiteX12" fmla="*/ 971 w 10000"/>
                <a:gd name="connsiteY12" fmla="*/ 7610 h 10000"/>
                <a:gd name="connsiteX13" fmla="*/ 504 w 10000"/>
                <a:gd name="connsiteY13" fmla="*/ 8311 h 10000"/>
                <a:gd name="connsiteX14" fmla="*/ 504 w 10000"/>
                <a:gd name="connsiteY14" fmla="*/ 10000 h 10000"/>
                <a:gd name="connsiteX15" fmla="*/ 900 w 10000"/>
                <a:gd name="connsiteY15" fmla="*/ 10000 h 10000"/>
                <a:gd name="connsiteX16" fmla="*/ 900 w 10000"/>
                <a:gd name="connsiteY16" fmla="*/ 8311 h 10000"/>
                <a:gd name="connsiteX17" fmla="*/ 1222 w 10000"/>
                <a:gd name="connsiteY17" fmla="*/ 7610 h 10000"/>
                <a:gd name="connsiteX18" fmla="*/ 1474 w 10000"/>
                <a:gd name="connsiteY18" fmla="*/ 7145 h 10000"/>
                <a:gd name="connsiteX19" fmla="*/ 1725 w 10000"/>
                <a:gd name="connsiteY19" fmla="*/ 5165 h 10000"/>
                <a:gd name="connsiteX20" fmla="*/ 2732 w 10000"/>
                <a:gd name="connsiteY20" fmla="*/ 5165 h 10000"/>
                <a:gd name="connsiteX21" fmla="*/ 2766 w 10000"/>
                <a:gd name="connsiteY21" fmla="*/ 4990 h 10000"/>
                <a:gd name="connsiteX22" fmla="*/ 8836 w 10000"/>
                <a:gd name="connsiteY22" fmla="*/ 8717 h 10000"/>
                <a:gd name="connsiteX23" fmla="*/ 9088 w 10000"/>
                <a:gd name="connsiteY23" fmla="*/ 8834 h 10000"/>
                <a:gd name="connsiteX24" fmla="*/ 9662 w 10000"/>
                <a:gd name="connsiteY24" fmla="*/ 8834 h 10000"/>
                <a:gd name="connsiteX25" fmla="*/ 9986 w 10000"/>
                <a:gd name="connsiteY25" fmla="*/ 8193 h 10000"/>
                <a:gd name="connsiteX26" fmla="*/ 9950 w 10000"/>
                <a:gd name="connsiteY26" fmla="*/ 7610 h 10000"/>
                <a:gd name="connsiteX0" fmla="*/ 9950 w 10000"/>
                <a:gd name="connsiteY0" fmla="*/ 7610 h 10000"/>
                <a:gd name="connsiteX1" fmla="*/ 9483 w 10000"/>
                <a:gd name="connsiteY1" fmla="*/ 7029 h 10000"/>
                <a:gd name="connsiteX2" fmla="*/ 9267 w 10000"/>
                <a:gd name="connsiteY2" fmla="*/ 6853 h 10000"/>
                <a:gd name="connsiteX3" fmla="*/ 3162 w 10000"/>
                <a:gd name="connsiteY3" fmla="*/ 3125 h 10000"/>
                <a:gd name="connsiteX4" fmla="*/ 3198 w 10000"/>
                <a:gd name="connsiteY4" fmla="*/ 3009 h 10000"/>
                <a:gd name="connsiteX5" fmla="*/ 2300 w 10000"/>
                <a:gd name="connsiteY5" fmla="*/ 2019 h 10000"/>
                <a:gd name="connsiteX6" fmla="*/ 4203 w 10000"/>
                <a:gd name="connsiteY6" fmla="*/ 388 h 10000"/>
                <a:gd name="connsiteX7" fmla="*/ 2407 w 10000"/>
                <a:gd name="connsiteY7" fmla="*/ 214 h 10000"/>
                <a:gd name="connsiteX8" fmla="*/ 900 w 10000"/>
                <a:gd name="connsiteY8" fmla="*/ 2309 h 10000"/>
                <a:gd name="connsiteX9" fmla="*/ 647 w 10000"/>
                <a:gd name="connsiteY9" fmla="*/ 4699 h 10000"/>
                <a:gd name="connsiteX10" fmla="*/ 38 w 10000"/>
                <a:gd name="connsiteY10" fmla="*/ 6272 h 10000"/>
                <a:gd name="connsiteX11" fmla="*/ 720 w 10000"/>
                <a:gd name="connsiteY11" fmla="*/ 7496 h 10000"/>
                <a:gd name="connsiteX12" fmla="*/ 971 w 10000"/>
                <a:gd name="connsiteY12" fmla="*/ 7610 h 10000"/>
                <a:gd name="connsiteX13" fmla="*/ 504 w 10000"/>
                <a:gd name="connsiteY13" fmla="*/ 8311 h 10000"/>
                <a:gd name="connsiteX14" fmla="*/ 504 w 10000"/>
                <a:gd name="connsiteY14" fmla="*/ 10000 h 10000"/>
                <a:gd name="connsiteX15" fmla="*/ 900 w 10000"/>
                <a:gd name="connsiteY15" fmla="*/ 10000 h 10000"/>
                <a:gd name="connsiteX16" fmla="*/ 1222 w 10000"/>
                <a:gd name="connsiteY16" fmla="*/ 7610 h 10000"/>
                <a:gd name="connsiteX17" fmla="*/ 1474 w 10000"/>
                <a:gd name="connsiteY17" fmla="*/ 7145 h 10000"/>
                <a:gd name="connsiteX18" fmla="*/ 1725 w 10000"/>
                <a:gd name="connsiteY18" fmla="*/ 5165 h 10000"/>
                <a:gd name="connsiteX19" fmla="*/ 2732 w 10000"/>
                <a:gd name="connsiteY19" fmla="*/ 5165 h 10000"/>
                <a:gd name="connsiteX20" fmla="*/ 2766 w 10000"/>
                <a:gd name="connsiteY20" fmla="*/ 4990 h 10000"/>
                <a:gd name="connsiteX21" fmla="*/ 8836 w 10000"/>
                <a:gd name="connsiteY21" fmla="*/ 8717 h 10000"/>
                <a:gd name="connsiteX22" fmla="*/ 9088 w 10000"/>
                <a:gd name="connsiteY22" fmla="*/ 8834 h 10000"/>
                <a:gd name="connsiteX23" fmla="*/ 9662 w 10000"/>
                <a:gd name="connsiteY23" fmla="*/ 8834 h 10000"/>
                <a:gd name="connsiteX24" fmla="*/ 9986 w 10000"/>
                <a:gd name="connsiteY24" fmla="*/ 8193 h 10000"/>
                <a:gd name="connsiteX25" fmla="*/ 9950 w 10000"/>
                <a:gd name="connsiteY25" fmla="*/ 7610 h 10000"/>
                <a:gd name="connsiteX0" fmla="*/ 9950 w 10000"/>
                <a:gd name="connsiteY0" fmla="*/ 7610 h 10000"/>
                <a:gd name="connsiteX1" fmla="*/ 9483 w 10000"/>
                <a:gd name="connsiteY1" fmla="*/ 7029 h 10000"/>
                <a:gd name="connsiteX2" fmla="*/ 9267 w 10000"/>
                <a:gd name="connsiteY2" fmla="*/ 6853 h 10000"/>
                <a:gd name="connsiteX3" fmla="*/ 3162 w 10000"/>
                <a:gd name="connsiteY3" fmla="*/ 3125 h 10000"/>
                <a:gd name="connsiteX4" fmla="*/ 3198 w 10000"/>
                <a:gd name="connsiteY4" fmla="*/ 3009 h 10000"/>
                <a:gd name="connsiteX5" fmla="*/ 2300 w 10000"/>
                <a:gd name="connsiteY5" fmla="*/ 2019 h 10000"/>
                <a:gd name="connsiteX6" fmla="*/ 4203 w 10000"/>
                <a:gd name="connsiteY6" fmla="*/ 388 h 10000"/>
                <a:gd name="connsiteX7" fmla="*/ 2407 w 10000"/>
                <a:gd name="connsiteY7" fmla="*/ 214 h 10000"/>
                <a:gd name="connsiteX8" fmla="*/ 900 w 10000"/>
                <a:gd name="connsiteY8" fmla="*/ 2309 h 10000"/>
                <a:gd name="connsiteX9" fmla="*/ 647 w 10000"/>
                <a:gd name="connsiteY9" fmla="*/ 4699 h 10000"/>
                <a:gd name="connsiteX10" fmla="*/ 38 w 10000"/>
                <a:gd name="connsiteY10" fmla="*/ 6272 h 10000"/>
                <a:gd name="connsiteX11" fmla="*/ 720 w 10000"/>
                <a:gd name="connsiteY11" fmla="*/ 7496 h 10000"/>
                <a:gd name="connsiteX12" fmla="*/ 971 w 10000"/>
                <a:gd name="connsiteY12" fmla="*/ 7610 h 10000"/>
                <a:gd name="connsiteX13" fmla="*/ 504 w 10000"/>
                <a:gd name="connsiteY13" fmla="*/ 10000 h 10000"/>
                <a:gd name="connsiteX14" fmla="*/ 900 w 10000"/>
                <a:gd name="connsiteY14" fmla="*/ 10000 h 10000"/>
                <a:gd name="connsiteX15" fmla="*/ 1222 w 10000"/>
                <a:gd name="connsiteY15" fmla="*/ 7610 h 10000"/>
                <a:gd name="connsiteX16" fmla="*/ 1474 w 10000"/>
                <a:gd name="connsiteY16" fmla="*/ 7145 h 10000"/>
                <a:gd name="connsiteX17" fmla="*/ 1725 w 10000"/>
                <a:gd name="connsiteY17" fmla="*/ 5165 h 10000"/>
                <a:gd name="connsiteX18" fmla="*/ 2732 w 10000"/>
                <a:gd name="connsiteY18" fmla="*/ 5165 h 10000"/>
                <a:gd name="connsiteX19" fmla="*/ 2766 w 10000"/>
                <a:gd name="connsiteY19" fmla="*/ 4990 h 10000"/>
                <a:gd name="connsiteX20" fmla="*/ 8836 w 10000"/>
                <a:gd name="connsiteY20" fmla="*/ 8717 h 10000"/>
                <a:gd name="connsiteX21" fmla="*/ 9088 w 10000"/>
                <a:gd name="connsiteY21" fmla="*/ 8834 h 10000"/>
                <a:gd name="connsiteX22" fmla="*/ 9662 w 10000"/>
                <a:gd name="connsiteY22" fmla="*/ 8834 h 10000"/>
                <a:gd name="connsiteX23" fmla="*/ 9986 w 10000"/>
                <a:gd name="connsiteY23" fmla="*/ 8193 h 10000"/>
                <a:gd name="connsiteX24" fmla="*/ 9950 w 10000"/>
                <a:gd name="connsiteY24" fmla="*/ 7610 h 10000"/>
                <a:gd name="connsiteX0" fmla="*/ 9950 w 10000"/>
                <a:gd name="connsiteY0" fmla="*/ 7610 h 10000"/>
                <a:gd name="connsiteX1" fmla="*/ 9483 w 10000"/>
                <a:gd name="connsiteY1" fmla="*/ 7029 h 10000"/>
                <a:gd name="connsiteX2" fmla="*/ 9267 w 10000"/>
                <a:gd name="connsiteY2" fmla="*/ 6853 h 10000"/>
                <a:gd name="connsiteX3" fmla="*/ 3162 w 10000"/>
                <a:gd name="connsiteY3" fmla="*/ 3125 h 10000"/>
                <a:gd name="connsiteX4" fmla="*/ 3198 w 10000"/>
                <a:gd name="connsiteY4" fmla="*/ 3009 h 10000"/>
                <a:gd name="connsiteX5" fmla="*/ 2300 w 10000"/>
                <a:gd name="connsiteY5" fmla="*/ 2019 h 10000"/>
                <a:gd name="connsiteX6" fmla="*/ 4203 w 10000"/>
                <a:gd name="connsiteY6" fmla="*/ 388 h 10000"/>
                <a:gd name="connsiteX7" fmla="*/ 2407 w 10000"/>
                <a:gd name="connsiteY7" fmla="*/ 214 h 10000"/>
                <a:gd name="connsiteX8" fmla="*/ 900 w 10000"/>
                <a:gd name="connsiteY8" fmla="*/ 2309 h 10000"/>
                <a:gd name="connsiteX9" fmla="*/ 647 w 10000"/>
                <a:gd name="connsiteY9" fmla="*/ 4699 h 10000"/>
                <a:gd name="connsiteX10" fmla="*/ 38 w 10000"/>
                <a:gd name="connsiteY10" fmla="*/ 6272 h 10000"/>
                <a:gd name="connsiteX11" fmla="*/ 720 w 10000"/>
                <a:gd name="connsiteY11" fmla="*/ 7496 h 10000"/>
                <a:gd name="connsiteX12" fmla="*/ 971 w 10000"/>
                <a:gd name="connsiteY12" fmla="*/ 7610 h 10000"/>
                <a:gd name="connsiteX13" fmla="*/ 900 w 10000"/>
                <a:gd name="connsiteY13" fmla="*/ 10000 h 10000"/>
                <a:gd name="connsiteX14" fmla="*/ 1222 w 10000"/>
                <a:gd name="connsiteY14" fmla="*/ 7610 h 10000"/>
                <a:gd name="connsiteX15" fmla="*/ 1474 w 10000"/>
                <a:gd name="connsiteY15" fmla="*/ 7145 h 10000"/>
                <a:gd name="connsiteX16" fmla="*/ 1725 w 10000"/>
                <a:gd name="connsiteY16" fmla="*/ 5165 h 10000"/>
                <a:gd name="connsiteX17" fmla="*/ 2732 w 10000"/>
                <a:gd name="connsiteY17" fmla="*/ 5165 h 10000"/>
                <a:gd name="connsiteX18" fmla="*/ 2766 w 10000"/>
                <a:gd name="connsiteY18" fmla="*/ 4990 h 10000"/>
                <a:gd name="connsiteX19" fmla="*/ 8836 w 10000"/>
                <a:gd name="connsiteY19" fmla="*/ 8717 h 10000"/>
                <a:gd name="connsiteX20" fmla="*/ 9088 w 10000"/>
                <a:gd name="connsiteY20" fmla="*/ 8834 h 10000"/>
                <a:gd name="connsiteX21" fmla="*/ 9662 w 10000"/>
                <a:gd name="connsiteY21" fmla="*/ 8834 h 10000"/>
                <a:gd name="connsiteX22" fmla="*/ 9986 w 10000"/>
                <a:gd name="connsiteY22" fmla="*/ 8193 h 10000"/>
                <a:gd name="connsiteX23" fmla="*/ 9950 w 10000"/>
                <a:gd name="connsiteY23" fmla="*/ 7610 h 10000"/>
                <a:gd name="connsiteX0" fmla="*/ 9950 w 10000"/>
                <a:gd name="connsiteY0" fmla="*/ 7610 h 8921"/>
                <a:gd name="connsiteX1" fmla="*/ 9483 w 10000"/>
                <a:gd name="connsiteY1" fmla="*/ 7029 h 8921"/>
                <a:gd name="connsiteX2" fmla="*/ 9267 w 10000"/>
                <a:gd name="connsiteY2" fmla="*/ 6853 h 8921"/>
                <a:gd name="connsiteX3" fmla="*/ 3162 w 10000"/>
                <a:gd name="connsiteY3" fmla="*/ 3125 h 8921"/>
                <a:gd name="connsiteX4" fmla="*/ 3198 w 10000"/>
                <a:gd name="connsiteY4" fmla="*/ 3009 h 8921"/>
                <a:gd name="connsiteX5" fmla="*/ 2300 w 10000"/>
                <a:gd name="connsiteY5" fmla="*/ 2019 h 8921"/>
                <a:gd name="connsiteX6" fmla="*/ 4203 w 10000"/>
                <a:gd name="connsiteY6" fmla="*/ 388 h 8921"/>
                <a:gd name="connsiteX7" fmla="*/ 2407 w 10000"/>
                <a:gd name="connsiteY7" fmla="*/ 214 h 8921"/>
                <a:gd name="connsiteX8" fmla="*/ 900 w 10000"/>
                <a:gd name="connsiteY8" fmla="*/ 2309 h 8921"/>
                <a:gd name="connsiteX9" fmla="*/ 647 w 10000"/>
                <a:gd name="connsiteY9" fmla="*/ 4699 h 8921"/>
                <a:gd name="connsiteX10" fmla="*/ 38 w 10000"/>
                <a:gd name="connsiteY10" fmla="*/ 6272 h 8921"/>
                <a:gd name="connsiteX11" fmla="*/ 720 w 10000"/>
                <a:gd name="connsiteY11" fmla="*/ 7496 h 8921"/>
                <a:gd name="connsiteX12" fmla="*/ 971 w 10000"/>
                <a:gd name="connsiteY12" fmla="*/ 7610 h 8921"/>
                <a:gd name="connsiteX13" fmla="*/ 1222 w 10000"/>
                <a:gd name="connsiteY13" fmla="*/ 7610 h 8921"/>
                <a:gd name="connsiteX14" fmla="*/ 1474 w 10000"/>
                <a:gd name="connsiteY14" fmla="*/ 7145 h 8921"/>
                <a:gd name="connsiteX15" fmla="*/ 1725 w 10000"/>
                <a:gd name="connsiteY15" fmla="*/ 5165 h 8921"/>
                <a:gd name="connsiteX16" fmla="*/ 2732 w 10000"/>
                <a:gd name="connsiteY16" fmla="*/ 5165 h 8921"/>
                <a:gd name="connsiteX17" fmla="*/ 2766 w 10000"/>
                <a:gd name="connsiteY17" fmla="*/ 4990 h 8921"/>
                <a:gd name="connsiteX18" fmla="*/ 8836 w 10000"/>
                <a:gd name="connsiteY18" fmla="*/ 8717 h 8921"/>
                <a:gd name="connsiteX19" fmla="*/ 9088 w 10000"/>
                <a:gd name="connsiteY19" fmla="*/ 8834 h 8921"/>
                <a:gd name="connsiteX20" fmla="*/ 9662 w 10000"/>
                <a:gd name="connsiteY20" fmla="*/ 8834 h 8921"/>
                <a:gd name="connsiteX21" fmla="*/ 9986 w 10000"/>
                <a:gd name="connsiteY21" fmla="*/ 8193 h 8921"/>
                <a:gd name="connsiteX22" fmla="*/ 9950 w 10000"/>
                <a:gd name="connsiteY22" fmla="*/ 7610 h 8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000" h="8921">
                  <a:moveTo>
                    <a:pt x="9950" y="7610"/>
                  </a:moveTo>
                  <a:cubicBezTo>
                    <a:pt x="9878" y="7378"/>
                    <a:pt x="9698" y="7145"/>
                    <a:pt x="9483" y="7029"/>
                  </a:cubicBezTo>
                  <a:lnTo>
                    <a:pt x="9267" y="6853"/>
                  </a:lnTo>
                  <a:cubicBezTo>
                    <a:pt x="7220" y="5631"/>
                    <a:pt x="5209" y="4407"/>
                    <a:pt x="3162" y="3125"/>
                  </a:cubicBezTo>
                  <a:cubicBezTo>
                    <a:pt x="3175" y="3086"/>
                    <a:pt x="3186" y="3049"/>
                    <a:pt x="3198" y="3009"/>
                  </a:cubicBezTo>
                  <a:cubicBezTo>
                    <a:pt x="3448" y="2776"/>
                    <a:pt x="2444" y="2718"/>
                    <a:pt x="2300" y="2019"/>
                  </a:cubicBezTo>
                  <a:cubicBezTo>
                    <a:pt x="2157" y="1262"/>
                    <a:pt x="3952" y="563"/>
                    <a:pt x="4203" y="388"/>
                  </a:cubicBezTo>
                  <a:cubicBezTo>
                    <a:pt x="4491" y="156"/>
                    <a:pt x="3198" y="-252"/>
                    <a:pt x="2407" y="214"/>
                  </a:cubicBezTo>
                  <a:cubicBezTo>
                    <a:pt x="1617" y="679"/>
                    <a:pt x="1186" y="1436"/>
                    <a:pt x="900" y="2309"/>
                  </a:cubicBezTo>
                  <a:cubicBezTo>
                    <a:pt x="613" y="3125"/>
                    <a:pt x="683" y="4232"/>
                    <a:pt x="647" y="4699"/>
                  </a:cubicBezTo>
                  <a:cubicBezTo>
                    <a:pt x="647" y="5106"/>
                    <a:pt x="145" y="5806"/>
                    <a:pt x="38" y="6272"/>
                  </a:cubicBezTo>
                  <a:cubicBezTo>
                    <a:pt x="-141" y="7029"/>
                    <a:pt x="360" y="7261"/>
                    <a:pt x="720" y="7496"/>
                  </a:cubicBezTo>
                  <a:cubicBezTo>
                    <a:pt x="827" y="7552"/>
                    <a:pt x="888" y="7591"/>
                    <a:pt x="971" y="7610"/>
                  </a:cubicBezTo>
                  <a:cubicBezTo>
                    <a:pt x="1054" y="7629"/>
                    <a:pt x="1138" y="7687"/>
                    <a:pt x="1222" y="7610"/>
                  </a:cubicBezTo>
                  <a:cubicBezTo>
                    <a:pt x="1329" y="7552"/>
                    <a:pt x="1403" y="7436"/>
                    <a:pt x="1474" y="7145"/>
                  </a:cubicBezTo>
                  <a:cubicBezTo>
                    <a:pt x="1653" y="6621"/>
                    <a:pt x="1439" y="5806"/>
                    <a:pt x="1725" y="5165"/>
                  </a:cubicBezTo>
                  <a:cubicBezTo>
                    <a:pt x="1977" y="4581"/>
                    <a:pt x="2732" y="5165"/>
                    <a:pt x="2732" y="5165"/>
                  </a:cubicBezTo>
                  <a:cubicBezTo>
                    <a:pt x="2743" y="5107"/>
                    <a:pt x="2755" y="5049"/>
                    <a:pt x="2766" y="4990"/>
                  </a:cubicBezTo>
                  <a:cubicBezTo>
                    <a:pt x="4814" y="6212"/>
                    <a:pt x="6826" y="7436"/>
                    <a:pt x="8836" y="8717"/>
                  </a:cubicBezTo>
                  <a:cubicBezTo>
                    <a:pt x="8908" y="8717"/>
                    <a:pt x="9016" y="8776"/>
                    <a:pt x="9088" y="8834"/>
                  </a:cubicBezTo>
                  <a:cubicBezTo>
                    <a:pt x="9267" y="8950"/>
                    <a:pt x="9483" y="8950"/>
                    <a:pt x="9662" y="8834"/>
                  </a:cubicBezTo>
                  <a:cubicBezTo>
                    <a:pt x="9842" y="8717"/>
                    <a:pt x="9986" y="8485"/>
                    <a:pt x="9986" y="8193"/>
                  </a:cubicBezTo>
                  <a:cubicBezTo>
                    <a:pt x="10021" y="8019"/>
                    <a:pt x="9986" y="7786"/>
                    <a:pt x="9950" y="7610"/>
                  </a:cubicBezTo>
                  <a:close/>
                </a:path>
              </a:pathLst>
            </a:custGeom>
            <a:solidFill>
              <a:srgbClr val="0078D7"/>
            </a:solidFill>
            <a:ln w="28575">
              <a:noFill/>
            </a:ln>
          </p:spPr>
          <p:txBody>
            <a:bodyPr vert="horz" wrap="square" lIns="82305" tIns="41153" rIns="82305" bIns="4115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78D7"/>
                </a:solidFill>
                <a:effectLst/>
                <a:uLnTx/>
                <a:uFillTx/>
                <a:latin typeface="Segoe Pro" pitchFamily="34" charset="0"/>
                <a:ea typeface="+mn-ea"/>
                <a:cs typeface="+mn-cs"/>
              </a:endParaRPr>
            </a:p>
          </p:txBody>
        </p:sp>
      </p:grpSp>
      <p:sp>
        <p:nvSpPr>
          <p:cNvPr id="157" name="Rectangle 156">
            <a:extLst>
              <a:ext uri="{FF2B5EF4-FFF2-40B4-BE49-F238E27FC236}">
                <a16:creationId xmlns:a16="http://schemas.microsoft.com/office/drawing/2014/main" id="{36392CD3-B4E8-443F-BBCF-7EBACB736F54}"/>
              </a:ext>
            </a:extLst>
          </p:cNvPr>
          <p:cNvSpPr/>
          <p:nvPr/>
        </p:nvSpPr>
        <p:spPr>
          <a:xfrm>
            <a:off x="4417953" y="1625607"/>
            <a:ext cx="1278833"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Build</a:t>
            </a:r>
          </a:p>
        </p:txBody>
      </p:sp>
      <p:pic>
        <p:nvPicPr>
          <p:cNvPr id="166" name="Picture 165">
            <a:extLst>
              <a:ext uri="{FF2B5EF4-FFF2-40B4-BE49-F238E27FC236}">
                <a16:creationId xmlns:a16="http://schemas.microsoft.com/office/drawing/2014/main" id="{E4D90AAD-06B0-461C-A1E8-0EF89EEEE79E}"/>
              </a:ext>
            </a:extLst>
          </p:cNvPr>
          <p:cNvPicPr>
            <a:picLocks noChangeAspect="1"/>
          </p:cNvPicPr>
          <p:nvPr/>
        </p:nvPicPr>
        <p:blipFill>
          <a:blip r:embed="rId4"/>
          <a:stretch>
            <a:fillRect/>
          </a:stretch>
        </p:blipFill>
        <p:spPr>
          <a:xfrm>
            <a:off x="5456571" y="1579837"/>
            <a:ext cx="215074" cy="460873"/>
          </a:xfrm>
          <a:prstGeom prst="rect">
            <a:avLst/>
          </a:prstGeom>
        </p:spPr>
      </p:pic>
      <p:sp>
        <p:nvSpPr>
          <p:cNvPr id="167" name="Oval 166">
            <a:extLst>
              <a:ext uri="{FF2B5EF4-FFF2-40B4-BE49-F238E27FC236}">
                <a16:creationId xmlns:a16="http://schemas.microsoft.com/office/drawing/2014/main" id="{1EDFE34A-AD59-4D29-BB45-D3E8482DD1F5}"/>
              </a:ext>
            </a:extLst>
          </p:cNvPr>
          <p:cNvSpPr/>
          <p:nvPr/>
        </p:nvSpPr>
        <p:spPr>
          <a:xfrm>
            <a:off x="5226177" y="1472342"/>
            <a:ext cx="675862" cy="675862"/>
          </a:xfrm>
          <a:prstGeom prst="ellipse">
            <a:avLst/>
          </a:prstGeom>
          <a:noFill/>
          <a:ln w="12700">
            <a:solidFill>
              <a:srgbClr val="0078D7"/>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a:ea typeface="+mn-ea"/>
              <a:cs typeface="+mn-cs"/>
            </a:endParaRPr>
          </a:p>
        </p:txBody>
      </p:sp>
      <p:sp>
        <p:nvSpPr>
          <p:cNvPr id="164" name="Rectangle 163">
            <a:extLst>
              <a:ext uri="{FF2B5EF4-FFF2-40B4-BE49-F238E27FC236}">
                <a16:creationId xmlns:a16="http://schemas.microsoft.com/office/drawing/2014/main" id="{4864FB6A-5BB5-4911-B458-E07D4A567A1B}"/>
              </a:ext>
            </a:extLst>
          </p:cNvPr>
          <p:cNvSpPr/>
          <p:nvPr/>
        </p:nvSpPr>
        <p:spPr>
          <a:xfrm>
            <a:off x="5952031" y="1625607"/>
            <a:ext cx="1278833"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Deploy</a:t>
            </a:r>
          </a:p>
        </p:txBody>
      </p:sp>
      <p:grpSp>
        <p:nvGrpSpPr>
          <p:cNvPr id="169" name="Group 168">
            <a:extLst>
              <a:ext uri="{FF2B5EF4-FFF2-40B4-BE49-F238E27FC236}">
                <a16:creationId xmlns:a16="http://schemas.microsoft.com/office/drawing/2014/main" id="{681CA859-2C88-4D79-AB1F-7BCDB835F334}"/>
              </a:ext>
            </a:extLst>
          </p:cNvPr>
          <p:cNvGrpSpPr/>
          <p:nvPr/>
        </p:nvGrpSpPr>
        <p:grpSpPr>
          <a:xfrm>
            <a:off x="6945783" y="1472342"/>
            <a:ext cx="675862" cy="675862"/>
            <a:chOff x="6608573" y="1540840"/>
            <a:chExt cx="675862" cy="675862"/>
          </a:xfrm>
        </p:grpSpPr>
        <p:sp>
          <p:nvSpPr>
            <p:cNvPr id="173" name="Oval 172">
              <a:extLst>
                <a:ext uri="{FF2B5EF4-FFF2-40B4-BE49-F238E27FC236}">
                  <a16:creationId xmlns:a16="http://schemas.microsoft.com/office/drawing/2014/main" id="{1E613487-BE94-4213-AD13-79DBABB38C8E}"/>
                </a:ext>
              </a:extLst>
            </p:cNvPr>
            <p:cNvSpPr/>
            <p:nvPr/>
          </p:nvSpPr>
          <p:spPr>
            <a:xfrm>
              <a:off x="6608573" y="1540840"/>
              <a:ext cx="675862" cy="675862"/>
            </a:xfrm>
            <a:prstGeom prst="ellipse">
              <a:avLst/>
            </a:prstGeom>
            <a:noFill/>
            <a:ln w="12700">
              <a:solidFill>
                <a:srgbClr val="0078D7"/>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a:ea typeface="+mn-ea"/>
                <a:cs typeface="+mn-cs"/>
              </a:endParaRPr>
            </a:p>
          </p:txBody>
        </p:sp>
        <p:sp>
          <p:nvSpPr>
            <p:cNvPr id="174" name="Freeform 9">
              <a:extLst>
                <a:ext uri="{FF2B5EF4-FFF2-40B4-BE49-F238E27FC236}">
                  <a16:creationId xmlns:a16="http://schemas.microsoft.com/office/drawing/2014/main" id="{E9C12BC0-E4C3-4FDD-91D2-0F2846E4D807}"/>
                </a:ext>
              </a:extLst>
            </p:cNvPr>
            <p:cNvSpPr>
              <a:spLocks noChangeAspect="1" noEditPoints="1"/>
            </p:cNvSpPr>
            <p:nvPr/>
          </p:nvSpPr>
          <p:spPr bwMode="black">
            <a:xfrm>
              <a:off x="6759569" y="1727198"/>
              <a:ext cx="373871" cy="303146"/>
            </a:xfrm>
            <a:custGeom>
              <a:avLst/>
              <a:gdLst>
                <a:gd name="T0" fmla="*/ 600 w 1107"/>
                <a:gd name="T1" fmla="*/ 625 h 897"/>
                <a:gd name="T2" fmla="*/ 649 w 1107"/>
                <a:gd name="T3" fmla="*/ 567 h 897"/>
                <a:gd name="T4" fmla="*/ 727 w 1107"/>
                <a:gd name="T5" fmla="*/ 482 h 897"/>
                <a:gd name="T6" fmla="*/ 601 w 1107"/>
                <a:gd name="T7" fmla="*/ 434 h 897"/>
                <a:gd name="T8" fmla="*/ 628 w 1107"/>
                <a:gd name="T9" fmla="*/ 305 h 897"/>
                <a:gd name="T10" fmla="*/ 547 w 1107"/>
                <a:gd name="T11" fmla="*/ 240 h 897"/>
                <a:gd name="T12" fmla="*/ 427 w 1107"/>
                <a:gd name="T13" fmla="*/ 287 h 897"/>
                <a:gd name="T14" fmla="*/ 368 w 1107"/>
                <a:gd name="T15" fmla="*/ 170 h 897"/>
                <a:gd name="T16" fmla="*/ 285 w 1107"/>
                <a:gd name="T17" fmla="*/ 263 h 897"/>
                <a:gd name="T18" fmla="*/ 241 w 1107"/>
                <a:gd name="T19" fmla="*/ 313 h 897"/>
                <a:gd name="T20" fmla="*/ 139 w 1107"/>
                <a:gd name="T21" fmla="*/ 281 h 897"/>
                <a:gd name="T22" fmla="*/ 79 w 1107"/>
                <a:gd name="T23" fmla="*/ 355 h 897"/>
                <a:gd name="T24" fmla="*/ 132 w 1107"/>
                <a:gd name="T25" fmla="*/ 446 h 897"/>
                <a:gd name="T26" fmla="*/ 83 w 1107"/>
                <a:gd name="T27" fmla="*/ 505 h 897"/>
                <a:gd name="T28" fmla="*/ 5 w 1107"/>
                <a:gd name="T29" fmla="*/ 590 h 897"/>
                <a:gd name="T30" fmla="*/ 132 w 1107"/>
                <a:gd name="T31" fmla="*/ 638 h 897"/>
                <a:gd name="T32" fmla="*/ 145 w 1107"/>
                <a:gd name="T33" fmla="*/ 669 h 897"/>
                <a:gd name="T34" fmla="*/ 110 w 1107"/>
                <a:gd name="T35" fmla="*/ 793 h 897"/>
                <a:gd name="T36" fmla="*/ 230 w 1107"/>
                <a:gd name="T37" fmla="*/ 781 h 897"/>
                <a:gd name="T38" fmla="*/ 306 w 1107"/>
                <a:gd name="T39" fmla="*/ 785 h 897"/>
                <a:gd name="T40" fmla="*/ 346 w 1107"/>
                <a:gd name="T41" fmla="*/ 878 h 897"/>
                <a:gd name="T42" fmla="*/ 440 w 1107"/>
                <a:gd name="T43" fmla="*/ 872 h 897"/>
                <a:gd name="T44" fmla="*/ 466 w 1107"/>
                <a:gd name="T45" fmla="*/ 764 h 897"/>
                <a:gd name="T46" fmla="*/ 539 w 1107"/>
                <a:gd name="T47" fmla="*/ 755 h 897"/>
                <a:gd name="T48" fmla="*/ 659 w 1107"/>
                <a:gd name="T49" fmla="*/ 743 h 897"/>
                <a:gd name="T50" fmla="*/ 263 w 1107"/>
                <a:gd name="T51" fmla="*/ 452 h 897"/>
                <a:gd name="T52" fmla="*/ 281 w 1107"/>
                <a:gd name="T53" fmla="*/ 633 h 897"/>
                <a:gd name="T54" fmla="*/ 1002 w 1107"/>
                <a:gd name="T55" fmla="*/ 332 h 897"/>
                <a:gd name="T56" fmla="*/ 1043 w 1107"/>
                <a:gd name="T57" fmla="*/ 304 h 897"/>
                <a:gd name="T58" fmla="*/ 1107 w 1107"/>
                <a:gd name="T59" fmla="*/ 266 h 897"/>
                <a:gd name="T60" fmla="*/ 1037 w 1107"/>
                <a:gd name="T61" fmla="*/ 213 h 897"/>
                <a:gd name="T62" fmla="*/ 1077 w 1107"/>
                <a:gd name="T63" fmla="*/ 138 h 897"/>
                <a:gd name="T64" fmla="*/ 1038 w 1107"/>
                <a:gd name="T65" fmla="*/ 83 h 897"/>
                <a:gd name="T66" fmla="*/ 956 w 1107"/>
                <a:gd name="T67" fmla="*/ 91 h 897"/>
                <a:gd name="T68" fmla="*/ 940 w 1107"/>
                <a:gd name="T69" fmla="*/ 7 h 897"/>
                <a:gd name="T70" fmla="*/ 872 w 1107"/>
                <a:gd name="T71" fmla="*/ 50 h 897"/>
                <a:gd name="T72" fmla="*/ 836 w 1107"/>
                <a:gd name="T73" fmla="*/ 74 h 897"/>
                <a:gd name="T74" fmla="*/ 778 w 1107"/>
                <a:gd name="T75" fmla="*/ 35 h 897"/>
                <a:gd name="T76" fmla="*/ 728 w 1107"/>
                <a:gd name="T77" fmla="*/ 70 h 897"/>
                <a:gd name="T78" fmla="*/ 744 w 1107"/>
                <a:gd name="T79" fmla="*/ 136 h 897"/>
                <a:gd name="T80" fmla="*/ 703 w 1107"/>
                <a:gd name="T81" fmla="*/ 164 h 897"/>
                <a:gd name="T82" fmla="*/ 640 w 1107"/>
                <a:gd name="T83" fmla="*/ 203 h 897"/>
                <a:gd name="T84" fmla="*/ 710 w 1107"/>
                <a:gd name="T85" fmla="*/ 255 h 897"/>
                <a:gd name="T86" fmla="*/ 712 w 1107"/>
                <a:gd name="T87" fmla="*/ 277 h 897"/>
                <a:gd name="T88" fmla="*/ 668 w 1107"/>
                <a:gd name="T89" fmla="*/ 347 h 897"/>
                <a:gd name="T90" fmla="*/ 745 w 1107"/>
                <a:gd name="T91" fmla="*/ 361 h 897"/>
                <a:gd name="T92" fmla="*/ 791 w 1107"/>
                <a:gd name="T93" fmla="*/ 377 h 897"/>
                <a:gd name="T94" fmla="*/ 799 w 1107"/>
                <a:gd name="T95" fmla="*/ 443 h 897"/>
                <a:gd name="T96" fmla="*/ 859 w 1107"/>
                <a:gd name="T97" fmla="*/ 456 h 897"/>
                <a:gd name="T98" fmla="*/ 894 w 1107"/>
                <a:gd name="T99" fmla="*/ 393 h 897"/>
                <a:gd name="T100" fmla="*/ 941 w 1107"/>
                <a:gd name="T101" fmla="*/ 401 h 897"/>
                <a:gd name="T102" fmla="*/ 1018 w 1107"/>
                <a:gd name="T103" fmla="*/ 415 h 897"/>
                <a:gd name="T104" fmla="*/ 825 w 1107"/>
                <a:gd name="T105" fmla="*/ 164 h 897"/>
                <a:gd name="T106" fmla="*/ 803 w 1107"/>
                <a:gd name="T107" fmla="*/ 279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7" h="897">
                  <a:moveTo>
                    <a:pt x="654" y="716"/>
                  </a:moveTo>
                  <a:cubicBezTo>
                    <a:pt x="616" y="670"/>
                    <a:pt x="616" y="670"/>
                    <a:pt x="616" y="670"/>
                  </a:cubicBezTo>
                  <a:cubicBezTo>
                    <a:pt x="593" y="654"/>
                    <a:pt x="603" y="638"/>
                    <a:pt x="600" y="625"/>
                  </a:cubicBezTo>
                  <a:cubicBezTo>
                    <a:pt x="600" y="625"/>
                    <a:pt x="600" y="625"/>
                    <a:pt x="600" y="625"/>
                  </a:cubicBezTo>
                  <a:cubicBezTo>
                    <a:pt x="605" y="617"/>
                    <a:pt x="611" y="609"/>
                    <a:pt x="608" y="596"/>
                  </a:cubicBezTo>
                  <a:cubicBezTo>
                    <a:pt x="618" y="580"/>
                    <a:pt x="623" y="572"/>
                    <a:pt x="649" y="567"/>
                  </a:cubicBezTo>
                  <a:cubicBezTo>
                    <a:pt x="715" y="553"/>
                    <a:pt x="715" y="553"/>
                    <a:pt x="715" y="553"/>
                  </a:cubicBezTo>
                  <a:cubicBezTo>
                    <a:pt x="728" y="550"/>
                    <a:pt x="733" y="542"/>
                    <a:pt x="730" y="529"/>
                  </a:cubicBezTo>
                  <a:cubicBezTo>
                    <a:pt x="727" y="482"/>
                    <a:pt x="727" y="482"/>
                    <a:pt x="727" y="482"/>
                  </a:cubicBezTo>
                  <a:cubicBezTo>
                    <a:pt x="724" y="469"/>
                    <a:pt x="717" y="463"/>
                    <a:pt x="701" y="453"/>
                  </a:cubicBezTo>
                  <a:cubicBezTo>
                    <a:pt x="641" y="459"/>
                    <a:pt x="641" y="459"/>
                    <a:pt x="641" y="459"/>
                  </a:cubicBezTo>
                  <a:cubicBezTo>
                    <a:pt x="620" y="457"/>
                    <a:pt x="604" y="447"/>
                    <a:pt x="601" y="434"/>
                  </a:cubicBezTo>
                  <a:cubicBezTo>
                    <a:pt x="598" y="421"/>
                    <a:pt x="590" y="416"/>
                    <a:pt x="580" y="397"/>
                  </a:cubicBezTo>
                  <a:cubicBezTo>
                    <a:pt x="577" y="384"/>
                    <a:pt x="574" y="371"/>
                    <a:pt x="584" y="355"/>
                  </a:cubicBezTo>
                  <a:cubicBezTo>
                    <a:pt x="628" y="305"/>
                    <a:pt x="628" y="305"/>
                    <a:pt x="628" y="305"/>
                  </a:cubicBezTo>
                  <a:cubicBezTo>
                    <a:pt x="634" y="297"/>
                    <a:pt x="631" y="284"/>
                    <a:pt x="623" y="279"/>
                  </a:cubicBezTo>
                  <a:cubicBezTo>
                    <a:pt x="581" y="240"/>
                    <a:pt x="581" y="240"/>
                    <a:pt x="581" y="240"/>
                  </a:cubicBezTo>
                  <a:cubicBezTo>
                    <a:pt x="573" y="235"/>
                    <a:pt x="560" y="238"/>
                    <a:pt x="547" y="240"/>
                  </a:cubicBezTo>
                  <a:cubicBezTo>
                    <a:pt x="503" y="291"/>
                    <a:pt x="503" y="291"/>
                    <a:pt x="503" y="291"/>
                  </a:cubicBezTo>
                  <a:cubicBezTo>
                    <a:pt x="484" y="302"/>
                    <a:pt x="471" y="304"/>
                    <a:pt x="463" y="299"/>
                  </a:cubicBezTo>
                  <a:cubicBezTo>
                    <a:pt x="456" y="294"/>
                    <a:pt x="435" y="292"/>
                    <a:pt x="427" y="287"/>
                  </a:cubicBezTo>
                  <a:cubicBezTo>
                    <a:pt x="419" y="282"/>
                    <a:pt x="403" y="271"/>
                    <a:pt x="400" y="258"/>
                  </a:cubicBezTo>
                  <a:cubicBezTo>
                    <a:pt x="386" y="193"/>
                    <a:pt x="386" y="193"/>
                    <a:pt x="386" y="193"/>
                  </a:cubicBezTo>
                  <a:cubicBezTo>
                    <a:pt x="384" y="180"/>
                    <a:pt x="368" y="170"/>
                    <a:pt x="368" y="170"/>
                  </a:cubicBezTo>
                  <a:cubicBezTo>
                    <a:pt x="308" y="176"/>
                    <a:pt x="308" y="176"/>
                    <a:pt x="308" y="176"/>
                  </a:cubicBezTo>
                  <a:cubicBezTo>
                    <a:pt x="308" y="176"/>
                    <a:pt x="289" y="187"/>
                    <a:pt x="292" y="200"/>
                  </a:cubicBezTo>
                  <a:cubicBezTo>
                    <a:pt x="285" y="263"/>
                    <a:pt x="285" y="263"/>
                    <a:pt x="285" y="263"/>
                  </a:cubicBezTo>
                  <a:cubicBezTo>
                    <a:pt x="291" y="289"/>
                    <a:pt x="277" y="292"/>
                    <a:pt x="272" y="300"/>
                  </a:cubicBezTo>
                  <a:cubicBezTo>
                    <a:pt x="272" y="300"/>
                    <a:pt x="272" y="300"/>
                    <a:pt x="267" y="308"/>
                  </a:cubicBezTo>
                  <a:cubicBezTo>
                    <a:pt x="259" y="302"/>
                    <a:pt x="246" y="305"/>
                    <a:pt x="241" y="313"/>
                  </a:cubicBezTo>
                  <a:cubicBezTo>
                    <a:pt x="236" y="321"/>
                    <a:pt x="236" y="321"/>
                    <a:pt x="236" y="321"/>
                  </a:cubicBezTo>
                  <a:cubicBezTo>
                    <a:pt x="223" y="324"/>
                    <a:pt x="210" y="327"/>
                    <a:pt x="194" y="317"/>
                  </a:cubicBezTo>
                  <a:cubicBezTo>
                    <a:pt x="139" y="281"/>
                    <a:pt x="139" y="281"/>
                    <a:pt x="139" y="281"/>
                  </a:cubicBezTo>
                  <a:cubicBezTo>
                    <a:pt x="131" y="276"/>
                    <a:pt x="110" y="273"/>
                    <a:pt x="104" y="281"/>
                  </a:cubicBezTo>
                  <a:cubicBezTo>
                    <a:pt x="79" y="321"/>
                    <a:pt x="79" y="321"/>
                    <a:pt x="79" y="321"/>
                  </a:cubicBezTo>
                  <a:cubicBezTo>
                    <a:pt x="66" y="324"/>
                    <a:pt x="68" y="337"/>
                    <a:pt x="79" y="355"/>
                  </a:cubicBezTo>
                  <a:cubicBezTo>
                    <a:pt x="121" y="394"/>
                    <a:pt x="121" y="394"/>
                    <a:pt x="121" y="394"/>
                  </a:cubicBezTo>
                  <a:cubicBezTo>
                    <a:pt x="140" y="417"/>
                    <a:pt x="135" y="425"/>
                    <a:pt x="132" y="446"/>
                  </a:cubicBezTo>
                  <a:cubicBezTo>
                    <a:pt x="132" y="446"/>
                    <a:pt x="132" y="446"/>
                    <a:pt x="132" y="446"/>
                  </a:cubicBezTo>
                  <a:cubicBezTo>
                    <a:pt x="127" y="454"/>
                    <a:pt x="122" y="462"/>
                    <a:pt x="117" y="470"/>
                  </a:cubicBezTo>
                  <a:cubicBezTo>
                    <a:pt x="117" y="470"/>
                    <a:pt x="117" y="470"/>
                    <a:pt x="117" y="470"/>
                  </a:cubicBezTo>
                  <a:cubicBezTo>
                    <a:pt x="120" y="483"/>
                    <a:pt x="109" y="499"/>
                    <a:pt x="83" y="505"/>
                  </a:cubicBezTo>
                  <a:cubicBezTo>
                    <a:pt x="23" y="511"/>
                    <a:pt x="23" y="511"/>
                    <a:pt x="23" y="511"/>
                  </a:cubicBezTo>
                  <a:cubicBezTo>
                    <a:pt x="10" y="514"/>
                    <a:pt x="0" y="529"/>
                    <a:pt x="2" y="543"/>
                  </a:cubicBezTo>
                  <a:cubicBezTo>
                    <a:pt x="5" y="590"/>
                    <a:pt x="5" y="590"/>
                    <a:pt x="5" y="590"/>
                  </a:cubicBezTo>
                  <a:cubicBezTo>
                    <a:pt x="8" y="603"/>
                    <a:pt x="16" y="608"/>
                    <a:pt x="37" y="610"/>
                  </a:cubicBezTo>
                  <a:cubicBezTo>
                    <a:pt x="92" y="612"/>
                    <a:pt x="92" y="612"/>
                    <a:pt x="92" y="612"/>
                  </a:cubicBezTo>
                  <a:cubicBezTo>
                    <a:pt x="113" y="614"/>
                    <a:pt x="129" y="625"/>
                    <a:pt x="132" y="638"/>
                  </a:cubicBezTo>
                  <a:cubicBezTo>
                    <a:pt x="132" y="638"/>
                    <a:pt x="132" y="638"/>
                    <a:pt x="132" y="638"/>
                  </a:cubicBezTo>
                  <a:cubicBezTo>
                    <a:pt x="140" y="643"/>
                    <a:pt x="142" y="656"/>
                    <a:pt x="150" y="661"/>
                  </a:cubicBezTo>
                  <a:cubicBezTo>
                    <a:pt x="145" y="669"/>
                    <a:pt x="145" y="669"/>
                    <a:pt x="145" y="669"/>
                  </a:cubicBezTo>
                  <a:cubicBezTo>
                    <a:pt x="153" y="674"/>
                    <a:pt x="156" y="687"/>
                    <a:pt x="140" y="711"/>
                  </a:cubicBezTo>
                  <a:cubicBezTo>
                    <a:pt x="109" y="759"/>
                    <a:pt x="109" y="759"/>
                    <a:pt x="109" y="759"/>
                  </a:cubicBezTo>
                  <a:cubicBezTo>
                    <a:pt x="99" y="775"/>
                    <a:pt x="102" y="788"/>
                    <a:pt x="110" y="793"/>
                  </a:cubicBezTo>
                  <a:cubicBezTo>
                    <a:pt x="152" y="832"/>
                    <a:pt x="152" y="832"/>
                    <a:pt x="152" y="832"/>
                  </a:cubicBezTo>
                  <a:cubicBezTo>
                    <a:pt x="160" y="837"/>
                    <a:pt x="173" y="834"/>
                    <a:pt x="178" y="826"/>
                  </a:cubicBezTo>
                  <a:cubicBezTo>
                    <a:pt x="230" y="781"/>
                    <a:pt x="230" y="781"/>
                    <a:pt x="230" y="781"/>
                  </a:cubicBezTo>
                  <a:cubicBezTo>
                    <a:pt x="248" y="770"/>
                    <a:pt x="261" y="767"/>
                    <a:pt x="269" y="772"/>
                  </a:cubicBezTo>
                  <a:cubicBezTo>
                    <a:pt x="269" y="772"/>
                    <a:pt x="269" y="772"/>
                    <a:pt x="269" y="772"/>
                  </a:cubicBezTo>
                  <a:cubicBezTo>
                    <a:pt x="282" y="769"/>
                    <a:pt x="298" y="779"/>
                    <a:pt x="306" y="785"/>
                  </a:cubicBezTo>
                  <a:cubicBezTo>
                    <a:pt x="306" y="785"/>
                    <a:pt x="306" y="785"/>
                    <a:pt x="306" y="785"/>
                  </a:cubicBezTo>
                  <a:cubicBezTo>
                    <a:pt x="319" y="782"/>
                    <a:pt x="327" y="787"/>
                    <a:pt x="332" y="813"/>
                  </a:cubicBezTo>
                  <a:cubicBezTo>
                    <a:pt x="346" y="878"/>
                    <a:pt x="346" y="878"/>
                    <a:pt x="346" y="878"/>
                  </a:cubicBezTo>
                  <a:cubicBezTo>
                    <a:pt x="349" y="892"/>
                    <a:pt x="357" y="897"/>
                    <a:pt x="370" y="894"/>
                  </a:cubicBezTo>
                  <a:cubicBezTo>
                    <a:pt x="425" y="896"/>
                    <a:pt x="425" y="896"/>
                    <a:pt x="425" y="896"/>
                  </a:cubicBezTo>
                  <a:cubicBezTo>
                    <a:pt x="430" y="888"/>
                    <a:pt x="443" y="885"/>
                    <a:pt x="440" y="872"/>
                  </a:cubicBezTo>
                  <a:cubicBezTo>
                    <a:pt x="440" y="804"/>
                    <a:pt x="440" y="804"/>
                    <a:pt x="440" y="804"/>
                  </a:cubicBezTo>
                  <a:cubicBezTo>
                    <a:pt x="442" y="783"/>
                    <a:pt x="460" y="772"/>
                    <a:pt x="466" y="764"/>
                  </a:cubicBezTo>
                  <a:cubicBezTo>
                    <a:pt x="466" y="764"/>
                    <a:pt x="466" y="764"/>
                    <a:pt x="466" y="764"/>
                  </a:cubicBezTo>
                  <a:cubicBezTo>
                    <a:pt x="479" y="761"/>
                    <a:pt x="492" y="758"/>
                    <a:pt x="497" y="750"/>
                  </a:cubicBezTo>
                  <a:cubicBezTo>
                    <a:pt x="497" y="750"/>
                    <a:pt x="497" y="750"/>
                    <a:pt x="497" y="750"/>
                  </a:cubicBezTo>
                  <a:cubicBezTo>
                    <a:pt x="510" y="747"/>
                    <a:pt x="523" y="745"/>
                    <a:pt x="539" y="755"/>
                  </a:cubicBezTo>
                  <a:cubicBezTo>
                    <a:pt x="594" y="791"/>
                    <a:pt x="594" y="791"/>
                    <a:pt x="594" y="791"/>
                  </a:cubicBezTo>
                  <a:cubicBezTo>
                    <a:pt x="602" y="796"/>
                    <a:pt x="623" y="798"/>
                    <a:pt x="628" y="790"/>
                  </a:cubicBezTo>
                  <a:cubicBezTo>
                    <a:pt x="659" y="743"/>
                    <a:pt x="659" y="743"/>
                    <a:pt x="659" y="743"/>
                  </a:cubicBezTo>
                  <a:cubicBezTo>
                    <a:pt x="659" y="743"/>
                    <a:pt x="669" y="727"/>
                    <a:pt x="654" y="716"/>
                  </a:cubicBezTo>
                  <a:close/>
                  <a:moveTo>
                    <a:pt x="281" y="633"/>
                  </a:moveTo>
                  <a:cubicBezTo>
                    <a:pt x="223" y="584"/>
                    <a:pt x="219" y="502"/>
                    <a:pt x="263" y="452"/>
                  </a:cubicBezTo>
                  <a:cubicBezTo>
                    <a:pt x="313" y="393"/>
                    <a:pt x="399" y="382"/>
                    <a:pt x="457" y="431"/>
                  </a:cubicBezTo>
                  <a:cubicBezTo>
                    <a:pt x="507" y="475"/>
                    <a:pt x="518" y="561"/>
                    <a:pt x="469" y="619"/>
                  </a:cubicBezTo>
                  <a:cubicBezTo>
                    <a:pt x="420" y="678"/>
                    <a:pt x="339" y="682"/>
                    <a:pt x="281" y="633"/>
                  </a:cubicBezTo>
                  <a:close/>
                  <a:moveTo>
                    <a:pt x="1019" y="398"/>
                  </a:moveTo>
                  <a:cubicBezTo>
                    <a:pt x="1004" y="362"/>
                    <a:pt x="1004" y="362"/>
                    <a:pt x="1004" y="362"/>
                  </a:cubicBezTo>
                  <a:cubicBezTo>
                    <a:pt x="992" y="348"/>
                    <a:pt x="1002" y="340"/>
                    <a:pt x="1002" y="332"/>
                  </a:cubicBezTo>
                  <a:cubicBezTo>
                    <a:pt x="1002" y="332"/>
                    <a:pt x="1002" y="332"/>
                    <a:pt x="1002" y="332"/>
                  </a:cubicBezTo>
                  <a:cubicBezTo>
                    <a:pt x="1007" y="328"/>
                    <a:pt x="1011" y="324"/>
                    <a:pt x="1012" y="315"/>
                  </a:cubicBezTo>
                  <a:cubicBezTo>
                    <a:pt x="1021" y="307"/>
                    <a:pt x="1026" y="303"/>
                    <a:pt x="1043" y="304"/>
                  </a:cubicBezTo>
                  <a:cubicBezTo>
                    <a:pt x="1086" y="307"/>
                    <a:pt x="1086" y="307"/>
                    <a:pt x="1086" y="307"/>
                  </a:cubicBezTo>
                  <a:cubicBezTo>
                    <a:pt x="1095" y="308"/>
                    <a:pt x="1099" y="304"/>
                    <a:pt x="1100" y="295"/>
                  </a:cubicBezTo>
                  <a:cubicBezTo>
                    <a:pt x="1107" y="266"/>
                    <a:pt x="1107" y="266"/>
                    <a:pt x="1107" y="266"/>
                  </a:cubicBezTo>
                  <a:cubicBezTo>
                    <a:pt x="1107" y="257"/>
                    <a:pt x="1103" y="252"/>
                    <a:pt x="1095" y="243"/>
                  </a:cubicBezTo>
                  <a:cubicBezTo>
                    <a:pt x="1057" y="236"/>
                    <a:pt x="1057" y="236"/>
                    <a:pt x="1057" y="236"/>
                  </a:cubicBezTo>
                  <a:cubicBezTo>
                    <a:pt x="1044" y="231"/>
                    <a:pt x="1036" y="222"/>
                    <a:pt x="1037" y="213"/>
                  </a:cubicBezTo>
                  <a:cubicBezTo>
                    <a:pt x="1038" y="205"/>
                    <a:pt x="1034" y="200"/>
                    <a:pt x="1030" y="187"/>
                  </a:cubicBezTo>
                  <a:cubicBezTo>
                    <a:pt x="1031" y="178"/>
                    <a:pt x="1032" y="170"/>
                    <a:pt x="1041" y="162"/>
                  </a:cubicBezTo>
                  <a:cubicBezTo>
                    <a:pt x="1077" y="138"/>
                    <a:pt x="1077" y="138"/>
                    <a:pt x="1077" y="138"/>
                  </a:cubicBezTo>
                  <a:cubicBezTo>
                    <a:pt x="1082" y="134"/>
                    <a:pt x="1083" y="126"/>
                    <a:pt x="1079" y="121"/>
                  </a:cubicBezTo>
                  <a:cubicBezTo>
                    <a:pt x="1059" y="89"/>
                    <a:pt x="1059" y="89"/>
                    <a:pt x="1059" y="89"/>
                  </a:cubicBezTo>
                  <a:cubicBezTo>
                    <a:pt x="1055" y="85"/>
                    <a:pt x="1047" y="84"/>
                    <a:pt x="1038" y="83"/>
                  </a:cubicBezTo>
                  <a:cubicBezTo>
                    <a:pt x="1002" y="107"/>
                    <a:pt x="1002" y="107"/>
                    <a:pt x="1002" y="107"/>
                  </a:cubicBezTo>
                  <a:cubicBezTo>
                    <a:pt x="989" y="110"/>
                    <a:pt x="980" y="110"/>
                    <a:pt x="976" y="105"/>
                  </a:cubicBezTo>
                  <a:cubicBezTo>
                    <a:pt x="972" y="100"/>
                    <a:pt x="960" y="95"/>
                    <a:pt x="956" y="91"/>
                  </a:cubicBezTo>
                  <a:cubicBezTo>
                    <a:pt x="952" y="86"/>
                    <a:pt x="944" y="77"/>
                    <a:pt x="944" y="68"/>
                  </a:cubicBezTo>
                  <a:cubicBezTo>
                    <a:pt x="948" y="25"/>
                    <a:pt x="948" y="25"/>
                    <a:pt x="948" y="25"/>
                  </a:cubicBezTo>
                  <a:cubicBezTo>
                    <a:pt x="948" y="17"/>
                    <a:pt x="940" y="7"/>
                    <a:pt x="940" y="7"/>
                  </a:cubicBezTo>
                  <a:cubicBezTo>
                    <a:pt x="902" y="0"/>
                    <a:pt x="902" y="0"/>
                    <a:pt x="902" y="0"/>
                  </a:cubicBezTo>
                  <a:cubicBezTo>
                    <a:pt x="902" y="0"/>
                    <a:pt x="889" y="4"/>
                    <a:pt x="888" y="12"/>
                  </a:cubicBezTo>
                  <a:cubicBezTo>
                    <a:pt x="872" y="50"/>
                    <a:pt x="872" y="50"/>
                    <a:pt x="872" y="50"/>
                  </a:cubicBezTo>
                  <a:cubicBezTo>
                    <a:pt x="871" y="67"/>
                    <a:pt x="862" y="67"/>
                    <a:pt x="858" y="71"/>
                  </a:cubicBezTo>
                  <a:cubicBezTo>
                    <a:pt x="858" y="71"/>
                    <a:pt x="858" y="71"/>
                    <a:pt x="853" y="75"/>
                  </a:cubicBezTo>
                  <a:cubicBezTo>
                    <a:pt x="849" y="70"/>
                    <a:pt x="840" y="70"/>
                    <a:pt x="836" y="74"/>
                  </a:cubicBezTo>
                  <a:cubicBezTo>
                    <a:pt x="831" y="78"/>
                    <a:pt x="831" y="78"/>
                    <a:pt x="831" y="78"/>
                  </a:cubicBezTo>
                  <a:cubicBezTo>
                    <a:pt x="822" y="77"/>
                    <a:pt x="814" y="76"/>
                    <a:pt x="806" y="67"/>
                  </a:cubicBezTo>
                  <a:cubicBezTo>
                    <a:pt x="778" y="35"/>
                    <a:pt x="778" y="35"/>
                    <a:pt x="778" y="35"/>
                  </a:cubicBezTo>
                  <a:cubicBezTo>
                    <a:pt x="774" y="30"/>
                    <a:pt x="762" y="25"/>
                    <a:pt x="757" y="29"/>
                  </a:cubicBezTo>
                  <a:cubicBezTo>
                    <a:pt x="734" y="49"/>
                    <a:pt x="734" y="49"/>
                    <a:pt x="734" y="49"/>
                  </a:cubicBezTo>
                  <a:cubicBezTo>
                    <a:pt x="725" y="49"/>
                    <a:pt x="725" y="57"/>
                    <a:pt x="728" y="70"/>
                  </a:cubicBezTo>
                  <a:cubicBezTo>
                    <a:pt x="747" y="102"/>
                    <a:pt x="747" y="102"/>
                    <a:pt x="747" y="102"/>
                  </a:cubicBezTo>
                  <a:cubicBezTo>
                    <a:pt x="754" y="120"/>
                    <a:pt x="750" y="124"/>
                    <a:pt x="744" y="136"/>
                  </a:cubicBezTo>
                  <a:cubicBezTo>
                    <a:pt x="744" y="136"/>
                    <a:pt x="744" y="136"/>
                    <a:pt x="744" y="136"/>
                  </a:cubicBezTo>
                  <a:cubicBezTo>
                    <a:pt x="740" y="140"/>
                    <a:pt x="735" y="144"/>
                    <a:pt x="731" y="148"/>
                  </a:cubicBezTo>
                  <a:cubicBezTo>
                    <a:pt x="731" y="148"/>
                    <a:pt x="731" y="148"/>
                    <a:pt x="731" y="148"/>
                  </a:cubicBezTo>
                  <a:cubicBezTo>
                    <a:pt x="730" y="157"/>
                    <a:pt x="721" y="165"/>
                    <a:pt x="703" y="164"/>
                  </a:cubicBezTo>
                  <a:cubicBezTo>
                    <a:pt x="665" y="157"/>
                    <a:pt x="665" y="157"/>
                    <a:pt x="665" y="157"/>
                  </a:cubicBezTo>
                  <a:cubicBezTo>
                    <a:pt x="656" y="156"/>
                    <a:pt x="647" y="164"/>
                    <a:pt x="647" y="173"/>
                  </a:cubicBezTo>
                  <a:cubicBezTo>
                    <a:pt x="640" y="203"/>
                    <a:pt x="640" y="203"/>
                    <a:pt x="640" y="203"/>
                  </a:cubicBezTo>
                  <a:cubicBezTo>
                    <a:pt x="639" y="211"/>
                    <a:pt x="643" y="216"/>
                    <a:pt x="656" y="221"/>
                  </a:cubicBezTo>
                  <a:cubicBezTo>
                    <a:pt x="690" y="232"/>
                    <a:pt x="690" y="232"/>
                    <a:pt x="690" y="232"/>
                  </a:cubicBezTo>
                  <a:cubicBezTo>
                    <a:pt x="702" y="237"/>
                    <a:pt x="710" y="246"/>
                    <a:pt x="710" y="255"/>
                  </a:cubicBezTo>
                  <a:cubicBezTo>
                    <a:pt x="710" y="255"/>
                    <a:pt x="710" y="255"/>
                    <a:pt x="710" y="255"/>
                  </a:cubicBezTo>
                  <a:cubicBezTo>
                    <a:pt x="714" y="260"/>
                    <a:pt x="713" y="268"/>
                    <a:pt x="717" y="273"/>
                  </a:cubicBezTo>
                  <a:cubicBezTo>
                    <a:pt x="712" y="277"/>
                    <a:pt x="712" y="277"/>
                    <a:pt x="712" y="277"/>
                  </a:cubicBezTo>
                  <a:cubicBezTo>
                    <a:pt x="716" y="281"/>
                    <a:pt x="716" y="290"/>
                    <a:pt x="702" y="302"/>
                  </a:cubicBezTo>
                  <a:cubicBezTo>
                    <a:pt x="674" y="326"/>
                    <a:pt x="674" y="326"/>
                    <a:pt x="674" y="326"/>
                  </a:cubicBezTo>
                  <a:cubicBezTo>
                    <a:pt x="665" y="334"/>
                    <a:pt x="664" y="343"/>
                    <a:pt x="668" y="347"/>
                  </a:cubicBezTo>
                  <a:cubicBezTo>
                    <a:pt x="687" y="379"/>
                    <a:pt x="687" y="379"/>
                    <a:pt x="687" y="379"/>
                  </a:cubicBezTo>
                  <a:cubicBezTo>
                    <a:pt x="691" y="383"/>
                    <a:pt x="700" y="384"/>
                    <a:pt x="704" y="380"/>
                  </a:cubicBezTo>
                  <a:cubicBezTo>
                    <a:pt x="745" y="361"/>
                    <a:pt x="745" y="361"/>
                    <a:pt x="745" y="361"/>
                  </a:cubicBezTo>
                  <a:cubicBezTo>
                    <a:pt x="758" y="358"/>
                    <a:pt x="767" y="358"/>
                    <a:pt x="771" y="363"/>
                  </a:cubicBezTo>
                  <a:cubicBezTo>
                    <a:pt x="771" y="363"/>
                    <a:pt x="771" y="363"/>
                    <a:pt x="771" y="363"/>
                  </a:cubicBezTo>
                  <a:cubicBezTo>
                    <a:pt x="779" y="364"/>
                    <a:pt x="787" y="373"/>
                    <a:pt x="791" y="377"/>
                  </a:cubicBezTo>
                  <a:cubicBezTo>
                    <a:pt x="791" y="377"/>
                    <a:pt x="791" y="377"/>
                    <a:pt x="791" y="377"/>
                  </a:cubicBezTo>
                  <a:cubicBezTo>
                    <a:pt x="800" y="378"/>
                    <a:pt x="804" y="383"/>
                    <a:pt x="802" y="400"/>
                  </a:cubicBezTo>
                  <a:cubicBezTo>
                    <a:pt x="799" y="443"/>
                    <a:pt x="799" y="443"/>
                    <a:pt x="799" y="443"/>
                  </a:cubicBezTo>
                  <a:cubicBezTo>
                    <a:pt x="798" y="451"/>
                    <a:pt x="802" y="456"/>
                    <a:pt x="811" y="457"/>
                  </a:cubicBezTo>
                  <a:cubicBezTo>
                    <a:pt x="845" y="468"/>
                    <a:pt x="845" y="468"/>
                    <a:pt x="845" y="468"/>
                  </a:cubicBezTo>
                  <a:cubicBezTo>
                    <a:pt x="849" y="464"/>
                    <a:pt x="858" y="464"/>
                    <a:pt x="859" y="456"/>
                  </a:cubicBezTo>
                  <a:cubicBezTo>
                    <a:pt x="871" y="413"/>
                    <a:pt x="871" y="413"/>
                    <a:pt x="871" y="413"/>
                  </a:cubicBezTo>
                  <a:cubicBezTo>
                    <a:pt x="876" y="401"/>
                    <a:pt x="889" y="397"/>
                    <a:pt x="894" y="393"/>
                  </a:cubicBezTo>
                  <a:cubicBezTo>
                    <a:pt x="894" y="393"/>
                    <a:pt x="894" y="393"/>
                    <a:pt x="894" y="393"/>
                  </a:cubicBezTo>
                  <a:cubicBezTo>
                    <a:pt x="902" y="394"/>
                    <a:pt x="911" y="395"/>
                    <a:pt x="916" y="391"/>
                  </a:cubicBezTo>
                  <a:cubicBezTo>
                    <a:pt x="916" y="391"/>
                    <a:pt x="916" y="391"/>
                    <a:pt x="916" y="391"/>
                  </a:cubicBezTo>
                  <a:cubicBezTo>
                    <a:pt x="924" y="391"/>
                    <a:pt x="933" y="392"/>
                    <a:pt x="941" y="401"/>
                  </a:cubicBezTo>
                  <a:cubicBezTo>
                    <a:pt x="969" y="433"/>
                    <a:pt x="969" y="433"/>
                    <a:pt x="969" y="433"/>
                  </a:cubicBezTo>
                  <a:cubicBezTo>
                    <a:pt x="973" y="438"/>
                    <a:pt x="985" y="443"/>
                    <a:pt x="990" y="439"/>
                  </a:cubicBezTo>
                  <a:cubicBezTo>
                    <a:pt x="1018" y="415"/>
                    <a:pt x="1018" y="415"/>
                    <a:pt x="1018" y="415"/>
                  </a:cubicBezTo>
                  <a:cubicBezTo>
                    <a:pt x="1018" y="415"/>
                    <a:pt x="1027" y="407"/>
                    <a:pt x="1019" y="398"/>
                  </a:cubicBezTo>
                  <a:close/>
                  <a:moveTo>
                    <a:pt x="803" y="279"/>
                  </a:moveTo>
                  <a:cubicBezTo>
                    <a:pt x="776" y="238"/>
                    <a:pt x="788" y="187"/>
                    <a:pt x="825" y="164"/>
                  </a:cubicBezTo>
                  <a:cubicBezTo>
                    <a:pt x="866" y="136"/>
                    <a:pt x="921" y="144"/>
                    <a:pt x="948" y="185"/>
                  </a:cubicBezTo>
                  <a:cubicBezTo>
                    <a:pt x="972" y="221"/>
                    <a:pt x="963" y="277"/>
                    <a:pt x="922" y="304"/>
                  </a:cubicBezTo>
                  <a:cubicBezTo>
                    <a:pt x="881" y="332"/>
                    <a:pt x="830" y="320"/>
                    <a:pt x="803" y="279"/>
                  </a:cubicBezTo>
                  <a:close/>
                </a:path>
              </a:pathLst>
            </a:custGeom>
            <a:solidFill>
              <a:srgbClr val="0078D7"/>
            </a:solidFill>
            <a:ln>
              <a:noFill/>
            </a:ln>
          </p:spPr>
          <p:txBody>
            <a:bodyPr vert="horz" wrap="square" lIns="68574" tIns="34287" rIns="68574" bIns="34287"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Segoe UI"/>
                <a:ea typeface="+mn-ea"/>
                <a:cs typeface="+mn-cs"/>
              </a:endParaRPr>
            </a:p>
          </p:txBody>
        </p:sp>
      </p:grpSp>
      <p:sp>
        <p:nvSpPr>
          <p:cNvPr id="171" name="Rectangle 170">
            <a:extLst>
              <a:ext uri="{FF2B5EF4-FFF2-40B4-BE49-F238E27FC236}">
                <a16:creationId xmlns:a16="http://schemas.microsoft.com/office/drawing/2014/main" id="{D8B2D2C1-A4E9-4693-91AA-1ECBE6C39C22}"/>
              </a:ext>
            </a:extLst>
          </p:cNvPr>
          <p:cNvSpPr/>
          <p:nvPr/>
        </p:nvSpPr>
        <p:spPr>
          <a:xfrm>
            <a:off x="7671637" y="1625607"/>
            <a:ext cx="1278833"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Operate</a:t>
            </a:r>
          </a:p>
        </p:txBody>
      </p:sp>
      <p:sp>
        <p:nvSpPr>
          <p:cNvPr id="106" name="Rectangle 105">
            <a:extLst>
              <a:ext uri="{FF2B5EF4-FFF2-40B4-BE49-F238E27FC236}">
                <a16:creationId xmlns:a16="http://schemas.microsoft.com/office/drawing/2014/main" id="{4F5F7F4E-7EBB-46FC-9894-532D8AF66813}"/>
              </a:ext>
            </a:extLst>
          </p:cNvPr>
          <p:cNvSpPr/>
          <p:nvPr/>
        </p:nvSpPr>
        <p:spPr>
          <a:xfrm>
            <a:off x="1833278" y="5152236"/>
            <a:ext cx="8511653" cy="368489"/>
          </a:xfrm>
          <a:prstGeom prst="rect">
            <a:avLst/>
          </a:prstGeom>
          <a:solidFill>
            <a:srgbClr val="E9E9E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8" name="Rectangle 117">
            <a:extLst>
              <a:ext uri="{FF2B5EF4-FFF2-40B4-BE49-F238E27FC236}">
                <a16:creationId xmlns:a16="http://schemas.microsoft.com/office/drawing/2014/main" id="{87E41DFB-49B3-4684-BF4A-F516702F01BC}"/>
              </a:ext>
            </a:extLst>
          </p:cNvPr>
          <p:cNvSpPr/>
          <p:nvPr/>
        </p:nvSpPr>
        <p:spPr>
          <a:xfrm>
            <a:off x="1845832" y="5105648"/>
            <a:ext cx="1235789" cy="46166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80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panose="020B0502040204020203" pitchFamily="34" charset="0"/>
                <a:ea typeface="+mn-ea"/>
                <a:cs typeface="Segoe UI" panose="020B0502040204020203" pitchFamily="34" charset="0"/>
              </a:rPr>
              <a:t>Flexible infrastructure</a:t>
            </a:r>
          </a:p>
        </p:txBody>
      </p:sp>
      <p:sp>
        <p:nvSpPr>
          <p:cNvPr id="121" name="Rectangle 120">
            <a:extLst>
              <a:ext uri="{FF2B5EF4-FFF2-40B4-BE49-F238E27FC236}">
                <a16:creationId xmlns:a16="http://schemas.microsoft.com/office/drawing/2014/main" id="{247DD901-8231-4879-9088-1114188DFA2D}"/>
              </a:ext>
            </a:extLst>
          </p:cNvPr>
          <p:cNvSpPr/>
          <p:nvPr/>
        </p:nvSpPr>
        <p:spPr>
          <a:xfrm>
            <a:off x="3121282" y="5105648"/>
            <a:ext cx="1103437" cy="46166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80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panose="020B0502040204020203" pitchFamily="34" charset="0"/>
                <a:ea typeface="+mn-ea"/>
                <a:cs typeface="Segoe UI" panose="020B0502040204020203" pitchFamily="34" charset="0"/>
              </a:rPr>
              <a:t>Lifecycle</a:t>
            </a:r>
            <a:br>
              <a:rPr kumimoji="0" lang="en-US" sz="1200" b="0" i="0" u="none" strike="noStrike" kern="1200" cap="none" spc="0" normalizeH="0" baseline="0" noProof="0">
                <a:ln>
                  <a:noFill/>
                </a:ln>
                <a:solidFill>
                  <a:srgbClr val="0078D7"/>
                </a:solidFill>
                <a:effectLst/>
                <a:uLnTx/>
                <a:uFillTx/>
                <a:latin typeface="Segoe UI" panose="020B0502040204020203" pitchFamily="34" charset="0"/>
                <a:ea typeface="+mn-ea"/>
                <a:cs typeface="Segoe UI" panose="020B0502040204020203" pitchFamily="34" charset="0"/>
              </a:rPr>
            </a:br>
            <a:r>
              <a:rPr kumimoji="0" lang="en-US" sz="1200" b="0" i="0" u="none" strike="noStrike" kern="1200" cap="none" spc="0" normalizeH="0" baseline="0" noProof="0">
                <a:ln>
                  <a:noFill/>
                </a:ln>
                <a:solidFill>
                  <a:srgbClr val="0078D7"/>
                </a:solidFill>
                <a:effectLst/>
                <a:uLnTx/>
                <a:uFillTx/>
                <a:latin typeface="Segoe UI" panose="020B0502040204020203" pitchFamily="34" charset="0"/>
                <a:ea typeface="+mn-ea"/>
                <a:cs typeface="Segoe UI" panose="020B0502040204020203" pitchFamily="34" charset="0"/>
              </a:rPr>
              <a:t>management</a:t>
            </a:r>
          </a:p>
        </p:txBody>
      </p:sp>
      <p:sp>
        <p:nvSpPr>
          <p:cNvPr id="122" name="Rectangle 121">
            <a:extLst>
              <a:ext uri="{FF2B5EF4-FFF2-40B4-BE49-F238E27FC236}">
                <a16:creationId xmlns:a16="http://schemas.microsoft.com/office/drawing/2014/main" id="{1315A18C-62F2-46F4-B2E8-B21D98BCE19B}"/>
              </a:ext>
            </a:extLst>
          </p:cNvPr>
          <p:cNvSpPr/>
          <p:nvPr/>
        </p:nvSpPr>
        <p:spPr>
          <a:xfrm>
            <a:off x="4342174" y="5106968"/>
            <a:ext cx="1253705" cy="46166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80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panose="020B0502040204020203" pitchFamily="34" charset="0"/>
                <a:ea typeface="+mn-ea"/>
                <a:cs typeface="Segoe UI" panose="020B0502040204020203" pitchFamily="34" charset="0"/>
              </a:rPr>
              <a:t>24/7 availability &amp; performance</a:t>
            </a:r>
          </a:p>
        </p:txBody>
      </p:sp>
      <p:sp>
        <p:nvSpPr>
          <p:cNvPr id="123" name="Rectangle 122">
            <a:extLst>
              <a:ext uri="{FF2B5EF4-FFF2-40B4-BE49-F238E27FC236}">
                <a16:creationId xmlns:a16="http://schemas.microsoft.com/office/drawing/2014/main" id="{F770B067-886E-42C3-8908-BA6D0506D673}"/>
              </a:ext>
            </a:extLst>
          </p:cNvPr>
          <p:cNvSpPr/>
          <p:nvPr/>
        </p:nvSpPr>
        <p:spPr>
          <a:xfrm>
            <a:off x="5715356" y="5099742"/>
            <a:ext cx="875267" cy="46166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80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panose="020B0502040204020203" pitchFamily="34" charset="0"/>
                <a:ea typeface="+mn-ea"/>
                <a:cs typeface="Segoe UI" panose="020B0502040204020203" pitchFamily="34" charset="0"/>
              </a:rPr>
              <a:t>Elastic </a:t>
            </a:r>
            <a:br>
              <a:rPr kumimoji="0" lang="en-US" sz="1200" b="0" i="0" u="none" strike="noStrike" kern="1200" cap="none" spc="0" normalizeH="0" baseline="0" noProof="0">
                <a:ln>
                  <a:noFill/>
                </a:ln>
                <a:solidFill>
                  <a:srgbClr val="0078D7"/>
                </a:solidFill>
                <a:effectLst/>
                <a:uLnTx/>
                <a:uFillTx/>
                <a:latin typeface="Segoe UI" panose="020B0502040204020203" pitchFamily="34" charset="0"/>
                <a:ea typeface="+mn-ea"/>
                <a:cs typeface="Segoe UI" panose="020B0502040204020203" pitchFamily="34" charset="0"/>
              </a:rPr>
            </a:br>
            <a:r>
              <a:rPr kumimoji="0" lang="en-US" sz="1200" b="0" i="0" u="none" strike="noStrike" kern="1200" cap="none" spc="0" normalizeH="0" baseline="0" noProof="0">
                <a:ln>
                  <a:noFill/>
                </a:ln>
                <a:solidFill>
                  <a:srgbClr val="0078D7"/>
                </a:solidFill>
                <a:effectLst/>
                <a:uLnTx/>
                <a:uFillTx/>
                <a:latin typeface="Segoe UI" panose="020B0502040204020203" pitchFamily="34" charset="0"/>
                <a:ea typeface="+mn-ea"/>
                <a:cs typeface="Segoe UI" panose="020B0502040204020203" pitchFamily="34" charset="0"/>
              </a:rPr>
              <a:t>scalability</a:t>
            </a:r>
          </a:p>
        </p:txBody>
      </p:sp>
      <p:sp>
        <p:nvSpPr>
          <p:cNvPr id="125" name="Rectangle 124">
            <a:extLst>
              <a:ext uri="{FF2B5EF4-FFF2-40B4-BE49-F238E27FC236}">
                <a16:creationId xmlns:a16="http://schemas.microsoft.com/office/drawing/2014/main" id="{8A1A6B71-0FA3-40AC-9B19-9D96F6A7B7CE}"/>
              </a:ext>
            </a:extLst>
          </p:cNvPr>
          <p:cNvSpPr/>
          <p:nvPr/>
        </p:nvSpPr>
        <p:spPr>
          <a:xfrm>
            <a:off x="6821325" y="5022657"/>
            <a:ext cx="111012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80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panose="020B0502040204020203" pitchFamily="34" charset="0"/>
                <a:ea typeface="+mn-ea"/>
                <a:cs typeface="Segoe UI" panose="020B0502040204020203" pitchFamily="34" charset="0"/>
              </a:rPr>
              <a:t>Microservice and container</a:t>
            </a:r>
            <a:br>
              <a:rPr kumimoji="0" lang="en-US" sz="1200" b="0" i="0" u="none" strike="noStrike" kern="1200" cap="none" spc="0" normalizeH="0" baseline="0" noProof="0">
                <a:ln>
                  <a:noFill/>
                </a:ln>
                <a:solidFill>
                  <a:srgbClr val="0078D7"/>
                </a:solidFill>
                <a:effectLst/>
                <a:uLnTx/>
                <a:uFillTx/>
                <a:latin typeface="Segoe UI" panose="020B0502040204020203" pitchFamily="34" charset="0"/>
                <a:ea typeface="+mn-ea"/>
                <a:cs typeface="Segoe UI" panose="020B0502040204020203" pitchFamily="34" charset="0"/>
              </a:rPr>
            </a:br>
            <a:r>
              <a:rPr kumimoji="0" lang="en-US" sz="1200" b="0" i="0" u="none" strike="noStrike" kern="1200" cap="none" spc="0" normalizeH="0" baseline="0" noProof="0">
                <a:ln>
                  <a:noFill/>
                </a:ln>
                <a:solidFill>
                  <a:srgbClr val="0078D7"/>
                </a:solidFill>
                <a:effectLst/>
                <a:uLnTx/>
                <a:uFillTx/>
                <a:latin typeface="Segoe UI" panose="020B0502040204020203" pitchFamily="34" charset="0"/>
                <a:ea typeface="+mn-ea"/>
                <a:cs typeface="Segoe UI" panose="020B0502040204020203" pitchFamily="34" charset="0"/>
              </a:rPr>
              <a:t>orchestration</a:t>
            </a:r>
            <a:endParaRPr lang="en-US" sz="1200">
              <a:solidFill>
                <a:srgbClr val="0078D7"/>
              </a:solidFill>
              <a:latin typeface="Segoe UI" panose="020B0502040204020203" pitchFamily="34" charset="0"/>
              <a:cs typeface="Segoe UI" panose="020B0502040204020203" pitchFamily="34" charset="0"/>
            </a:endParaRPr>
          </a:p>
        </p:txBody>
      </p:sp>
      <p:sp>
        <p:nvSpPr>
          <p:cNvPr id="126" name="Rectangle 125">
            <a:extLst>
              <a:ext uri="{FF2B5EF4-FFF2-40B4-BE49-F238E27FC236}">
                <a16:creationId xmlns:a16="http://schemas.microsoft.com/office/drawing/2014/main" id="{4586684A-DDB2-42F9-9ABB-F017E2CCBBC3}"/>
              </a:ext>
            </a:extLst>
          </p:cNvPr>
          <p:cNvSpPr/>
          <p:nvPr/>
        </p:nvSpPr>
        <p:spPr>
          <a:xfrm>
            <a:off x="8257109" y="5106967"/>
            <a:ext cx="967249" cy="46166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80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panose="020B0502040204020203" pitchFamily="34" charset="0"/>
                <a:ea typeface="+mn-ea"/>
                <a:cs typeface="Segoe UI" panose="020B0502040204020203" pitchFamily="34" charset="0"/>
              </a:rPr>
              <a:t>Security &amp;</a:t>
            </a:r>
            <a:br>
              <a:rPr kumimoji="0" lang="en-US" sz="1200" b="0" i="0" u="none" strike="noStrike" kern="1200" cap="none" spc="0" normalizeH="0" baseline="0" noProof="0">
                <a:ln>
                  <a:noFill/>
                </a:ln>
                <a:solidFill>
                  <a:srgbClr val="0078D7"/>
                </a:solidFill>
                <a:effectLst/>
                <a:uLnTx/>
                <a:uFillTx/>
                <a:latin typeface="Segoe UI" panose="020B0502040204020203" pitchFamily="34" charset="0"/>
                <a:ea typeface="+mn-ea"/>
                <a:cs typeface="Segoe UI" panose="020B0502040204020203" pitchFamily="34" charset="0"/>
              </a:rPr>
            </a:br>
            <a:r>
              <a:rPr kumimoji="0" lang="en-US" sz="1200" b="0" i="0" u="none" strike="noStrike" kern="1200" cap="none" spc="0" normalizeH="0" baseline="0" noProof="0">
                <a:ln>
                  <a:noFill/>
                </a:ln>
                <a:solidFill>
                  <a:srgbClr val="0078D7"/>
                </a:solidFill>
                <a:effectLst/>
                <a:uLnTx/>
                <a:uFillTx/>
                <a:latin typeface="Segoe UI" panose="020B0502040204020203" pitchFamily="34" charset="0"/>
                <a:ea typeface="+mn-ea"/>
                <a:cs typeface="Segoe UI" panose="020B0502040204020203" pitchFamily="34" charset="0"/>
              </a:rPr>
              <a:t>compliance</a:t>
            </a:r>
            <a:endParaRPr lang="en-US" sz="1200">
              <a:solidFill>
                <a:srgbClr val="0078D7"/>
              </a:solidFill>
              <a:latin typeface="Segoe UI" panose="020B0502040204020203" pitchFamily="34" charset="0"/>
              <a:cs typeface="Segoe UI" panose="020B0502040204020203" pitchFamily="34" charset="0"/>
            </a:endParaRPr>
          </a:p>
        </p:txBody>
      </p:sp>
      <p:sp>
        <p:nvSpPr>
          <p:cNvPr id="127" name="Rectangle 126">
            <a:extLst>
              <a:ext uri="{FF2B5EF4-FFF2-40B4-BE49-F238E27FC236}">
                <a16:creationId xmlns:a16="http://schemas.microsoft.com/office/drawing/2014/main" id="{2DFAC96D-7E92-42BE-B3D9-D427B2041BFF}"/>
              </a:ext>
            </a:extLst>
          </p:cNvPr>
          <p:cNvSpPr/>
          <p:nvPr/>
        </p:nvSpPr>
        <p:spPr>
          <a:xfrm>
            <a:off x="9381666" y="5105648"/>
            <a:ext cx="977056" cy="46166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80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panose="020B0502040204020203" pitchFamily="34" charset="0"/>
                <a:ea typeface="+mn-ea"/>
                <a:cs typeface="Segoe UI" panose="020B0502040204020203" pitchFamily="34" charset="0"/>
              </a:rPr>
              <a:t>Health &amp;</a:t>
            </a:r>
            <a:br>
              <a:rPr kumimoji="0" lang="en-US" sz="1200" b="0" i="0" u="none" strike="noStrike" kern="1200" cap="none" spc="0" normalizeH="0" baseline="0" noProof="0">
                <a:ln>
                  <a:noFill/>
                </a:ln>
                <a:solidFill>
                  <a:srgbClr val="0078D7"/>
                </a:solidFill>
                <a:effectLst/>
                <a:uLnTx/>
                <a:uFillTx/>
                <a:latin typeface="Segoe UI" panose="020B0502040204020203" pitchFamily="34" charset="0"/>
                <a:ea typeface="+mn-ea"/>
                <a:cs typeface="Segoe UI" panose="020B0502040204020203" pitchFamily="34" charset="0"/>
              </a:rPr>
            </a:br>
            <a:r>
              <a:rPr kumimoji="0" lang="en-US" sz="1200" b="0" i="0" u="none" strike="noStrike" kern="1200" cap="none" spc="0" normalizeH="0" baseline="0" noProof="0">
                <a:ln>
                  <a:noFill/>
                </a:ln>
                <a:solidFill>
                  <a:srgbClr val="0078D7"/>
                </a:solidFill>
                <a:effectLst/>
                <a:uLnTx/>
                <a:uFillTx/>
                <a:latin typeface="Segoe UI" panose="020B0502040204020203" pitchFamily="34" charset="0"/>
                <a:ea typeface="+mn-ea"/>
                <a:cs typeface="Segoe UI" panose="020B0502040204020203" pitchFamily="34" charset="0"/>
              </a:rPr>
              <a:t>monitoring</a:t>
            </a:r>
            <a:endParaRPr lang="en-US" sz="1200">
              <a:solidFill>
                <a:srgbClr val="0078D7"/>
              </a:solidFill>
              <a:latin typeface="Segoe UI" panose="020B0502040204020203" pitchFamily="34" charset="0"/>
              <a:cs typeface="Segoe UI" panose="020B0502040204020203" pitchFamily="34" charset="0"/>
            </a:endParaRPr>
          </a:p>
        </p:txBody>
      </p:sp>
      <p:grpSp>
        <p:nvGrpSpPr>
          <p:cNvPr id="3" name="Group 2">
            <a:extLst>
              <a:ext uri="{FF2B5EF4-FFF2-40B4-BE49-F238E27FC236}">
                <a16:creationId xmlns:a16="http://schemas.microsoft.com/office/drawing/2014/main" id="{D12F1B7E-C2B7-4512-A599-6ADEED49CD12}"/>
              </a:ext>
            </a:extLst>
          </p:cNvPr>
          <p:cNvGrpSpPr/>
          <p:nvPr/>
        </p:nvGrpSpPr>
        <p:grpSpPr>
          <a:xfrm>
            <a:off x="364435" y="5772959"/>
            <a:ext cx="11463130" cy="369332"/>
            <a:chOff x="364435" y="5679007"/>
            <a:chExt cx="11463130" cy="369332"/>
          </a:xfrm>
        </p:grpSpPr>
        <p:cxnSp>
          <p:nvCxnSpPr>
            <p:cNvPr id="135" name="Straight Connector 134">
              <a:extLst>
                <a:ext uri="{FF2B5EF4-FFF2-40B4-BE49-F238E27FC236}">
                  <a16:creationId xmlns:a16="http://schemas.microsoft.com/office/drawing/2014/main" id="{E35C4D7A-ED4A-4BC0-9E3C-79D965BE59C8}"/>
                </a:ext>
              </a:extLst>
            </p:cNvPr>
            <p:cNvCxnSpPr>
              <a:cxnSpLocks/>
            </p:cNvCxnSpPr>
            <p:nvPr/>
          </p:nvCxnSpPr>
          <p:spPr>
            <a:xfrm>
              <a:off x="364435" y="5857460"/>
              <a:ext cx="11463130" cy="0"/>
            </a:xfrm>
            <a:prstGeom prst="line">
              <a:avLst/>
            </a:prstGeom>
            <a:ln w="12700">
              <a:solidFill>
                <a:srgbClr val="797979"/>
              </a:solidFill>
            </a:ln>
          </p:spPr>
          <p:style>
            <a:lnRef idx="1">
              <a:schemeClr val="accent1"/>
            </a:lnRef>
            <a:fillRef idx="0">
              <a:schemeClr val="accent1"/>
            </a:fillRef>
            <a:effectRef idx="0">
              <a:schemeClr val="accent1"/>
            </a:effectRef>
            <a:fontRef idx="minor">
              <a:schemeClr val="tx1"/>
            </a:fontRef>
          </p:style>
        </p:cxnSp>
        <p:sp>
          <p:nvSpPr>
            <p:cNvPr id="142" name="Rectangle 141">
              <a:extLst>
                <a:ext uri="{FF2B5EF4-FFF2-40B4-BE49-F238E27FC236}">
                  <a16:creationId xmlns:a16="http://schemas.microsoft.com/office/drawing/2014/main" id="{13FD2F52-CC65-46D2-A98D-A29271681445}"/>
                </a:ext>
              </a:extLst>
            </p:cNvPr>
            <p:cNvSpPr/>
            <p:nvPr/>
          </p:nvSpPr>
          <p:spPr>
            <a:xfrm>
              <a:off x="5248064" y="5679007"/>
              <a:ext cx="1695873" cy="369332"/>
            </a:xfrm>
            <a:prstGeom prst="rect">
              <a:avLst/>
            </a:prstGeom>
            <a:solidFill>
              <a:srgbClr val="E9E9E9"/>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chemeClr val="tx1">
                      <a:lumMod val="65000"/>
                      <a:lumOff val="35000"/>
                    </a:schemeClr>
                  </a:solidFill>
                  <a:effectLst/>
                  <a:uLnTx/>
                  <a:uFillTx/>
                  <a:latin typeface="Segoe UI Semibold" panose="020B0702040204020203" pitchFamily="34" charset="0"/>
                  <a:ea typeface="+mn-ea"/>
                  <a:cs typeface="Segoe UI Semibold" panose="020B0702040204020203" pitchFamily="34" charset="0"/>
                </a:rPr>
                <a:t>Challenges</a:t>
              </a:r>
              <a:endParaRPr kumimoji="0" lang="en-US" sz="1800" b="0" i="0" u="none" strike="noStrike" kern="1200" cap="none" spc="0" normalizeH="0" baseline="0" noProof="0">
                <a:ln>
                  <a:noFill/>
                </a:ln>
                <a:solidFill>
                  <a:schemeClr val="tx1">
                    <a:lumMod val="65000"/>
                    <a:lumOff val="35000"/>
                  </a:schemeClr>
                </a:solidFill>
                <a:effectLst/>
                <a:uLnTx/>
                <a:uFillTx/>
                <a:latin typeface="Segoe UI"/>
                <a:ea typeface="+mn-ea"/>
              </a:endParaRPr>
            </a:p>
          </p:txBody>
        </p:sp>
      </p:grpSp>
      <p:sp>
        <p:nvSpPr>
          <p:cNvPr id="36" name="Hexagon 35">
            <a:extLst>
              <a:ext uri="{FF2B5EF4-FFF2-40B4-BE49-F238E27FC236}">
                <a16:creationId xmlns:a16="http://schemas.microsoft.com/office/drawing/2014/main" id="{C00598CA-BC50-48EE-8AB7-DA3398172719}"/>
              </a:ext>
            </a:extLst>
          </p:cNvPr>
          <p:cNvSpPr/>
          <p:nvPr/>
        </p:nvSpPr>
        <p:spPr>
          <a:xfrm>
            <a:off x="7500442" y="4177899"/>
            <a:ext cx="493265" cy="425229"/>
          </a:xfrm>
          <a:prstGeom prst="hexagon">
            <a:avLst/>
          </a:prstGeom>
          <a:solidFill>
            <a:srgbClr val="E9E9E9"/>
          </a:solidFill>
          <a:ln w="12700">
            <a:solidFill>
              <a:srgbClr val="797979"/>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9" name="Hexagon 38">
            <a:extLst>
              <a:ext uri="{FF2B5EF4-FFF2-40B4-BE49-F238E27FC236}">
                <a16:creationId xmlns:a16="http://schemas.microsoft.com/office/drawing/2014/main" id="{905233E3-B261-45EA-9281-91B3BCA9AA98}"/>
              </a:ext>
            </a:extLst>
          </p:cNvPr>
          <p:cNvSpPr/>
          <p:nvPr/>
        </p:nvSpPr>
        <p:spPr>
          <a:xfrm>
            <a:off x="3607983" y="4196315"/>
            <a:ext cx="493265" cy="425229"/>
          </a:xfrm>
          <a:prstGeom prst="hexagon">
            <a:avLst/>
          </a:prstGeom>
          <a:solidFill>
            <a:srgbClr val="E9E9E9"/>
          </a:solidFill>
          <a:ln w="12700">
            <a:solidFill>
              <a:srgbClr val="797979"/>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2" name="Hexagon 41">
            <a:extLst>
              <a:ext uri="{FF2B5EF4-FFF2-40B4-BE49-F238E27FC236}">
                <a16:creationId xmlns:a16="http://schemas.microsoft.com/office/drawing/2014/main" id="{7B9D4AB9-4B8B-4528-8628-8341D7906F93}"/>
              </a:ext>
            </a:extLst>
          </p:cNvPr>
          <p:cNvSpPr/>
          <p:nvPr/>
        </p:nvSpPr>
        <p:spPr>
          <a:xfrm>
            <a:off x="7703112" y="2640633"/>
            <a:ext cx="493265" cy="425229"/>
          </a:xfrm>
          <a:prstGeom prst="hexagon">
            <a:avLst/>
          </a:prstGeom>
          <a:solidFill>
            <a:srgbClr val="E9E9E9"/>
          </a:solidFill>
          <a:ln w="12700">
            <a:solidFill>
              <a:srgbClr val="797979"/>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1" name="Hexagon 80">
            <a:extLst>
              <a:ext uri="{FF2B5EF4-FFF2-40B4-BE49-F238E27FC236}">
                <a16:creationId xmlns:a16="http://schemas.microsoft.com/office/drawing/2014/main" id="{A42005B5-5957-4721-B925-12995DF45694}"/>
              </a:ext>
            </a:extLst>
          </p:cNvPr>
          <p:cNvSpPr/>
          <p:nvPr/>
        </p:nvSpPr>
        <p:spPr>
          <a:xfrm>
            <a:off x="5070465" y="4022123"/>
            <a:ext cx="493265" cy="425229"/>
          </a:xfrm>
          <a:prstGeom prst="hexagon">
            <a:avLst/>
          </a:prstGeom>
          <a:solidFill>
            <a:srgbClr val="E9E9E9"/>
          </a:solidFill>
          <a:ln w="12700">
            <a:solidFill>
              <a:srgbClr val="797979"/>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26" name="Group 25">
            <a:extLst>
              <a:ext uri="{FF2B5EF4-FFF2-40B4-BE49-F238E27FC236}">
                <a16:creationId xmlns:a16="http://schemas.microsoft.com/office/drawing/2014/main" id="{BE8F906B-814F-492D-9FE8-55A59178EB43}"/>
              </a:ext>
            </a:extLst>
          </p:cNvPr>
          <p:cNvGrpSpPr/>
          <p:nvPr/>
        </p:nvGrpSpPr>
        <p:grpSpPr>
          <a:xfrm>
            <a:off x="5076453" y="3366604"/>
            <a:ext cx="493265" cy="425229"/>
            <a:chOff x="5076453" y="3286702"/>
            <a:chExt cx="493265" cy="425229"/>
          </a:xfrm>
        </p:grpSpPr>
        <p:sp>
          <p:nvSpPr>
            <p:cNvPr id="37" name="Hexagon 36">
              <a:extLst>
                <a:ext uri="{FF2B5EF4-FFF2-40B4-BE49-F238E27FC236}">
                  <a16:creationId xmlns:a16="http://schemas.microsoft.com/office/drawing/2014/main" id="{2CD153DA-CB0B-4670-9B59-65DE97BE609E}"/>
                </a:ext>
              </a:extLst>
            </p:cNvPr>
            <p:cNvSpPr/>
            <p:nvPr/>
          </p:nvSpPr>
          <p:spPr>
            <a:xfrm>
              <a:off x="5076453" y="3286702"/>
              <a:ext cx="493265" cy="425229"/>
            </a:xfrm>
            <a:prstGeom prst="hexagon">
              <a:avLst/>
            </a:prstGeom>
            <a:solidFill>
              <a:srgbClr val="E9E9E9"/>
            </a:solidFill>
            <a:ln w="12700">
              <a:solidFill>
                <a:srgbClr val="797979"/>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48" name="Group 47">
              <a:extLst>
                <a:ext uri="{FF2B5EF4-FFF2-40B4-BE49-F238E27FC236}">
                  <a16:creationId xmlns:a16="http://schemas.microsoft.com/office/drawing/2014/main" id="{5A16696D-E7D6-40C4-9118-66EE4BB9357C}"/>
                </a:ext>
              </a:extLst>
            </p:cNvPr>
            <p:cNvGrpSpPr/>
            <p:nvPr/>
          </p:nvGrpSpPr>
          <p:grpSpPr>
            <a:xfrm>
              <a:off x="5191677" y="3395898"/>
              <a:ext cx="262816" cy="206836"/>
              <a:chOff x="1200453" y="4307032"/>
              <a:chExt cx="421817" cy="331969"/>
            </a:xfrm>
          </p:grpSpPr>
          <p:sp>
            <p:nvSpPr>
              <p:cNvPr id="49" name="TextBox 48">
                <a:extLst>
                  <a:ext uri="{FF2B5EF4-FFF2-40B4-BE49-F238E27FC236}">
                    <a16:creationId xmlns:a16="http://schemas.microsoft.com/office/drawing/2014/main" id="{F793E076-A6E6-4890-9AE6-9C2CF52B047A}"/>
                  </a:ext>
                </a:extLst>
              </p:cNvPr>
              <p:cNvSpPr txBox="1"/>
              <p:nvPr/>
            </p:nvSpPr>
            <p:spPr>
              <a:xfrm>
                <a:off x="1239230" y="4359730"/>
                <a:ext cx="344265" cy="197592"/>
              </a:xfrm>
              <a:prstGeom prst="rect">
                <a:avLst/>
              </a:prstGeom>
            </p:spPr>
            <p:txBody>
              <a:bodyPr wrap="square" lIns="0" tIns="0" rIns="0" bIns="0" rtlCol="0" anchor="t"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797979"/>
                    </a:solidFill>
                    <a:effectLst/>
                    <a:uLnTx/>
                    <a:uFillTx/>
                    <a:latin typeface="Showcard Gothic" panose="04020904020102020604" pitchFamily="82" charset="0"/>
                    <a:ea typeface="+mn-ea"/>
                    <a:cs typeface="Shruti" panose="020B0502040204020203" pitchFamily="34" charset="0"/>
                  </a:rPr>
                  <a:t>&lt;/&gt;</a:t>
                </a:r>
              </a:p>
            </p:txBody>
          </p:sp>
          <p:sp>
            <p:nvSpPr>
              <p:cNvPr id="50" name="Freeform 127">
                <a:extLst>
                  <a:ext uri="{FF2B5EF4-FFF2-40B4-BE49-F238E27FC236}">
                    <a16:creationId xmlns:a16="http://schemas.microsoft.com/office/drawing/2014/main" id="{CD2F3052-6983-45C9-ABEA-D431D33D1C88}"/>
                  </a:ext>
                </a:extLst>
              </p:cNvPr>
              <p:cNvSpPr>
                <a:spLocks noChangeAspect="1"/>
              </p:cNvSpPr>
              <p:nvPr/>
            </p:nvSpPr>
            <p:spPr bwMode="black">
              <a:xfrm>
                <a:off x="1200453" y="4307032"/>
                <a:ext cx="421817" cy="331969"/>
              </a:xfrm>
              <a:custGeom>
                <a:avLst/>
                <a:gdLst>
                  <a:gd name="connsiteX0" fmla="*/ 427036 w 1971675"/>
                  <a:gd name="connsiteY0" fmla="*/ 1374775 h 1409700"/>
                  <a:gd name="connsiteX1" fmla="*/ 1544636 w 1971675"/>
                  <a:gd name="connsiteY1" fmla="*/ 1374775 h 1409700"/>
                  <a:gd name="connsiteX2" fmla="*/ 1544636 w 1971675"/>
                  <a:gd name="connsiteY2" fmla="*/ 1409700 h 1409700"/>
                  <a:gd name="connsiteX3" fmla="*/ 427036 w 1971675"/>
                  <a:gd name="connsiteY3" fmla="*/ 1409700 h 1409700"/>
                  <a:gd name="connsiteX4" fmla="*/ 104775 w 1971675"/>
                  <a:gd name="connsiteY4" fmla="*/ 104775 h 1409700"/>
                  <a:gd name="connsiteX5" fmla="*/ 104775 w 1971675"/>
                  <a:gd name="connsiteY5" fmla="*/ 1028700 h 1409700"/>
                  <a:gd name="connsiteX6" fmla="*/ 761999 w 1971675"/>
                  <a:gd name="connsiteY6" fmla="*/ 1028700 h 1409700"/>
                  <a:gd name="connsiteX7" fmla="*/ 1198562 w 1971675"/>
                  <a:gd name="connsiteY7" fmla="*/ 1028700 h 1409700"/>
                  <a:gd name="connsiteX8" fmla="*/ 1879600 w 1971675"/>
                  <a:gd name="connsiteY8" fmla="*/ 1028700 h 1409700"/>
                  <a:gd name="connsiteX9" fmla="*/ 1879600 w 1971675"/>
                  <a:gd name="connsiteY9" fmla="*/ 104775 h 1409700"/>
                  <a:gd name="connsiteX10" fmla="*/ 985837 w 1971675"/>
                  <a:gd name="connsiteY10" fmla="*/ 23812 h 1409700"/>
                  <a:gd name="connsiteX11" fmla="*/ 957262 w 1971675"/>
                  <a:gd name="connsiteY11" fmla="*/ 46831 h 1409700"/>
                  <a:gd name="connsiteX12" fmla="*/ 985837 w 1971675"/>
                  <a:gd name="connsiteY12" fmla="*/ 69850 h 1409700"/>
                  <a:gd name="connsiteX13" fmla="*/ 1014412 w 1971675"/>
                  <a:gd name="connsiteY13" fmla="*/ 46831 h 1409700"/>
                  <a:gd name="connsiteX14" fmla="*/ 985837 w 1971675"/>
                  <a:gd name="connsiteY14" fmla="*/ 23812 h 1409700"/>
                  <a:gd name="connsiteX15" fmla="*/ 103772 w 1971675"/>
                  <a:gd name="connsiteY15" fmla="*/ 0 h 1409700"/>
                  <a:gd name="connsiteX16" fmla="*/ 1856372 w 1971675"/>
                  <a:gd name="connsiteY16" fmla="*/ 0 h 1409700"/>
                  <a:gd name="connsiteX17" fmla="*/ 1971675 w 1971675"/>
                  <a:gd name="connsiteY17" fmla="*/ 103909 h 1409700"/>
                  <a:gd name="connsiteX18" fmla="*/ 1971675 w 1971675"/>
                  <a:gd name="connsiteY18" fmla="*/ 1027546 h 1409700"/>
                  <a:gd name="connsiteX19" fmla="*/ 1856372 w 1971675"/>
                  <a:gd name="connsiteY19" fmla="*/ 1143000 h 1409700"/>
                  <a:gd name="connsiteX20" fmla="*/ 1277877 w 1971675"/>
                  <a:gd name="connsiteY20" fmla="*/ 1143000 h 1409700"/>
                  <a:gd name="connsiteX21" fmla="*/ 1198562 w 1971675"/>
                  <a:gd name="connsiteY21" fmla="*/ 1143000 h 1409700"/>
                  <a:gd name="connsiteX22" fmla="*/ 1198562 w 1971675"/>
                  <a:gd name="connsiteY22" fmla="*/ 1212850 h 1409700"/>
                  <a:gd name="connsiteX23" fmla="*/ 1198562 w 1971675"/>
                  <a:gd name="connsiteY23" fmla="*/ 1258887 h 1409700"/>
                  <a:gd name="connsiteX24" fmla="*/ 1452561 w 1971675"/>
                  <a:gd name="connsiteY24" fmla="*/ 1258887 h 1409700"/>
                  <a:gd name="connsiteX25" fmla="*/ 1544636 w 1971675"/>
                  <a:gd name="connsiteY25" fmla="*/ 1374774 h 1409700"/>
                  <a:gd name="connsiteX26" fmla="*/ 427036 w 1971675"/>
                  <a:gd name="connsiteY26" fmla="*/ 1374774 h 1409700"/>
                  <a:gd name="connsiteX27" fmla="*/ 519111 w 1971675"/>
                  <a:gd name="connsiteY27" fmla="*/ 1258887 h 1409700"/>
                  <a:gd name="connsiteX28" fmla="*/ 761999 w 1971675"/>
                  <a:gd name="connsiteY28" fmla="*/ 1258887 h 1409700"/>
                  <a:gd name="connsiteX29" fmla="*/ 761999 w 1971675"/>
                  <a:gd name="connsiteY29" fmla="*/ 1212850 h 1409700"/>
                  <a:gd name="connsiteX30" fmla="*/ 761999 w 1971675"/>
                  <a:gd name="connsiteY30" fmla="*/ 1143000 h 1409700"/>
                  <a:gd name="connsiteX31" fmla="*/ 673281 w 1971675"/>
                  <a:gd name="connsiteY31" fmla="*/ 1143000 h 1409700"/>
                  <a:gd name="connsiteX32" fmla="*/ 103772 w 1971675"/>
                  <a:gd name="connsiteY32" fmla="*/ 1143000 h 1409700"/>
                  <a:gd name="connsiteX33" fmla="*/ 0 w 1971675"/>
                  <a:gd name="connsiteY33" fmla="*/ 1027546 h 1409700"/>
                  <a:gd name="connsiteX34" fmla="*/ 0 w 1971675"/>
                  <a:gd name="connsiteY34" fmla="*/ 103909 h 1409700"/>
                  <a:gd name="connsiteX35" fmla="*/ 103772 w 1971675"/>
                  <a:gd name="connsiteY35" fmla="*/ 0 h 1409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971675" h="1409700">
                    <a:moveTo>
                      <a:pt x="427036" y="1374775"/>
                    </a:moveTo>
                    <a:lnTo>
                      <a:pt x="1544636" y="1374775"/>
                    </a:lnTo>
                    <a:lnTo>
                      <a:pt x="1544636" y="1409700"/>
                    </a:lnTo>
                    <a:lnTo>
                      <a:pt x="427036" y="1409700"/>
                    </a:lnTo>
                    <a:close/>
                    <a:moveTo>
                      <a:pt x="104775" y="104775"/>
                    </a:moveTo>
                    <a:lnTo>
                      <a:pt x="104775" y="1028700"/>
                    </a:lnTo>
                    <a:lnTo>
                      <a:pt x="761999" y="1028700"/>
                    </a:lnTo>
                    <a:lnTo>
                      <a:pt x="1198562" y="1028700"/>
                    </a:lnTo>
                    <a:lnTo>
                      <a:pt x="1879600" y="1028700"/>
                    </a:lnTo>
                    <a:lnTo>
                      <a:pt x="1879600" y="104775"/>
                    </a:lnTo>
                    <a:close/>
                    <a:moveTo>
                      <a:pt x="985837" y="23812"/>
                    </a:moveTo>
                    <a:cubicBezTo>
                      <a:pt x="970055" y="23812"/>
                      <a:pt x="957262" y="34118"/>
                      <a:pt x="957262" y="46831"/>
                    </a:cubicBezTo>
                    <a:cubicBezTo>
                      <a:pt x="957262" y="59544"/>
                      <a:pt x="970055" y="69850"/>
                      <a:pt x="985837" y="69850"/>
                    </a:cubicBezTo>
                    <a:cubicBezTo>
                      <a:pt x="1001619" y="69850"/>
                      <a:pt x="1014412" y="59544"/>
                      <a:pt x="1014412" y="46831"/>
                    </a:cubicBezTo>
                    <a:cubicBezTo>
                      <a:pt x="1014412" y="34118"/>
                      <a:pt x="1001619" y="23812"/>
                      <a:pt x="985837" y="23812"/>
                    </a:cubicBezTo>
                    <a:close/>
                    <a:moveTo>
                      <a:pt x="103772" y="0"/>
                    </a:moveTo>
                    <a:cubicBezTo>
                      <a:pt x="1856372" y="0"/>
                      <a:pt x="1856372" y="0"/>
                      <a:pt x="1856372" y="0"/>
                    </a:cubicBezTo>
                    <a:cubicBezTo>
                      <a:pt x="1925554" y="0"/>
                      <a:pt x="1971675" y="46182"/>
                      <a:pt x="1971675" y="103909"/>
                    </a:cubicBezTo>
                    <a:lnTo>
                      <a:pt x="1971675" y="1027546"/>
                    </a:lnTo>
                    <a:cubicBezTo>
                      <a:pt x="1971675" y="1085273"/>
                      <a:pt x="1925554" y="1143000"/>
                      <a:pt x="1856372" y="1143000"/>
                    </a:cubicBezTo>
                    <a:cubicBezTo>
                      <a:pt x="1637297" y="1143000"/>
                      <a:pt x="1445606" y="1143000"/>
                      <a:pt x="1277877" y="1143000"/>
                    </a:cubicBezTo>
                    <a:lnTo>
                      <a:pt x="1198562" y="1143000"/>
                    </a:lnTo>
                    <a:lnTo>
                      <a:pt x="1198562" y="1212850"/>
                    </a:lnTo>
                    <a:lnTo>
                      <a:pt x="1198562" y="1258887"/>
                    </a:lnTo>
                    <a:lnTo>
                      <a:pt x="1452561" y="1258887"/>
                    </a:lnTo>
                    <a:lnTo>
                      <a:pt x="1544636" y="1374774"/>
                    </a:lnTo>
                    <a:lnTo>
                      <a:pt x="427036" y="1374774"/>
                    </a:lnTo>
                    <a:lnTo>
                      <a:pt x="519111" y="1258887"/>
                    </a:lnTo>
                    <a:lnTo>
                      <a:pt x="761999" y="1258887"/>
                    </a:lnTo>
                    <a:lnTo>
                      <a:pt x="761999" y="1212850"/>
                    </a:lnTo>
                    <a:lnTo>
                      <a:pt x="761999" y="1143000"/>
                    </a:lnTo>
                    <a:lnTo>
                      <a:pt x="673281" y="1143000"/>
                    </a:lnTo>
                    <a:cubicBezTo>
                      <a:pt x="103772" y="1143000"/>
                      <a:pt x="103772" y="1143000"/>
                      <a:pt x="103772" y="1143000"/>
                    </a:cubicBezTo>
                    <a:cubicBezTo>
                      <a:pt x="46121" y="1143000"/>
                      <a:pt x="0" y="1085273"/>
                      <a:pt x="0" y="1027546"/>
                    </a:cubicBezTo>
                    <a:cubicBezTo>
                      <a:pt x="0" y="103909"/>
                      <a:pt x="0" y="103909"/>
                      <a:pt x="0" y="103909"/>
                    </a:cubicBezTo>
                    <a:cubicBezTo>
                      <a:pt x="0" y="46182"/>
                      <a:pt x="46121" y="0"/>
                      <a:pt x="103772" y="0"/>
                    </a:cubicBezTo>
                    <a:close/>
                  </a:path>
                </a:pathLst>
              </a:custGeom>
              <a:solidFill>
                <a:srgbClr val="79797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8" tIns="109719" rIns="137148" bIns="109719" numCol="1" spcCol="0" rtlCol="0" fromWordArt="0" anchor="t" anchorCtr="0" forceAA="0" compatLnSpc="1">
                <a:prstTxWarp prst="textNoShape">
                  <a:avLst/>
                </a:prstTxWarp>
                <a:noAutofit/>
              </a:bodyPr>
              <a:lstStyle/>
              <a:p>
                <a:pPr marL="0" marR="0" lvl="0" indent="0" algn="ctr" defTabSz="699261"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57" name="Group 56">
            <a:extLst>
              <a:ext uri="{FF2B5EF4-FFF2-40B4-BE49-F238E27FC236}">
                <a16:creationId xmlns:a16="http://schemas.microsoft.com/office/drawing/2014/main" id="{61F736B8-00D4-4066-AAF6-E9B557CFFF90}"/>
              </a:ext>
            </a:extLst>
          </p:cNvPr>
          <p:cNvGrpSpPr/>
          <p:nvPr/>
        </p:nvGrpSpPr>
        <p:grpSpPr>
          <a:xfrm>
            <a:off x="4039046" y="3965026"/>
            <a:ext cx="493265" cy="425229"/>
            <a:chOff x="2406426" y="2875676"/>
            <a:chExt cx="791685" cy="682487"/>
          </a:xfrm>
        </p:grpSpPr>
        <p:sp>
          <p:nvSpPr>
            <p:cNvPr id="58" name="Hexagon 57">
              <a:extLst>
                <a:ext uri="{FF2B5EF4-FFF2-40B4-BE49-F238E27FC236}">
                  <a16:creationId xmlns:a16="http://schemas.microsoft.com/office/drawing/2014/main" id="{7350CD70-8A37-4DAC-8810-CCA17700A758}"/>
                </a:ext>
              </a:extLst>
            </p:cNvPr>
            <p:cNvSpPr/>
            <p:nvPr/>
          </p:nvSpPr>
          <p:spPr>
            <a:xfrm>
              <a:off x="2406426" y="2875676"/>
              <a:ext cx="791685" cy="682487"/>
            </a:xfrm>
            <a:prstGeom prst="hexagon">
              <a:avLst/>
            </a:prstGeom>
            <a:solidFill>
              <a:srgbClr val="E9E9E9"/>
            </a:solidFill>
            <a:ln w="12700">
              <a:solidFill>
                <a:srgbClr val="797979"/>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9" name="Freeform 5">
              <a:extLst>
                <a:ext uri="{FF2B5EF4-FFF2-40B4-BE49-F238E27FC236}">
                  <a16:creationId xmlns:a16="http://schemas.microsoft.com/office/drawing/2014/main" id="{6277BDC5-964B-4F6C-B943-1B87C2426819}"/>
                </a:ext>
              </a:extLst>
            </p:cNvPr>
            <p:cNvSpPr>
              <a:spLocks noEditPoints="1"/>
            </p:cNvSpPr>
            <p:nvPr/>
          </p:nvSpPr>
          <p:spPr bwMode="black">
            <a:xfrm>
              <a:off x="2614371" y="3071103"/>
              <a:ext cx="375795" cy="291633"/>
            </a:xfrm>
            <a:custGeom>
              <a:avLst/>
              <a:gdLst>
                <a:gd name="T0" fmla="*/ 22 w 277"/>
                <a:gd name="T1" fmla="*/ 1 h 215"/>
                <a:gd name="T2" fmla="*/ 22 w 277"/>
                <a:gd name="T3" fmla="*/ 10 h 215"/>
                <a:gd name="T4" fmla="*/ 22 w 277"/>
                <a:gd name="T5" fmla="*/ 10 h 215"/>
                <a:gd name="T6" fmla="*/ 66 w 277"/>
                <a:gd name="T7" fmla="*/ 15 h 215"/>
                <a:gd name="T8" fmla="*/ 54 w 277"/>
                <a:gd name="T9" fmla="*/ 20 h 215"/>
                <a:gd name="T10" fmla="*/ 79 w 277"/>
                <a:gd name="T11" fmla="*/ 0 h 215"/>
                <a:gd name="T12" fmla="*/ 118 w 277"/>
                <a:gd name="T13" fmla="*/ 1 h 215"/>
                <a:gd name="T14" fmla="*/ 118 w 277"/>
                <a:gd name="T15" fmla="*/ 10 h 215"/>
                <a:gd name="T16" fmla="*/ 118 w 277"/>
                <a:gd name="T17" fmla="*/ 10 h 215"/>
                <a:gd name="T18" fmla="*/ 163 w 277"/>
                <a:gd name="T19" fmla="*/ 15 h 215"/>
                <a:gd name="T20" fmla="*/ 150 w 277"/>
                <a:gd name="T21" fmla="*/ 20 h 215"/>
                <a:gd name="T22" fmla="*/ 176 w 277"/>
                <a:gd name="T23" fmla="*/ 0 h 215"/>
                <a:gd name="T24" fmla="*/ 215 w 277"/>
                <a:gd name="T25" fmla="*/ 1 h 215"/>
                <a:gd name="T26" fmla="*/ 214 w 277"/>
                <a:gd name="T27" fmla="*/ 10 h 215"/>
                <a:gd name="T28" fmla="*/ 214 w 277"/>
                <a:gd name="T29" fmla="*/ 10 h 215"/>
                <a:gd name="T30" fmla="*/ 259 w 277"/>
                <a:gd name="T31" fmla="*/ 15 h 215"/>
                <a:gd name="T32" fmla="*/ 247 w 277"/>
                <a:gd name="T33" fmla="*/ 20 h 215"/>
                <a:gd name="T34" fmla="*/ 272 w 277"/>
                <a:gd name="T35" fmla="*/ 0 h 215"/>
                <a:gd name="T36" fmla="*/ 12 w 277"/>
                <a:gd name="T37" fmla="*/ 92 h 215"/>
                <a:gd name="T38" fmla="*/ 0 w 277"/>
                <a:gd name="T39" fmla="*/ 97 h 215"/>
                <a:gd name="T40" fmla="*/ 25 w 277"/>
                <a:gd name="T41" fmla="*/ 77 h 215"/>
                <a:gd name="T42" fmla="*/ 64 w 277"/>
                <a:gd name="T43" fmla="*/ 77 h 215"/>
                <a:gd name="T44" fmla="*/ 64 w 277"/>
                <a:gd name="T45" fmla="*/ 87 h 215"/>
                <a:gd name="T46" fmla="*/ 64 w 277"/>
                <a:gd name="T47" fmla="*/ 87 h 215"/>
                <a:gd name="T48" fmla="*/ 109 w 277"/>
                <a:gd name="T49" fmla="*/ 92 h 215"/>
                <a:gd name="T50" fmla="*/ 96 w 277"/>
                <a:gd name="T51" fmla="*/ 97 h 215"/>
                <a:gd name="T52" fmla="*/ 122 w 277"/>
                <a:gd name="T53" fmla="*/ 77 h 215"/>
                <a:gd name="T54" fmla="*/ 161 w 277"/>
                <a:gd name="T55" fmla="*/ 77 h 215"/>
                <a:gd name="T56" fmla="*/ 160 w 277"/>
                <a:gd name="T57" fmla="*/ 87 h 215"/>
                <a:gd name="T58" fmla="*/ 160 w 277"/>
                <a:gd name="T59" fmla="*/ 87 h 215"/>
                <a:gd name="T60" fmla="*/ 205 w 277"/>
                <a:gd name="T61" fmla="*/ 92 h 215"/>
                <a:gd name="T62" fmla="*/ 192 w 277"/>
                <a:gd name="T63" fmla="*/ 97 h 215"/>
                <a:gd name="T64" fmla="*/ 218 w 277"/>
                <a:gd name="T65" fmla="*/ 77 h 215"/>
                <a:gd name="T66" fmla="*/ 257 w 277"/>
                <a:gd name="T67" fmla="*/ 77 h 215"/>
                <a:gd name="T68" fmla="*/ 256 w 277"/>
                <a:gd name="T69" fmla="*/ 87 h 215"/>
                <a:gd name="T70" fmla="*/ 256 w 277"/>
                <a:gd name="T71" fmla="*/ 87 h 215"/>
                <a:gd name="T72" fmla="*/ 22 w 277"/>
                <a:gd name="T73" fmla="*/ 154 h 215"/>
                <a:gd name="T74" fmla="*/ 22 w 277"/>
                <a:gd name="T75" fmla="*/ 164 h 215"/>
                <a:gd name="T76" fmla="*/ 22 w 277"/>
                <a:gd name="T77" fmla="*/ 164 h 215"/>
                <a:gd name="T78" fmla="*/ 66 w 277"/>
                <a:gd name="T79" fmla="*/ 168 h 215"/>
                <a:gd name="T80" fmla="*/ 54 w 277"/>
                <a:gd name="T81" fmla="*/ 173 h 215"/>
                <a:gd name="T82" fmla="*/ 79 w 277"/>
                <a:gd name="T83" fmla="*/ 154 h 215"/>
                <a:gd name="T84" fmla="*/ 118 w 277"/>
                <a:gd name="T85" fmla="*/ 154 h 215"/>
                <a:gd name="T86" fmla="*/ 118 w 277"/>
                <a:gd name="T87" fmla="*/ 164 h 215"/>
                <a:gd name="T88" fmla="*/ 118 w 277"/>
                <a:gd name="T89" fmla="*/ 164 h 215"/>
                <a:gd name="T90" fmla="*/ 163 w 277"/>
                <a:gd name="T91" fmla="*/ 168 h 215"/>
                <a:gd name="T92" fmla="*/ 150 w 277"/>
                <a:gd name="T93" fmla="*/ 173 h 215"/>
                <a:gd name="T94" fmla="*/ 176 w 277"/>
                <a:gd name="T95" fmla="*/ 154 h 215"/>
                <a:gd name="T96" fmla="*/ 215 w 277"/>
                <a:gd name="T97" fmla="*/ 154 h 215"/>
                <a:gd name="T98" fmla="*/ 214 w 277"/>
                <a:gd name="T99" fmla="*/ 164 h 215"/>
                <a:gd name="T100" fmla="*/ 214 w 277"/>
                <a:gd name="T101" fmla="*/ 164 h 215"/>
                <a:gd name="T102" fmla="*/ 259 w 277"/>
                <a:gd name="T103" fmla="*/ 168 h 215"/>
                <a:gd name="T104" fmla="*/ 247 w 277"/>
                <a:gd name="T105" fmla="*/ 173 h 215"/>
                <a:gd name="T106" fmla="*/ 272 w 277"/>
                <a:gd name="T107" fmla="*/ 154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77" h="215">
                  <a:moveTo>
                    <a:pt x="21" y="61"/>
                  </a:moveTo>
                  <a:cubicBezTo>
                    <a:pt x="7" y="61"/>
                    <a:pt x="0" y="51"/>
                    <a:pt x="0" y="32"/>
                  </a:cubicBezTo>
                  <a:cubicBezTo>
                    <a:pt x="0" y="22"/>
                    <a:pt x="2" y="14"/>
                    <a:pt x="6" y="9"/>
                  </a:cubicBezTo>
                  <a:cubicBezTo>
                    <a:pt x="9" y="3"/>
                    <a:pt x="15" y="1"/>
                    <a:pt x="22" y="1"/>
                  </a:cubicBezTo>
                  <a:cubicBezTo>
                    <a:pt x="36" y="1"/>
                    <a:pt x="43" y="11"/>
                    <a:pt x="43" y="30"/>
                  </a:cubicBezTo>
                  <a:cubicBezTo>
                    <a:pt x="43" y="40"/>
                    <a:pt x="41" y="48"/>
                    <a:pt x="37" y="53"/>
                  </a:cubicBezTo>
                  <a:cubicBezTo>
                    <a:pt x="33" y="59"/>
                    <a:pt x="28" y="61"/>
                    <a:pt x="21" y="61"/>
                  </a:cubicBezTo>
                  <a:close/>
                  <a:moveTo>
                    <a:pt x="22" y="10"/>
                  </a:moveTo>
                  <a:cubicBezTo>
                    <a:pt x="16" y="10"/>
                    <a:pt x="13" y="17"/>
                    <a:pt x="13" y="32"/>
                  </a:cubicBezTo>
                  <a:cubicBezTo>
                    <a:pt x="13" y="45"/>
                    <a:pt x="16" y="51"/>
                    <a:pt x="21" y="51"/>
                  </a:cubicBezTo>
                  <a:cubicBezTo>
                    <a:pt x="27" y="51"/>
                    <a:pt x="29" y="45"/>
                    <a:pt x="29" y="31"/>
                  </a:cubicBezTo>
                  <a:cubicBezTo>
                    <a:pt x="29" y="17"/>
                    <a:pt x="27" y="10"/>
                    <a:pt x="22" y="10"/>
                  </a:cubicBezTo>
                  <a:close/>
                  <a:moveTo>
                    <a:pt x="79" y="0"/>
                  </a:moveTo>
                  <a:cubicBezTo>
                    <a:pt x="79" y="60"/>
                    <a:pt x="79" y="60"/>
                    <a:pt x="79" y="60"/>
                  </a:cubicBezTo>
                  <a:cubicBezTo>
                    <a:pt x="66" y="60"/>
                    <a:pt x="66" y="60"/>
                    <a:pt x="66" y="60"/>
                  </a:cubicBezTo>
                  <a:cubicBezTo>
                    <a:pt x="66" y="15"/>
                    <a:pt x="66" y="15"/>
                    <a:pt x="66" y="15"/>
                  </a:cubicBezTo>
                  <a:cubicBezTo>
                    <a:pt x="66" y="15"/>
                    <a:pt x="65" y="16"/>
                    <a:pt x="64" y="17"/>
                  </a:cubicBezTo>
                  <a:cubicBezTo>
                    <a:pt x="63" y="17"/>
                    <a:pt x="62" y="18"/>
                    <a:pt x="61" y="18"/>
                  </a:cubicBezTo>
                  <a:cubicBezTo>
                    <a:pt x="60" y="19"/>
                    <a:pt x="59" y="19"/>
                    <a:pt x="57" y="19"/>
                  </a:cubicBezTo>
                  <a:cubicBezTo>
                    <a:pt x="56" y="20"/>
                    <a:pt x="55" y="20"/>
                    <a:pt x="54" y="20"/>
                  </a:cubicBezTo>
                  <a:cubicBezTo>
                    <a:pt x="54" y="9"/>
                    <a:pt x="54" y="9"/>
                    <a:pt x="54" y="9"/>
                  </a:cubicBezTo>
                  <a:cubicBezTo>
                    <a:pt x="57" y="8"/>
                    <a:pt x="61" y="7"/>
                    <a:pt x="64" y="5"/>
                  </a:cubicBezTo>
                  <a:cubicBezTo>
                    <a:pt x="66" y="4"/>
                    <a:pt x="69" y="2"/>
                    <a:pt x="72" y="0"/>
                  </a:cubicBezTo>
                  <a:lnTo>
                    <a:pt x="79" y="0"/>
                  </a:lnTo>
                  <a:close/>
                  <a:moveTo>
                    <a:pt x="117" y="61"/>
                  </a:moveTo>
                  <a:cubicBezTo>
                    <a:pt x="103" y="61"/>
                    <a:pt x="96" y="51"/>
                    <a:pt x="96" y="32"/>
                  </a:cubicBezTo>
                  <a:cubicBezTo>
                    <a:pt x="96" y="22"/>
                    <a:pt x="98" y="14"/>
                    <a:pt x="102" y="9"/>
                  </a:cubicBezTo>
                  <a:cubicBezTo>
                    <a:pt x="106" y="3"/>
                    <a:pt x="111" y="1"/>
                    <a:pt x="118" y="1"/>
                  </a:cubicBezTo>
                  <a:cubicBezTo>
                    <a:pt x="132" y="1"/>
                    <a:pt x="139" y="11"/>
                    <a:pt x="139" y="30"/>
                  </a:cubicBezTo>
                  <a:cubicBezTo>
                    <a:pt x="139" y="40"/>
                    <a:pt x="137" y="48"/>
                    <a:pt x="133" y="53"/>
                  </a:cubicBezTo>
                  <a:cubicBezTo>
                    <a:pt x="130" y="59"/>
                    <a:pt x="124" y="61"/>
                    <a:pt x="117" y="61"/>
                  </a:cubicBezTo>
                  <a:close/>
                  <a:moveTo>
                    <a:pt x="118" y="10"/>
                  </a:moveTo>
                  <a:cubicBezTo>
                    <a:pt x="112" y="10"/>
                    <a:pt x="109" y="17"/>
                    <a:pt x="109" y="32"/>
                  </a:cubicBezTo>
                  <a:cubicBezTo>
                    <a:pt x="109" y="45"/>
                    <a:pt x="112" y="51"/>
                    <a:pt x="118" y="51"/>
                  </a:cubicBezTo>
                  <a:cubicBezTo>
                    <a:pt x="123" y="51"/>
                    <a:pt x="126" y="45"/>
                    <a:pt x="126" y="31"/>
                  </a:cubicBezTo>
                  <a:cubicBezTo>
                    <a:pt x="126" y="17"/>
                    <a:pt x="123" y="10"/>
                    <a:pt x="118" y="10"/>
                  </a:cubicBezTo>
                  <a:close/>
                  <a:moveTo>
                    <a:pt x="176" y="0"/>
                  </a:moveTo>
                  <a:cubicBezTo>
                    <a:pt x="176" y="60"/>
                    <a:pt x="176" y="60"/>
                    <a:pt x="176" y="60"/>
                  </a:cubicBezTo>
                  <a:cubicBezTo>
                    <a:pt x="163" y="60"/>
                    <a:pt x="163" y="60"/>
                    <a:pt x="163" y="60"/>
                  </a:cubicBezTo>
                  <a:cubicBezTo>
                    <a:pt x="163" y="15"/>
                    <a:pt x="163" y="15"/>
                    <a:pt x="163" y="15"/>
                  </a:cubicBezTo>
                  <a:cubicBezTo>
                    <a:pt x="162" y="15"/>
                    <a:pt x="161" y="16"/>
                    <a:pt x="160" y="17"/>
                  </a:cubicBezTo>
                  <a:cubicBezTo>
                    <a:pt x="159" y="17"/>
                    <a:pt x="158" y="18"/>
                    <a:pt x="157" y="18"/>
                  </a:cubicBezTo>
                  <a:cubicBezTo>
                    <a:pt x="156" y="19"/>
                    <a:pt x="155" y="19"/>
                    <a:pt x="154" y="19"/>
                  </a:cubicBezTo>
                  <a:cubicBezTo>
                    <a:pt x="153" y="20"/>
                    <a:pt x="151" y="20"/>
                    <a:pt x="150" y="20"/>
                  </a:cubicBezTo>
                  <a:cubicBezTo>
                    <a:pt x="150" y="9"/>
                    <a:pt x="150" y="9"/>
                    <a:pt x="150" y="9"/>
                  </a:cubicBezTo>
                  <a:cubicBezTo>
                    <a:pt x="154" y="8"/>
                    <a:pt x="157" y="7"/>
                    <a:pt x="160" y="5"/>
                  </a:cubicBezTo>
                  <a:cubicBezTo>
                    <a:pt x="163" y="4"/>
                    <a:pt x="165" y="2"/>
                    <a:pt x="168" y="0"/>
                  </a:cubicBezTo>
                  <a:lnTo>
                    <a:pt x="176" y="0"/>
                  </a:lnTo>
                  <a:close/>
                  <a:moveTo>
                    <a:pt x="214" y="61"/>
                  </a:moveTo>
                  <a:cubicBezTo>
                    <a:pt x="200" y="61"/>
                    <a:pt x="193" y="51"/>
                    <a:pt x="193" y="32"/>
                  </a:cubicBezTo>
                  <a:cubicBezTo>
                    <a:pt x="193" y="22"/>
                    <a:pt x="195" y="14"/>
                    <a:pt x="198" y="9"/>
                  </a:cubicBezTo>
                  <a:cubicBezTo>
                    <a:pt x="202" y="3"/>
                    <a:pt x="208" y="1"/>
                    <a:pt x="215" y="1"/>
                  </a:cubicBezTo>
                  <a:cubicBezTo>
                    <a:pt x="228" y="1"/>
                    <a:pt x="235" y="11"/>
                    <a:pt x="235" y="30"/>
                  </a:cubicBezTo>
                  <a:cubicBezTo>
                    <a:pt x="235" y="40"/>
                    <a:pt x="233" y="48"/>
                    <a:pt x="230" y="53"/>
                  </a:cubicBezTo>
                  <a:cubicBezTo>
                    <a:pt x="226" y="59"/>
                    <a:pt x="221" y="61"/>
                    <a:pt x="214" y="61"/>
                  </a:cubicBezTo>
                  <a:close/>
                  <a:moveTo>
                    <a:pt x="214" y="10"/>
                  </a:moveTo>
                  <a:cubicBezTo>
                    <a:pt x="209" y="10"/>
                    <a:pt x="206" y="17"/>
                    <a:pt x="206" y="32"/>
                  </a:cubicBezTo>
                  <a:cubicBezTo>
                    <a:pt x="206" y="45"/>
                    <a:pt x="209" y="51"/>
                    <a:pt x="214" y="51"/>
                  </a:cubicBezTo>
                  <a:cubicBezTo>
                    <a:pt x="219" y="51"/>
                    <a:pt x="222" y="45"/>
                    <a:pt x="222" y="31"/>
                  </a:cubicBezTo>
                  <a:cubicBezTo>
                    <a:pt x="222" y="17"/>
                    <a:pt x="219" y="10"/>
                    <a:pt x="214" y="10"/>
                  </a:cubicBezTo>
                  <a:close/>
                  <a:moveTo>
                    <a:pt x="272" y="0"/>
                  </a:moveTo>
                  <a:cubicBezTo>
                    <a:pt x="272" y="60"/>
                    <a:pt x="272" y="60"/>
                    <a:pt x="272" y="60"/>
                  </a:cubicBezTo>
                  <a:cubicBezTo>
                    <a:pt x="259" y="60"/>
                    <a:pt x="259" y="60"/>
                    <a:pt x="259" y="60"/>
                  </a:cubicBezTo>
                  <a:cubicBezTo>
                    <a:pt x="259" y="15"/>
                    <a:pt x="259" y="15"/>
                    <a:pt x="259" y="15"/>
                  </a:cubicBezTo>
                  <a:cubicBezTo>
                    <a:pt x="258" y="15"/>
                    <a:pt x="258" y="16"/>
                    <a:pt x="257" y="17"/>
                  </a:cubicBezTo>
                  <a:cubicBezTo>
                    <a:pt x="256" y="17"/>
                    <a:pt x="255" y="18"/>
                    <a:pt x="254" y="18"/>
                  </a:cubicBezTo>
                  <a:cubicBezTo>
                    <a:pt x="252" y="19"/>
                    <a:pt x="251" y="19"/>
                    <a:pt x="250" y="19"/>
                  </a:cubicBezTo>
                  <a:cubicBezTo>
                    <a:pt x="249" y="20"/>
                    <a:pt x="248" y="20"/>
                    <a:pt x="247" y="20"/>
                  </a:cubicBezTo>
                  <a:cubicBezTo>
                    <a:pt x="247" y="9"/>
                    <a:pt x="247" y="9"/>
                    <a:pt x="247" y="9"/>
                  </a:cubicBezTo>
                  <a:cubicBezTo>
                    <a:pt x="250" y="8"/>
                    <a:pt x="253" y="7"/>
                    <a:pt x="256" y="5"/>
                  </a:cubicBezTo>
                  <a:cubicBezTo>
                    <a:pt x="259" y="4"/>
                    <a:pt x="262" y="2"/>
                    <a:pt x="264" y="0"/>
                  </a:cubicBezTo>
                  <a:lnTo>
                    <a:pt x="272" y="0"/>
                  </a:lnTo>
                  <a:close/>
                  <a:moveTo>
                    <a:pt x="25" y="77"/>
                  </a:moveTo>
                  <a:cubicBezTo>
                    <a:pt x="25" y="137"/>
                    <a:pt x="25" y="137"/>
                    <a:pt x="25" y="137"/>
                  </a:cubicBezTo>
                  <a:cubicBezTo>
                    <a:pt x="12" y="137"/>
                    <a:pt x="12" y="137"/>
                    <a:pt x="12" y="137"/>
                  </a:cubicBezTo>
                  <a:cubicBezTo>
                    <a:pt x="12" y="92"/>
                    <a:pt x="12" y="92"/>
                    <a:pt x="12" y="92"/>
                  </a:cubicBezTo>
                  <a:cubicBezTo>
                    <a:pt x="12" y="92"/>
                    <a:pt x="11" y="93"/>
                    <a:pt x="10" y="93"/>
                  </a:cubicBezTo>
                  <a:cubicBezTo>
                    <a:pt x="9" y="94"/>
                    <a:pt x="8" y="94"/>
                    <a:pt x="7" y="95"/>
                  </a:cubicBezTo>
                  <a:cubicBezTo>
                    <a:pt x="6" y="95"/>
                    <a:pt x="5" y="96"/>
                    <a:pt x="3" y="96"/>
                  </a:cubicBezTo>
                  <a:cubicBezTo>
                    <a:pt x="2" y="96"/>
                    <a:pt x="1" y="97"/>
                    <a:pt x="0" y="97"/>
                  </a:cubicBezTo>
                  <a:cubicBezTo>
                    <a:pt x="0" y="86"/>
                    <a:pt x="0" y="86"/>
                    <a:pt x="0" y="86"/>
                  </a:cubicBezTo>
                  <a:cubicBezTo>
                    <a:pt x="3" y="85"/>
                    <a:pt x="6" y="84"/>
                    <a:pt x="9" y="82"/>
                  </a:cubicBezTo>
                  <a:cubicBezTo>
                    <a:pt x="12" y="81"/>
                    <a:pt x="15" y="79"/>
                    <a:pt x="17" y="77"/>
                  </a:cubicBezTo>
                  <a:lnTo>
                    <a:pt x="25" y="77"/>
                  </a:lnTo>
                  <a:close/>
                  <a:moveTo>
                    <a:pt x="63" y="138"/>
                  </a:moveTo>
                  <a:cubicBezTo>
                    <a:pt x="49" y="138"/>
                    <a:pt x="42" y="128"/>
                    <a:pt x="42" y="109"/>
                  </a:cubicBezTo>
                  <a:cubicBezTo>
                    <a:pt x="42" y="98"/>
                    <a:pt x="44" y="91"/>
                    <a:pt x="48" y="85"/>
                  </a:cubicBezTo>
                  <a:cubicBezTo>
                    <a:pt x="52" y="80"/>
                    <a:pt x="57" y="77"/>
                    <a:pt x="64" y="77"/>
                  </a:cubicBezTo>
                  <a:cubicBezTo>
                    <a:pt x="78" y="77"/>
                    <a:pt x="85" y="87"/>
                    <a:pt x="85" y="107"/>
                  </a:cubicBezTo>
                  <a:cubicBezTo>
                    <a:pt x="85" y="117"/>
                    <a:pt x="83" y="125"/>
                    <a:pt x="79" y="130"/>
                  </a:cubicBezTo>
                  <a:cubicBezTo>
                    <a:pt x="75" y="135"/>
                    <a:pt x="70" y="138"/>
                    <a:pt x="63" y="138"/>
                  </a:cubicBezTo>
                  <a:close/>
                  <a:moveTo>
                    <a:pt x="64" y="87"/>
                  </a:moveTo>
                  <a:cubicBezTo>
                    <a:pt x="58" y="87"/>
                    <a:pt x="55" y="94"/>
                    <a:pt x="55" y="108"/>
                  </a:cubicBezTo>
                  <a:cubicBezTo>
                    <a:pt x="55" y="121"/>
                    <a:pt x="58" y="128"/>
                    <a:pt x="64" y="128"/>
                  </a:cubicBezTo>
                  <a:cubicBezTo>
                    <a:pt x="69" y="128"/>
                    <a:pt x="72" y="121"/>
                    <a:pt x="72" y="108"/>
                  </a:cubicBezTo>
                  <a:cubicBezTo>
                    <a:pt x="72" y="94"/>
                    <a:pt x="69" y="87"/>
                    <a:pt x="64" y="87"/>
                  </a:cubicBezTo>
                  <a:close/>
                  <a:moveTo>
                    <a:pt x="122" y="77"/>
                  </a:moveTo>
                  <a:cubicBezTo>
                    <a:pt x="122" y="137"/>
                    <a:pt x="122" y="137"/>
                    <a:pt x="122" y="137"/>
                  </a:cubicBezTo>
                  <a:cubicBezTo>
                    <a:pt x="109" y="137"/>
                    <a:pt x="109" y="137"/>
                    <a:pt x="109" y="137"/>
                  </a:cubicBezTo>
                  <a:cubicBezTo>
                    <a:pt x="109" y="92"/>
                    <a:pt x="109" y="92"/>
                    <a:pt x="109" y="92"/>
                  </a:cubicBezTo>
                  <a:cubicBezTo>
                    <a:pt x="108" y="92"/>
                    <a:pt x="107" y="93"/>
                    <a:pt x="106" y="93"/>
                  </a:cubicBezTo>
                  <a:cubicBezTo>
                    <a:pt x="105" y="94"/>
                    <a:pt x="104" y="94"/>
                    <a:pt x="103" y="95"/>
                  </a:cubicBezTo>
                  <a:cubicBezTo>
                    <a:pt x="102" y="95"/>
                    <a:pt x="101" y="96"/>
                    <a:pt x="100" y="96"/>
                  </a:cubicBezTo>
                  <a:cubicBezTo>
                    <a:pt x="98" y="96"/>
                    <a:pt x="97" y="97"/>
                    <a:pt x="96" y="97"/>
                  </a:cubicBezTo>
                  <a:cubicBezTo>
                    <a:pt x="96" y="86"/>
                    <a:pt x="96" y="86"/>
                    <a:pt x="96" y="86"/>
                  </a:cubicBezTo>
                  <a:cubicBezTo>
                    <a:pt x="100" y="85"/>
                    <a:pt x="103" y="84"/>
                    <a:pt x="106" y="82"/>
                  </a:cubicBezTo>
                  <a:cubicBezTo>
                    <a:pt x="109" y="81"/>
                    <a:pt x="111" y="79"/>
                    <a:pt x="114" y="77"/>
                  </a:cubicBezTo>
                  <a:lnTo>
                    <a:pt x="122" y="77"/>
                  </a:lnTo>
                  <a:close/>
                  <a:moveTo>
                    <a:pt x="159" y="138"/>
                  </a:moveTo>
                  <a:cubicBezTo>
                    <a:pt x="145" y="138"/>
                    <a:pt x="138" y="128"/>
                    <a:pt x="138" y="109"/>
                  </a:cubicBezTo>
                  <a:cubicBezTo>
                    <a:pt x="138" y="98"/>
                    <a:pt x="140" y="91"/>
                    <a:pt x="144" y="85"/>
                  </a:cubicBezTo>
                  <a:cubicBezTo>
                    <a:pt x="148" y="80"/>
                    <a:pt x="153" y="77"/>
                    <a:pt x="161" y="77"/>
                  </a:cubicBezTo>
                  <a:cubicBezTo>
                    <a:pt x="174" y="77"/>
                    <a:pt x="181" y="87"/>
                    <a:pt x="181" y="107"/>
                  </a:cubicBezTo>
                  <a:cubicBezTo>
                    <a:pt x="181" y="117"/>
                    <a:pt x="179" y="125"/>
                    <a:pt x="175" y="130"/>
                  </a:cubicBezTo>
                  <a:cubicBezTo>
                    <a:pt x="172" y="135"/>
                    <a:pt x="166" y="138"/>
                    <a:pt x="159" y="138"/>
                  </a:cubicBezTo>
                  <a:close/>
                  <a:moveTo>
                    <a:pt x="160" y="87"/>
                  </a:moveTo>
                  <a:cubicBezTo>
                    <a:pt x="154" y="87"/>
                    <a:pt x="152" y="94"/>
                    <a:pt x="152" y="108"/>
                  </a:cubicBezTo>
                  <a:cubicBezTo>
                    <a:pt x="152" y="121"/>
                    <a:pt x="154" y="128"/>
                    <a:pt x="160" y="128"/>
                  </a:cubicBezTo>
                  <a:cubicBezTo>
                    <a:pt x="165" y="128"/>
                    <a:pt x="168" y="121"/>
                    <a:pt x="168" y="108"/>
                  </a:cubicBezTo>
                  <a:cubicBezTo>
                    <a:pt x="168" y="94"/>
                    <a:pt x="165" y="87"/>
                    <a:pt x="160" y="87"/>
                  </a:cubicBezTo>
                  <a:close/>
                  <a:moveTo>
                    <a:pt x="218" y="77"/>
                  </a:moveTo>
                  <a:cubicBezTo>
                    <a:pt x="218" y="137"/>
                    <a:pt x="218" y="137"/>
                    <a:pt x="218" y="137"/>
                  </a:cubicBezTo>
                  <a:cubicBezTo>
                    <a:pt x="205" y="137"/>
                    <a:pt x="205" y="137"/>
                    <a:pt x="205" y="137"/>
                  </a:cubicBezTo>
                  <a:cubicBezTo>
                    <a:pt x="205" y="92"/>
                    <a:pt x="205" y="92"/>
                    <a:pt x="205" y="92"/>
                  </a:cubicBezTo>
                  <a:cubicBezTo>
                    <a:pt x="204" y="92"/>
                    <a:pt x="203" y="93"/>
                    <a:pt x="202" y="93"/>
                  </a:cubicBezTo>
                  <a:cubicBezTo>
                    <a:pt x="201" y="94"/>
                    <a:pt x="200" y="94"/>
                    <a:pt x="199" y="95"/>
                  </a:cubicBezTo>
                  <a:cubicBezTo>
                    <a:pt x="198" y="95"/>
                    <a:pt x="197" y="96"/>
                    <a:pt x="196" y="96"/>
                  </a:cubicBezTo>
                  <a:cubicBezTo>
                    <a:pt x="195" y="96"/>
                    <a:pt x="194" y="97"/>
                    <a:pt x="192" y="97"/>
                  </a:cubicBezTo>
                  <a:cubicBezTo>
                    <a:pt x="192" y="86"/>
                    <a:pt x="192" y="86"/>
                    <a:pt x="192" y="86"/>
                  </a:cubicBezTo>
                  <a:cubicBezTo>
                    <a:pt x="196" y="85"/>
                    <a:pt x="199" y="84"/>
                    <a:pt x="202" y="82"/>
                  </a:cubicBezTo>
                  <a:cubicBezTo>
                    <a:pt x="205" y="81"/>
                    <a:pt x="208" y="79"/>
                    <a:pt x="210" y="77"/>
                  </a:cubicBezTo>
                  <a:lnTo>
                    <a:pt x="218" y="77"/>
                  </a:lnTo>
                  <a:close/>
                  <a:moveTo>
                    <a:pt x="256" y="138"/>
                  </a:moveTo>
                  <a:cubicBezTo>
                    <a:pt x="242" y="138"/>
                    <a:pt x="235" y="128"/>
                    <a:pt x="235" y="109"/>
                  </a:cubicBezTo>
                  <a:cubicBezTo>
                    <a:pt x="235" y="98"/>
                    <a:pt x="237" y="91"/>
                    <a:pt x="240" y="85"/>
                  </a:cubicBezTo>
                  <a:cubicBezTo>
                    <a:pt x="244" y="80"/>
                    <a:pt x="250" y="77"/>
                    <a:pt x="257" y="77"/>
                  </a:cubicBezTo>
                  <a:cubicBezTo>
                    <a:pt x="270" y="77"/>
                    <a:pt x="277" y="87"/>
                    <a:pt x="277" y="107"/>
                  </a:cubicBezTo>
                  <a:cubicBezTo>
                    <a:pt x="277" y="117"/>
                    <a:pt x="275" y="125"/>
                    <a:pt x="272" y="130"/>
                  </a:cubicBezTo>
                  <a:cubicBezTo>
                    <a:pt x="268" y="135"/>
                    <a:pt x="263" y="138"/>
                    <a:pt x="256" y="138"/>
                  </a:cubicBezTo>
                  <a:close/>
                  <a:moveTo>
                    <a:pt x="256" y="87"/>
                  </a:moveTo>
                  <a:cubicBezTo>
                    <a:pt x="251" y="87"/>
                    <a:pt x="248" y="94"/>
                    <a:pt x="248" y="108"/>
                  </a:cubicBezTo>
                  <a:cubicBezTo>
                    <a:pt x="248" y="121"/>
                    <a:pt x="251" y="128"/>
                    <a:pt x="256" y="128"/>
                  </a:cubicBezTo>
                  <a:cubicBezTo>
                    <a:pt x="261" y="128"/>
                    <a:pt x="264" y="121"/>
                    <a:pt x="264" y="108"/>
                  </a:cubicBezTo>
                  <a:cubicBezTo>
                    <a:pt x="264" y="94"/>
                    <a:pt x="262" y="87"/>
                    <a:pt x="256" y="87"/>
                  </a:cubicBezTo>
                  <a:close/>
                  <a:moveTo>
                    <a:pt x="21" y="215"/>
                  </a:moveTo>
                  <a:cubicBezTo>
                    <a:pt x="7" y="215"/>
                    <a:pt x="0" y="205"/>
                    <a:pt x="0" y="185"/>
                  </a:cubicBezTo>
                  <a:cubicBezTo>
                    <a:pt x="0" y="175"/>
                    <a:pt x="2" y="167"/>
                    <a:pt x="6" y="162"/>
                  </a:cubicBezTo>
                  <a:cubicBezTo>
                    <a:pt x="9" y="157"/>
                    <a:pt x="15" y="154"/>
                    <a:pt x="22" y="154"/>
                  </a:cubicBezTo>
                  <a:cubicBezTo>
                    <a:pt x="36" y="154"/>
                    <a:pt x="43" y="164"/>
                    <a:pt x="43" y="184"/>
                  </a:cubicBezTo>
                  <a:cubicBezTo>
                    <a:pt x="43" y="194"/>
                    <a:pt x="41" y="201"/>
                    <a:pt x="37" y="207"/>
                  </a:cubicBezTo>
                  <a:cubicBezTo>
                    <a:pt x="33" y="212"/>
                    <a:pt x="28" y="215"/>
                    <a:pt x="21" y="215"/>
                  </a:cubicBezTo>
                  <a:close/>
                  <a:moveTo>
                    <a:pt x="22" y="164"/>
                  </a:moveTo>
                  <a:cubicBezTo>
                    <a:pt x="16" y="164"/>
                    <a:pt x="13" y="171"/>
                    <a:pt x="13" y="185"/>
                  </a:cubicBezTo>
                  <a:cubicBezTo>
                    <a:pt x="13" y="198"/>
                    <a:pt x="16" y="205"/>
                    <a:pt x="21" y="205"/>
                  </a:cubicBezTo>
                  <a:cubicBezTo>
                    <a:pt x="27" y="205"/>
                    <a:pt x="29" y="198"/>
                    <a:pt x="29" y="184"/>
                  </a:cubicBezTo>
                  <a:cubicBezTo>
                    <a:pt x="29" y="171"/>
                    <a:pt x="27" y="164"/>
                    <a:pt x="22" y="164"/>
                  </a:cubicBezTo>
                  <a:close/>
                  <a:moveTo>
                    <a:pt x="79" y="154"/>
                  </a:moveTo>
                  <a:cubicBezTo>
                    <a:pt x="79" y="214"/>
                    <a:pt x="79" y="214"/>
                    <a:pt x="79" y="214"/>
                  </a:cubicBezTo>
                  <a:cubicBezTo>
                    <a:pt x="66" y="214"/>
                    <a:pt x="66" y="214"/>
                    <a:pt x="66" y="214"/>
                  </a:cubicBezTo>
                  <a:cubicBezTo>
                    <a:pt x="66" y="168"/>
                    <a:pt x="66" y="168"/>
                    <a:pt x="66" y="168"/>
                  </a:cubicBezTo>
                  <a:cubicBezTo>
                    <a:pt x="66" y="169"/>
                    <a:pt x="65" y="170"/>
                    <a:pt x="64" y="170"/>
                  </a:cubicBezTo>
                  <a:cubicBezTo>
                    <a:pt x="63" y="171"/>
                    <a:pt x="62" y="171"/>
                    <a:pt x="61" y="172"/>
                  </a:cubicBezTo>
                  <a:cubicBezTo>
                    <a:pt x="60" y="172"/>
                    <a:pt x="59" y="172"/>
                    <a:pt x="57" y="173"/>
                  </a:cubicBezTo>
                  <a:cubicBezTo>
                    <a:pt x="56" y="173"/>
                    <a:pt x="55" y="173"/>
                    <a:pt x="54" y="173"/>
                  </a:cubicBezTo>
                  <a:cubicBezTo>
                    <a:pt x="54" y="163"/>
                    <a:pt x="54" y="163"/>
                    <a:pt x="54" y="163"/>
                  </a:cubicBezTo>
                  <a:cubicBezTo>
                    <a:pt x="57" y="162"/>
                    <a:pt x="61" y="160"/>
                    <a:pt x="64" y="159"/>
                  </a:cubicBezTo>
                  <a:cubicBezTo>
                    <a:pt x="66" y="157"/>
                    <a:pt x="69" y="156"/>
                    <a:pt x="72" y="154"/>
                  </a:cubicBezTo>
                  <a:lnTo>
                    <a:pt x="79" y="154"/>
                  </a:lnTo>
                  <a:close/>
                  <a:moveTo>
                    <a:pt x="117" y="215"/>
                  </a:moveTo>
                  <a:cubicBezTo>
                    <a:pt x="103" y="215"/>
                    <a:pt x="96" y="205"/>
                    <a:pt x="96" y="185"/>
                  </a:cubicBezTo>
                  <a:cubicBezTo>
                    <a:pt x="96" y="175"/>
                    <a:pt x="98" y="167"/>
                    <a:pt x="102" y="162"/>
                  </a:cubicBezTo>
                  <a:cubicBezTo>
                    <a:pt x="106" y="157"/>
                    <a:pt x="111" y="154"/>
                    <a:pt x="118" y="154"/>
                  </a:cubicBezTo>
                  <a:cubicBezTo>
                    <a:pt x="132" y="154"/>
                    <a:pt x="139" y="164"/>
                    <a:pt x="139" y="184"/>
                  </a:cubicBezTo>
                  <a:cubicBezTo>
                    <a:pt x="139" y="194"/>
                    <a:pt x="137" y="201"/>
                    <a:pt x="133" y="207"/>
                  </a:cubicBezTo>
                  <a:cubicBezTo>
                    <a:pt x="130" y="212"/>
                    <a:pt x="124" y="215"/>
                    <a:pt x="117" y="215"/>
                  </a:cubicBezTo>
                  <a:close/>
                  <a:moveTo>
                    <a:pt x="118" y="164"/>
                  </a:moveTo>
                  <a:cubicBezTo>
                    <a:pt x="112" y="164"/>
                    <a:pt x="109" y="171"/>
                    <a:pt x="109" y="185"/>
                  </a:cubicBezTo>
                  <a:cubicBezTo>
                    <a:pt x="109" y="198"/>
                    <a:pt x="112" y="205"/>
                    <a:pt x="118" y="205"/>
                  </a:cubicBezTo>
                  <a:cubicBezTo>
                    <a:pt x="123" y="205"/>
                    <a:pt x="126" y="198"/>
                    <a:pt x="126" y="184"/>
                  </a:cubicBezTo>
                  <a:cubicBezTo>
                    <a:pt x="126" y="171"/>
                    <a:pt x="123" y="164"/>
                    <a:pt x="118" y="164"/>
                  </a:cubicBezTo>
                  <a:close/>
                  <a:moveTo>
                    <a:pt x="176" y="154"/>
                  </a:moveTo>
                  <a:cubicBezTo>
                    <a:pt x="176" y="214"/>
                    <a:pt x="176" y="214"/>
                    <a:pt x="176" y="214"/>
                  </a:cubicBezTo>
                  <a:cubicBezTo>
                    <a:pt x="163" y="214"/>
                    <a:pt x="163" y="214"/>
                    <a:pt x="163" y="214"/>
                  </a:cubicBezTo>
                  <a:cubicBezTo>
                    <a:pt x="163" y="168"/>
                    <a:pt x="163" y="168"/>
                    <a:pt x="163" y="168"/>
                  </a:cubicBezTo>
                  <a:cubicBezTo>
                    <a:pt x="162" y="169"/>
                    <a:pt x="161" y="170"/>
                    <a:pt x="160" y="170"/>
                  </a:cubicBezTo>
                  <a:cubicBezTo>
                    <a:pt x="159" y="171"/>
                    <a:pt x="158" y="171"/>
                    <a:pt x="157" y="172"/>
                  </a:cubicBezTo>
                  <a:cubicBezTo>
                    <a:pt x="156" y="172"/>
                    <a:pt x="155" y="172"/>
                    <a:pt x="154" y="173"/>
                  </a:cubicBezTo>
                  <a:cubicBezTo>
                    <a:pt x="153" y="173"/>
                    <a:pt x="151" y="173"/>
                    <a:pt x="150" y="173"/>
                  </a:cubicBezTo>
                  <a:cubicBezTo>
                    <a:pt x="150" y="163"/>
                    <a:pt x="150" y="163"/>
                    <a:pt x="150" y="163"/>
                  </a:cubicBezTo>
                  <a:cubicBezTo>
                    <a:pt x="154" y="162"/>
                    <a:pt x="157" y="160"/>
                    <a:pt x="160" y="159"/>
                  </a:cubicBezTo>
                  <a:cubicBezTo>
                    <a:pt x="163" y="157"/>
                    <a:pt x="165" y="156"/>
                    <a:pt x="168" y="154"/>
                  </a:cubicBezTo>
                  <a:lnTo>
                    <a:pt x="176" y="154"/>
                  </a:lnTo>
                  <a:close/>
                  <a:moveTo>
                    <a:pt x="214" y="215"/>
                  </a:moveTo>
                  <a:cubicBezTo>
                    <a:pt x="200" y="215"/>
                    <a:pt x="193" y="205"/>
                    <a:pt x="193" y="185"/>
                  </a:cubicBezTo>
                  <a:cubicBezTo>
                    <a:pt x="193" y="175"/>
                    <a:pt x="195" y="167"/>
                    <a:pt x="198" y="162"/>
                  </a:cubicBezTo>
                  <a:cubicBezTo>
                    <a:pt x="202" y="157"/>
                    <a:pt x="208" y="154"/>
                    <a:pt x="215" y="154"/>
                  </a:cubicBezTo>
                  <a:cubicBezTo>
                    <a:pt x="228" y="154"/>
                    <a:pt x="235" y="164"/>
                    <a:pt x="235" y="184"/>
                  </a:cubicBezTo>
                  <a:cubicBezTo>
                    <a:pt x="235" y="194"/>
                    <a:pt x="233" y="201"/>
                    <a:pt x="230" y="207"/>
                  </a:cubicBezTo>
                  <a:cubicBezTo>
                    <a:pt x="226" y="212"/>
                    <a:pt x="221" y="215"/>
                    <a:pt x="214" y="215"/>
                  </a:cubicBezTo>
                  <a:close/>
                  <a:moveTo>
                    <a:pt x="214" y="164"/>
                  </a:moveTo>
                  <a:cubicBezTo>
                    <a:pt x="209" y="164"/>
                    <a:pt x="206" y="171"/>
                    <a:pt x="206" y="185"/>
                  </a:cubicBezTo>
                  <a:cubicBezTo>
                    <a:pt x="206" y="198"/>
                    <a:pt x="209" y="205"/>
                    <a:pt x="214" y="205"/>
                  </a:cubicBezTo>
                  <a:cubicBezTo>
                    <a:pt x="219" y="205"/>
                    <a:pt x="222" y="198"/>
                    <a:pt x="222" y="184"/>
                  </a:cubicBezTo>
                  <a:cubicBezTo>
                    <a:pt x="222" y="171"/>
                    <a:pt x="219" y="164"/>
                    <a:pt x="214" y="164"/>
                  </a:cubicBezTo>
                  <a:close/>
                  <a:moveTo>
                    <a:pt x="272" y="154"/>
                  </a:moveTo>
                  <a:cubicBezTo>
                    <a:pt x="272" y="214"/>
                    <a:pt x="272" y="214"/>
                    <a:pt x="272" y="214"/>
                  </a:cubicBezTo>
                  <a:cubicBezTo>
                    <a:pt x="259" y="214"/>
                    <a:pt x="259" y="214"/>
                    <a:pt x="259" y="214"/>
                  </a:cubicBezTo>
                  <a:cubicBezTo>
                    <a:pt x="259" y="168"/>
                    <a:pt x="259" y="168"/>
                    <a:pt x="259" y="168"/>
                  </a:cubicBezTo>
                  <a:cubicBezTo>
                    <a:pt x="258" y="169"/>
                    <a:pt x="258" y="170"/>
                    <a:pt x="257" y="170"/>
                  </a:cubicBezTo>
                  <a:cubicBezTo>
                    <a:pt x="256" y="171"/>
                    <a:pt x="255" y="171"/>
                    <a:pt x="254" y="172"/>
                  </a:cubicBezTo>
                  <a:cubicBezTo>
                    <a:pt x="252" y="172"/>
                    <a:pt x="251" y="172"/>
                    <a:pt x="250" y="173"/>
                  </a:cubicBezTo>
                  <a:cubicBezTo>
                    <a:pt x="249" y="173"/>
                    <a:pt x="248" y="173"/>
                    <a:pt x="247" y="173"/>
                  </a:cubicBezTo>
                  <a:cubicBezTo>
                    <a:pt x="247" y="163"/>
                    <a:pt x="247" y="163"/>
                    <a:pt x="247" y="163"/>
                  </a:cubicBezTo>
                  <a:cubicBezTo>
                    <a:pt x="250" y="162"/>
                    <a:pt x="253" y="160"/>
                    <a:pt x="256" y="159"/>
                  </a:cubicBezTo>
                  <a:cubicBezTo>
                    <a:pt x="259" y="157"/>
                    <a:pt x="262" y="156"/>
                    <a:pt x="264" y="154"/>
                  </a:cubicBezTo>
                  <a:lnTo>
                    <a:pt x="272" y="154"/>
                  </a:lnTo>
                  <a:close/>
                </a:path>
              </a:pathLst>
            </a:custGeom>
            <a:solidFill>
              <a:srgbClr val="797979"/>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64" name="Hexagon 63">
            <a:extLst>
              <a:ext uri="{FF2B5EF4-FFF2-40B4-BE49-F238E27FC236}">
                <a16:creationId xmlns:a16="http://schemas.microsoft.com/office/drawing/2014/main" id="{E9290256-C5DC-4953-AE39-DFE607D5124F}"/>
              </a:ext>
            </a:extLst>
          </p:cNvPr>
          <p:cNvSpPr/>
          <p:nvPr/>
        </p:nvSpPr>
        <p:spPr>
          <a:xfrm>
            <a:off x="5076453" y="2887871"/>
            <a:ext cx="493265" cy="425229"/>
          </a:xfrm>
          <a:prstGeom prst="hexagon">
            <a:avLst/>
          </a:prstGeom>
          <a:solidFill>
            <a:srgbClr val="E9E9E9"/>
          </a:solidFill>
          <a:ln w="12700">
            <a:solidFill>
              <a:srgbClr val="797979"/>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8" name="Hexagon 77">
            <a:extLst>
              <a:ext uri="{FF2B5EF4-FFF2-40B4-BE49-F238E27FC236}">
                <a16:creationId xmlns:a16="http://schemas.microsoft.com/office/drawing/2014/main" id="{C4CCE317-3DDD-4755-80FF-0F2681DE45CE}"/>
              </a:ext>
            </a:extLst>
          </p:cNvPr>
          <p:cNvSpPr/>
          <p:nvPr/>
        </p:nvSpPr>
        <p:spPr>
          <a:xfrm>
            <a:off x="5516949" y="3028436"/>
            <a:ext cx="722483" cy="622830"/>
          </a:xfrm>
          <a:prstGeom prst="hexagon">
            <a:avLst/>
          </a:prstGeom>
          <a:solidFill>
            <a:srgbClr val="E9E9E9"/>
          </a:solidFill>
          <a:ln w="12700">
            <a:solidFill>
              <a:srgbClr val="797979"/>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113" name="Group 112">
            <a:extLst>
              <a:ext uri="{FF2B5EF4-FFF2-40B4-BE49-F238E27FC236}">
                <a16:creationId xmlns:a16="http://schemas.microsoft.com/office/drawing/2014/main" id="{72503714-B2AD-4591-9D74-C611B1B8C876}"/>
              </a:ext>
            </a:extLst>
          </p:cNvPr>
          <p:cNvGrpSpPr/>
          <p:nvPr/>
        </p:nvGrpSpPr>
        <p:grpSpPr>
          <a:xfrm>
            <a:off x="7500442" y="3706224"/>
            <a:ext cx="493265" cy="425229"/>
            <a:chOff x="10430688" y="262913"/>
            <a:chExt cx="791685" cy="682487"/>
          </a:xfrm>
        </p:grpSpPr>
        <p:sp>
          <p:nvSpPr>
            <p:cNvPr id="114" name="Hexagon 113">
              <a:extLst>
                <a:ext uri="{FF2B5EF4-FFF2-40B4-BE49-F238E27FC236}">
                  <a16:creationId xmlns:a16="http://schemas.microsoft.com/office/drawing/2014/main" id="{132CAAD0-532D-450C-AED3-43D479BFAAFF}"/>
                </a:ext>
              </a:extLst>
            </p:cNvPr>
            <p:cNvSpPr/>
            <p:nvPr/>
          </p:nvSpPr>
          <p:spPr>
            <a:xfrm>
              <a:off x="10430688" y="262913"/>
              <a:ext cx="791685" cy="682487"/>
            </a:xfrm>
            <a:prstGeom prst="hexagon">
              <a:avLst/>
            </a:prstGeom>
            <a:solidFill>
              <a:srgbClr val="E9E9E9"/>
            </a:solidFill>
            <a:ln w="12700">
              <a:solidFill>
                <a:srgbClr val="797979"/>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115" name="Group 114">
              <a:extLst>
                <a:ext uri="{FF2B5EF4-FFF2-40B4-BE49-F238E27FC236}">
                  <a16:creationId xmlns:a16="http://schemas.microsoft.com/office/drawing/2014/main" id="{758A8DF5-5EF6-4B83-A552-A1695CD817B8}"/>
                </a:ext>
              </a:extLst>
            </p:cNvPr>
            <p:cNvGrpSpPr/>
            <p:nvPr/>
          </p:nvGrpSpPr>
          <p:grpSpPr>
            <a:xfrm>
              <a:off x="10646269" y="409293"/>
              <a:ext cx="360522" cy="389726"/>
              <a:chOff x="528732" y="3883901"/>
              <a:chExt cx="360522" cy="389726"/>
            </a:xfrm>
          </p:grpSpPr>
          <p:sp>
            <p:nvSpPr>
              <p:cNvPr id="116" name="Freeform: Shape 115">
                <a:extLst>
                  <a:ext uri="{FF2B5EF4-FFF2-40B4-BE49-F238E27FC236}">
                    <a16:creationId xmlns:a16="http://schemas.microsoft.com/office/drawing/2014/main" id="{9112DB0B-D900-44D9-8A35-14E1D28C296C}"/>
                  </a:ext>
                </a:extLst>
              </p:cNvPr>
              <p:cNvSpPr/>
              <p:nvPr/>
            </p:nvSpPr>
            <p:spPr>
              <a:xfrm>
                <a:off x="528732" y="3883901"/>
                <a:ext cx="276228" cy="389451"/>
              </a:xfrm>
              <a:custGeom>
                <a:avLst/>
                <a:gdLst>
                  <a:gd name="connsiteX0" fmla="*/ 366510 w 734983"/>
                  <a:gd name="connsiteY0" fmla="*/ 39615 h 1036243"/>
                  <a:gd name="connsiteX1" fmla="*/ 74477 w 734983"/>
                  <a:gd name="connsiteY1" fmla="*/ 133441 h 1036243"/>
                  <a:gd name="connsiteX2" fmla="*/ 368470 w 734983"/>
                  <a:gd name="connsiteY2" fmla="*/ 227266 h 1036243"/>
                  <a:gd name="connsiteX3" fmla="*/ 660504 w 734983"/>
                  <a:gd name="connsiteY3" fmla="*/ 133441 h 1036243"/>
                  <a:gd name="connsiteX4" fmla="*/ 366510 w 734983"/>
                  <a:gd name="connsiteY4" fmla="*/ 39615 h 1036243"/>
                  <a:gd name="connsiteX5" fmla="*/ 366511 w 734983"/>
                  <a:gd name="connsiteY5" fmla="*/ 0 h 1036243"/>
                  <a:gd name="connsiteX6" fmla="*/ 727430 w 734983"/>
                  <a:gd name="connsiteY6" fmla="*/ 113539 h 1036243"/>
                  <a:gd name="connsiteX7" fmla="*/ 734983 w 734983"/>
                  <a:gd name="connsiteY7" fmla="*/ 141780 h 1036243"/>
                  <a:gd name="connsiteX8" fmla="*/ 734983 w 734983"/>
                  <a:gd name="connsiteY8" fmla="*/ 268791 h 1036243"/>
                  <a:gd name="connsiteX9" fmla="*/ 714275 w 734983"/>
                  <a:gd name="connsiteY9" fmla="*/ 267399 h 1036243"/>
                  <a:gd name="connsiteX10" fmla="*/ 419004 w 734983"/>
                  <a:gd name="connsiteY10" fmla="*/ 359454 h 1036243"/>
                  <a:gd name="connsiteX11" fmla="*/ 412877 w 734983"/>
                  <a:gd name="connsiteY11" fmla="*/ 382824 h 1036243"/>
                  <a:gd name="connsiteX12" fmla="*/ 412877 w 734983"/>
                  <a:gd name="connsiteY12" fmla="*/ 382826 h 1036243"/>
                  <a:gd name="connsiteX13" fmla="*/ 412877 w 734983"/>
                  <a:gd name="connsiteY13" fmla="*/ 1000992 h 1036243"/>
                  <a:gd name="connsiteX14" fmla="*/ 425034 w 734983"/>
                  <a:gd name="connsiteY14" fmla="*/ 1031895 h 1036243"/>
                  <a:gd name="connsiteX15" fmla="*/ 368471 w 734983"/>
                  <a:gd name="connsiteY15" fmla="*/ 1036243 h 1036243"/>
                  <a:gd name="connsiteX16" fmla="*/ 366512 w 734983"/>
                  <a:gd name="connsiteY16" fmla="*/ 1036243 h 1036243"/>
                  <a:gd name="connsiteX17" fmla="*/ 362591 w 734983"/>
                  <a:gd name="connsiteY17" fmla="*/ 1036243 h 1036243"/>
                  <a:gd name="connsiteX18" fmla="*/ 362591 w 734983"/>
                  <a:gd name="connsiteY18" fmla="*/ 1035940 h 1036243"/>
                  <a:gd name="connsiteX19" fmla="*/ 224078 w 734983"/>
                  <a:gd name="connsiteY19" fmla="*/ 1025231 h 1036243"/>
                  <a:gd name="connsiteX20" fmla="*/ 0 w 734983"/>
                  <a:gd name="connsiteY20" fmla="*/ 894463 h 1036243"/>
                  <a:gd name="connsiteX21" fmla="*/ 0 w 734983"/>
                  <a:gd name="connsiteY21" fmla="*/ 141780 h 1036243"/>
                  <a:gd name="connsiteX22" fmla="*/ 7469 w 734983"/>
                  <a:gd name="connsiteY22" fmla="*/ 113539 h 1036243"/>
                  <a:gd name="connsiteX23" fmla="*/ 366511 w 734983"/>
                  <a:gd name="connsiteY23" fmla="*/ 0 h 1036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34983" h="1036243">
                    <a:moveTo>
                      <a:pt x="366510" y="39615"/>
                    </a:moveTo>
                    <a:cubicBezTo>
                      <a:pt x="205794" y="39615"/>
                      <a:pt x="74477" y="81315"/>
                      <a:pt x="74477" y="133441"/>
                    </a:cubicBezTo>
                    <a:cubicBezTo>
                      <a:pt x="74477" y="185566"/>
                      <a:pt x="207754" y="227266"/>
                      <a:pt x="368470" y="227266"/>
                    </a:cubicBezTo>
                    <a:cubicBezTo>
                      <a:pt x="529187" y="227266"/>
                      <a:pt x="660504" y="185566"/>
                      <a:pt x="660504" y="133441"/>
                    </a:cubicBezTo>
                    <a:cubicBezTo>
                      <a:pt x="660504" y="81315"/>
                      <a:pt x="527227" y="39615"/>
                      <a:pt x="366510" y="39615"/>
                    </a:cubicBezTo>
                    <a:close/>
                    <a:moveTo>
                      <a:pt x="366511" y="0"/>
                    </a:moveTo>
                    <a:cubicBezTo>
                      <a:pt x="543152" y="0"/>
                      <a:pt x="692783" y="49486"/>
                      <a:pt x="727430" y="113539"/>
                    </a:cubicBezTo>
                    <a:lnTo>
                      <a:pt x="734983" y="141780"/>
                    </a:lnTo>
                    <a:lnTo>
                      <a:pt x="734983" y="268791"/>
                    </a:lnTo>
                    <a:lnTo>
                      <a:pt x="714275" y="267399"/>
                    </a:lnTo>
                    <a:cubicBezTo>
                      <a:pt x="568701" y="267399"/>
                      <a:pt x="447124" y="306676"/>
                      <a:pt x="419004" y="359454"/>
                    </a:cubicBezTo>
                    <a:lnTo>
                      <a:pt x="412877" y="382824"/>
                    </a:lnTo>
                    <a:lnTo>
                      <a:pt x="412877" y="382826"/>
                    </a:lnTo>
                    <a:lnTo>
                      <a:pt x="412877" y="1000992"/>
                    </a:lnTo>
                    <a:lnTo>
                      <a:pt x="425034" y="1031895"/>
                    </a:lnTo>
                    <a:lnTo>
                      <a:pt x="368471" y="1036243"/>
                    </a:lnTo>
                    <a:lnTo>
                      <a:pt x="366512" y="1036243"/>
                    </a:lnTo>
                    <a:lnTo>
                      <a:pt x="362591" y="1036243"/>
                    </a:lnTo>
                    <a:lnTo>
                      <a:pt x="362591" y="1035940"/>
                    </a:lnTo>
                    <a:lnTo>
                      <a:pt x="224078" y="1025231"/>
                    </a:lnTo>
                    <a:cubicBezTo>
                      <a:pt x="92608" y="1003925"/>
                      <a:pt x="0" y="953885"/>
                      <a:pt x="0" y="894463"/>
                    </a:cubicBezTo>
                    <a:lnTo>
                      <a:pt x="0" y="141780"/>
                    </a:lnTo>
                    <a:lnTo>
                      <a:pt x="7469" y="113539"/>
                    </a:lnTo>
                    <a:cubicBezTo>
                      <a:pt x="41741" y="49486"/>
                      <a:pt x="189870" y="0"/>
                      <a:pt x="366511" y="0"/>
                    </a:cubicBezTo>
                    <a:close/>
                  </a:path>
                </a:pathLst>
              </a:custGeom>
              <a:solidFill>
                <a:srgbClr val="797979"/>
              </a:solidFill>
              <a:ln w="390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7" name="Freeform: Shape 116">
                <a:extLst>
                  <a:ext uri="{FF2B5EF4-FFF2-40B4-BE49-F238E27FC236}">
                    <a16:creationId xmlns:a16="http://schemas.microsoft.com/office/drawing/2014/main" id="{8EE60D78-8D30-4E50-A2E8-A89ED2F3F916}"/>
                  </a:ext>
                </a:extLst>
              </p:cNvPr>
              <p:cNvSpPr/>
              <p:nvPr/>
            </p:nvSpPr>
            <p:spPr>
              <a:xfrm>
                <a:off x="705102" y="4014255"/>
                <a:ext cx="184152" cy="259372"/>
              </a:xfrm>
              <a:custGeom>
                <a:avLst/>
                <a:gdLst>
                  <a:gd name="connsiteX0" fmla="*/ 391991 w 489989"/>
                  <a:gd name="connsiteY0" fmla="*/ 214754 h 690133"/>
                  <a:gd name="connsiteX1" fmla="*/ 119557 w 489989"/>
                  <a:gd name="connsiteY1" fmla="*/ 452444 h 690133"/>
                  <a:gd name="connsiteX2" fmla="*/ 211675 w 489989"/>
                  <a:gd name="connsiteY2" fmla="*/ 452444 h 690133"/>
                  <a:gd name="connsiteX3" fmla="*/ 105837 w 489989"/>
                  <a:gd name="connsiteY3" fmla="*/ 638009 h 690133"/>
                  <a:gd name="connsiteX4" fmla="*/ 378272 w 489989"/>
                  <a:gd name="connsiteY4" fmla="*/ 398234 h 690133"/>
                  <a:gd name="connsiteX5" fmla="*/ 286154 w 489989"/>
                  <a:gd name="connsiteY5" fmla="*/ 398234 h 690133"/>
                  <a:gd name="connsiteX6" fmla="*/ 244994 w 489989"/>
                  <a:gd name="connsiteY6" fmla="*/ 25020 h 690133"/>
                  <a:gd name="connsiteX7" fmla="*/ 50958 w 489989"/>
                  <a:gd name="connsiteY7" fmla="*/ 87571 h 690133"/>
                  <a:gd name="connsiteX8" fmla="*/ 244994 w 489989"/>
                  <a:gd name="connsiteY8" fmla="*/ 150121 h 690133"/>
                  <a:gd name="connsiteX9" fmla="*/ 439029 w 489989"/>
                  <a:gd name="connsiteY9" fmla="*/ 87571 h 690133"/>
                  <a:gd name="connsiteX10" fmla="*/ 244994 w 489989"/>
                  <a:gd name="connsiteY10" fmla="*/ 25020 h 690133"/>
                  <a:gd name="connsiteX11" fmla="*/ 244994 w 489989"/>
                  <a:gd name="connsiteY11" fmla="*/ 0 h 690133"/>
                  <a:gd name="connsiteX12" fmla="*/ 485009 w 489989"/>
                  <a:gd name="connsiteY12" fmla="*/ 74828 h 690133"/>
                  <a:gd name="connsiteX13" fmla="*/ 489989 w 489989"/>
                  <a:gd name="connsiteY13" fmla="*/ 93824 h 690133"/>
                  <a:gd name="connsiteX14" fmla="*/ 489989 w 489989"/>
                  <a:gd name="connsiteY14" fmla="*/ 93826 h 690133"/>
                  <a:gd name="connsiteX15" fmla="*/ 489989 w 489989"/>
                  <a:gd name="connsiteY15" fmla="*/ 596308 h 690133"/>
                  <a:gd name="connsiteX16" fmla="*/ 340328 w 489989"/>
                  <a:gd name="connsiteY16" fmla="*/ 682803 h 690133"/>
                  <a:gd name="connsiteX17" fmla="*/ 244995 w 489989"/>
                  <a:gd name="connsiteY17" fmla="*/ 690133 h 690133"/>
                  <a:gd name="connsiteX18" fmla="*/ 244994 w 489989"/>
                  <a:gd name="connsiteY18" fmla="*/ 690133 h 690133"/>
                  <a:gd name="connsiteX19" fmla="*/ 241074 w 489989"/>
                  <a:gd name="connsiteY19" fmla="*/ 690133 h 690133"/>
                  <a:gd name="connsiteX20" fmla="*/ 241074 w 489989"/>
                  <a:gd name="connsiteY20" fmla="*/ 689831 h 690133"/>
                  <a:gd name="connsiteX21" fmla="*/ 149661 w 489989"/>
                  <a:gd name="connsiteY21" fmla="*/ 682803 h 690133"/>
                  <a:gd name="connsiteX22" fmla="*/ 0 w 489989"/>
                  <a:gd name="connsiteY22" fmla="*/ 596308 h 690133"/>
                  <a:gd name="connsiteX23" fmla="*/ 0 w 489989"/>
                  <a:gd name="connsiteY23" fmla="*/ 93826 h 690133"/>
                  <a:gd name="connsiteX24" fmla="*/ 0 w 489989"/>
                  <a:gd name="connsiteY24" fmla="*/ 93824 h 690133"/>
                  <a:gd name="connsiteX25" fmla="*/ 4980 w 489989"/>
                  <a:gd name="connsiteY25" fmla="*/ 74828 h 690133"/>
                  <a:gd name="connsiteX26" fmla="*/ 244994 w 489989"/>
                  <a:gd name="connsiteY26" fmla="*/ 0 h 690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89989" h="690133">
                    <a:moveTo>
                      <a:pt x="391991" y="214754"/>
                    </a:moveTo>
                    <a:lnTo>
                      <a:pt x="119557" y="452444"/>
                    </a:lnTo>
                    <a:lnTo>
                      <a:pt x="211675" y="452444"/>
                    </a:lnTo>
                    <a:lnTo>
                      <a:pt x="105837" y="638009"/>
                    </a:lnTo>
                    <a:lnTo>
                      <a:pt x="378272" y="398234"/>
                    </a:lnTo>
                    <a:lnTo>
                      <a:pt x="286154" y="398234"/>
                    </a:lnTo>
                    <a:close/>
                    <a:moveTo>
                      <a:pt x="244994" y="25020"/>
                    </a:moveTo>
                    <a:cubicBezTo>
                      <a:pt x="139156" y="25020"/>
                      <a:pt x="50958" y="54211"/>
                      <a:pt x="50958" y="87571"/>
                    </a:cubicBezTo>
                    <a:cubicBezTo>
                      <a:pt x="50958" y="123016"/>
                      <a:pt x="139156" y="150121"/>
                      <a:pt x="244994" y="150121"/>
                    </a:cubicBezTo>
                    <a:cubicBezTo>
                      <a:pt x="350831" y="150121"/>
                      <a:pt x="439029" y="120931"/>
                      <a:pt x="439029" y="87571"/>
                    </a:cubicBezTo>
                    <a:cubicBezTo>
                      <a:pt x="439029" y="54211"/>
                      <a:pt x="350831" y="25020"/>
                      <a:pt x="244994" y="25020"/>
                    </a:cubicBezTo>
                    <a:close/>
                    <a:moveTo>
                      <a:pt x="244994" y="0"/>
                    </a:moveTo>
                    <a:cubicBezTo>
                      <a:pt x="363327" y="0"/>
                      <a:pt x="462152" y="31927"/>
                      <a:pt x="485009" y="74828"/>
                    </a:cubicBezTo>
                    <a:lnTo>
                      <a:pt x="489989" y="93824"/>
                    </a:lnTo>
                    <a:lnTo>
                      <a:pt x="489989" y="93826"/>
                    </a:lnTo>
                    <a:lnTo>
                      <a:pt x="489989" y="596308"/>
                    </a:lnTo>
                    <a:cubicBezTo>
                      <a:pt x="489989" y="635402"/>
                      <a:pt x="428251" y="668631"/>
                      <a:pt x="340328" y="682803"/>
                    </a:cubicBezTo>
                    <a:lnTo>
                      <a:pt x="244995" y="690133"/>
                    </a:lnTo>
                    <a:lnTo>
                      <a:pt x="244994" y="690133"/>
                    </a:lnTo>
                    <a:lnTo>
                      <a:pt x="241074" y="690133"/>
                    </a:lnTo>
                    <a:lnTo>
                      <a:pt x="241074" y="689831"/>
                    </a:lnTo>
                    <a:lnTo>
                      <a:pt x="149661" y="682803"/>
                    </a:lnTo>
                    <a:cubicBezTo>
                      <a:pt x="61739" y="668631"/>
                      <a:pt x="0" y="635402"/>
                      <a:pt x="0" y="596308"/>
                    </a:cubicBezTo>
                    <a:lnTo>
                      <a:pt x="0" y="93826"/>
                    </a:lnTo>
                    <a:lnTo>
                      <a:pt x="0" y="93824"/>
                    </a:lnTo>
                    <a:lnTo>
                      <a:pt x="4980" y="74828"/>
                    </a:lnTo>
                    <a:cubicBezTo>
                      <a:pt x="27838" y="31927"/>
                      <a:pt x="126663" y="0"/>
                      <a:pt x="244994" y="0"/>
                    </a:cubicBezTo>
                    <a:close/>
                  </a:path>
                </a:pathLst>
              </a:custGeom>
              <a:solidFill>
                <a:srgbClr val="797979"/>
              </a:solidFill>
              <a:ln w="390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140" name="Hexagon 139">
            <a:extLst>
              <a:ext uri="{FF2B5EF4-FFF2-40B4-BE49-F238E27FC236}">
                <a16:creationId xmlns:a16="http://schemas.microsoft.com/office/drawing/2014/main" id="{8B36D2B3-3EE5-460F-8AC7-74B1944222F5}"/>
              </a:ext>
            </a:extLst>
          </p:cNvPr>
          <p:cNvSpPr/>
          <p:nvPr/>
        </p:nvSpPr>
        <p:spPr>
          <a:xfrm>
            <a:off x="3554095" y="3301555"/>
            <a:ext cx="723549" cy="620999"/>
          </a:xfrm>
          <a:prstGeom prst="hexagon">
            <a:avLst/>
          </a:prstGeom>
          <a:solidFill>
            <a:srgbClr val="E9E9E9"/>
          </a:solidFill>
          <a:ln w="12700">
            <a:solidFill>
              <a:srgbClr val="797979"/>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128" name="Group 127">
            <a:extLst>
              <a:ext uri="{FF2B5EF4-FFF2-40B4-BE49-F238E27FC236}">
                <a16:creationId xmlns:a16="http://schemas.microsoft.com/office/drawing/2014/main" id="{4CE9B219-6EC4-43A3-BF1F-950A149E16B6}"/>
              </a:ext>
            </a:extLst>
          </p:cNvPr>
          <p:cNvGrpSpPr>
            <a:grpSpLocks noChangeAspect="1"/>
          </p:cNvGrpSpPr>
          <p:nvPr/>
        </p:nvGrpSpPr>
        <p:grpSpPr>
          <a:xfrm>
            <a:off x="4452875" y="3599188"/>
            <a:ext cx="720359" cy="620999"/>
            <a:chOff x="609937" y="2683669"/>
            <a:chExt cx="791685" cy="682487"/>
          </a:xfrm>
        </p:grpSpPr>
        <p:sp>
          <p:nvSpPr>
            <p:cNvPr id="129" name="Hexagon 128">
              <a:extLst>
                <a:ext uri="{FF2B5EF4-FFF2-40B4-BE49-F238E27FC236}">
                  <a16:creationId xmlns:a16="http://schemas.microsoft.com/office/drawing/2014/main" id="{F7115E8A-DF0B-4B00-8C95-A2F8145FF144}"/>
                </a:ext>
              </a:extLst>
            </p:cNvPr>
            <p:cNvSpPr/>
            <p:nvPr/>
          </p:nvSpPr>
          <p:spPr>
            <a:xfrm>
              <a:off x="609937" y="2683669"/>
              <a:ext cx="791685" cy="682487"/>
            </a:xfrm>
            <a:prstGeom prst="hexagon">
              <a:avLst/>
            </a:prstGeom>
            <a:solidFill>
              <a:srgbClr val="E9E9E9"/>
            </a:solidFill>
            <a:ln w="12700">
              <a:solidFill>
                <a:srgbClr val="797979"/>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130" name="Group 129">
              <a:extLst>
                <a:ext uri="{FF2B5EF4-FFF2-40B4-BE49-F238E27FC236}">
                  <a16:creationId xmlns:a16="http://schemas.microsoft.com/office/drawing/2014/main" id="{894E32DC-9648-4FD1-A3ED-0C7FB051DBFD}"/>
                </a:ext>
              </a:extLst>
            </p:cNvPr>
            <p:cNvGrpSpPr/>
            <p:nvPr/>
          </p:nvGrpSpPr>
          <p:grpSpPr>
            <a:xfrm>
              <a:off x="812654" y="2833099"/>
              <a:ext cx="386251" cy="383627"/>
              <a:chOff x="8369454" y="1749836"/>
              <a:chExt cx="1062388" cy="1055171"/>
            </a:xfrm>
            <a:solidFill>
              <a:srgbClr val="797979"/>
            </a:solidFill>
          </p:grpSpPr>
          <p:sp>
            <p:nvSpPr>
              <p:cNvPr id="131" name="Freeform: Shape 130">
                <a:extLst>
                  <a:ext uri="{FF2B5EF4-FFF2-40B4-BE49-F238E27FC236}">
                    <a16:creationId xmlns:a16="http://schemas.microsoft.com/office/drawing/2014/main" id="{06143991-CC06-4232-A9FF-1A19DA125961}"/>
                  </a:ext>
                </a:extLst>
              </p:cNvPr>
              <p:cNvSpPr/>
              <p:nvPr/>
            </p:nvSpPr>
            <p:spPr>
              <a:xfrm>
                <a:off x="8369454" y="1749836"/>
                <a:ext cx="790575" cy="790575"/>
              </a:xfrm>
              <a:custGeom>
                <a:avLst/>
                <a:gdLst>
                  <a:gd name="connsiteX0" fmla="*/ 529233 w 790575"/>
                  <a:gd name="connsiteY0" fmla="*/ 7144 h 790575"/>
                  <a:gd name="connsiteX1" fmla="*/ 278904 w 790575"/>
                  <a:gd name="connsiteY1" fmla="*/ 122932 h 790575"/>
                  <a:gd name="connsiteX2" fmla="*/ 279202 w 790575"/>
                  <a:gd name="connsiteY2" fmla="*/ 242888 h 790575"/>
                  <a:gd name="connsiteX3" fmla="*/ 533995 w 790575"/>
                  <a:gd name="connsiteY3" fmla="*/ 242888 h 790575"/>
                  <a:gd name="connsiteX4" fmla="*/ 533995 w 790575"/>
                  <a:gd name="connsiteY4" fmla="*/ 278903 h 790575"/>
                  <a:gd name="connsiteX5" fmla="*/ 177998 w 790575"/>
                  <a:gd name="connsiteY5" fmla="*/ 278903 h 790575"/>
                  <a:gd name="connsiteX6" fmla="*/ 7144 w 790575"/>
                  <a:gd name="connsiteY6" fmla="*/ 528935 h 790575"/>
                  <a:gd name="connsiteX7" fmla="*/ 156270 w 790575"/>
                  <a:gd name="connsiteY7" fmla="*/ 788786 h 790575"/>
                  <a:gd name="connsiteX8" fmla="*/ 245269 w 790575"/>
                  <a:gd name="connsiteY8" fmla="*/ 788786 h 790575"/>
                  <a:gd name="connsiteX9" fmla="*/ 245269 w 790575"/>
                  <a:gd name="connsiteY9" fmla="*/ 663771 h 790575"/>
                  <a:gd name="connsiteX10" fmla="*/ 392014 w 790575"/>
                  <a:gd name="connsiteY10" fmla="*/ 514647 h 790575"/>
                  <a:gd name="connsiteX11" fmla="*/ 644723 w 790575"/>
                  <a:gd name="connsiteY11" fmla="*/ 514647 h 790575"/>
                  <a:gd name="connsiteX12" fmla="*/ 786703 w 790575"/>
                  <a:gd name="connsiteY12" fmla="*/ 377430 h 790575"/>
                  <a:gd name="connsiteX13" fmla="*/ 786703 w 790575"/>
                  <a:gd name="connsiteY13" fmla="*/ 146744 h 790575"/>
                  <a:gd name="connsiteX14" fmla="*/ 529233 w 790575"/>
                  <a:gd name="connsiteY14" fmla="*/ 7144 h 790575"/>
                  <a:gd name="connsiteX15" fmla="*/ 388739 w 790575"/>
                  <a:gd name="connsiteY15" fmla="*/ 87808 h 790575"/>
                  <a:gd name="connsiteX16" fmla="*/ 434578 w 790575"/>
                  <a:gd name="connsiteY16" fmla="*/ 133647 h 790575"/>
                  <a:gd name="connsiteX17" fmla="*/ 388739 w 790575"/>
                  <a:gd name="connsiteY17" fmla="*/ 179486 h 790575"/>
                  <a:gd name="connsiteX18" fmla="*/ 342900 w 790575"/>
                  <a:gd name="connsiteY18" fmla="*/ 133647 h 790575"/>
                  <a:gd name="connsiteX19" fmla="*/ 388739 w 790575"/>
                  <a:gd name="connsiteY19" fmla="*/ 87808 h 790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90575" h="790575">
                    <a:moveTo>
                      <a:pt x="529233" y="7144"/>
                    </a:moveTo>
                    <a:cubicBezTo>
                      <a:pt x="262231" y="7144"/>
                      <a:pt x="278904" y="122932"/>
                      <a:pt x="278904" y="122932"/>
                    </a:cubicBezTo>
                    <a:lnTo>
                      <a:pt x="279202" y="242888"/>
                    </a:lnTo>
                    <a:lnTo>
                      <a:pt x="533995" y="242888"/>
                    </a:lnTo>
                    <a:lnTo>
                      <a:pt x="533995" y="278903"/>
                    </a:lnTo>
                    <a:lnTo>
                      <a:pt x="177998" y="278903"/>
                    </a:lnTo>
                    <a:cubicBezTo>
                      <a:pt x="177998" y="278903"/>
                      <a:pt x="7144" y="259527"/>
                      <a:pt x="7144" y="528935"/>
                    </a:cubicBezTo>
                    <a:cubicBezTo>
                      <a:pt x="7144" y="798340"/>
                      <a:pt x="156270" y="788786"/>
                      <a:pt x="156270" y="788786"/>
                    </a:cubicBezTo>
                    <a:lnTo>
                      <a:pt x="245269" y="788786"/>
                    </a:lnTo>
                    <a:lnTo>
                      <a:pt x="245269" y="663771"/>
                    </a:lnTo>
                    <a:cubicBezTo>
                      <a:pt x="245269" y="663771"/>
                      <a:pt x="240471" y="514647"/>
                      <a:pt x="392014" y="514647"/>
                    </a:cubicBezTo>
                    <a:cubicBezTo>
                      <a:pt x="543558" y="514647"/>
                      <a:pt x="644723" y="514647"/>
                      <a:pt x="644723" y="514647"/>
                    </a:cubicBezTo>
                    <a:cubicBezTo>
                      <a:pt x="644723" y="514647"/>
                      <a:pt x="786703" y="516943"/>
                      <a:pt x="786703" y="377430"/>
                    </a:cubicBezTo>
                    <a:cubicBezTo>
                      <a:pt x="786703" y="237913"/>
                      <a:pt x="786703" y="146744"/>
                      <a:pt x="786703" y="146744"/>
                    </a:cubicBezTo>
                    <a:cubicBezTo>
                      <a:pt x="786703" y="146744"/>
                      <a:pt x="808258" y="7144"/>
                      <a:pt x="529233" y="7144"/>
                    </a:cubicBezTo>
                    <a:close/>
                    <a:moveTo>
                      <a:pt x="388739" y="87808"/>
                    </a:moveTo>
                    <a:cubicBezTo>
                      <a:pt x="414089" y="87808"/>
                      <a:pt x="434578" y="108297"/>
                      <a:pt x="434578" y="133647"/>
                    </a:cubicBezTo>
                    <a:cubicBezTo>
                      <a:pt x="434578" y="158997"/>
                      <a:pt x="414089" y="179486"/>
                      <a:pt x="388739" y="179486"/>
                    </a:cubicBezTo>
                    <a:cubicBezTo>
                      <a:pt x="363389" y="179486"/>
                      <a:pt x="342900" y="158997"/>
                      <a:pt x="342900" y="133647"/>
                    </a:cubicBezTo>
                    <a:cubicBezTo>
                      <a:pt x="342900" y="108297"/>
                      <a:pt x="363389" y="87808"/>
                      <a:pt x="388739" y="87808"/>
                    </a:cubicBezTo>
                    <a:close/>
                  </a:path>
                </a:pathLst>
              </a:custGeom>
              <a:grpFill/>
              <a:ln w="9525" cap="flat">
                <a:noFill/>
                <a:prstDash val="solid"/>
                <a:miter/>
              </a:ln>
            </p:spPr>
            <p:txBody>
              <a:bodyPr rtlCol="0" anchor="ctr"/>
              <a:lstStyle/>
              <a:p>
                <a:endParaRPr lang="en-US"/>
              </a:p>
            </p:txBody>
          </p:sp>
          <p:sp>
            <p:nvSpPr>
              <p:cNvPr id="132" name="Freeform: Shape 131">
                <a:extLst>
                  <a:ext uri="{FF2B5EF4-FFF2-40B4-BE49-F238E27FC236}">
                    <a16:creationId xmlns:a16="http://schemas.microsoft.com/office/drawing/2014/main" id="{EC79F0FE-FF1A-4C80-820D-72015E72A6FC}"/>
                  </a:ext>
                </a:extLst>
              </p:cNvPr>
              <p:cNvSpPr/>
              <p:nvPr/>
            </p:nvSpPr>
            <p:spPr>
              <a:xfrm>
                <a:off x="8641267" y="2014432"/>
                <a:ext cx="790575" cy="790575"/>
              </a:xfrm>
              <a:custGeom>
                <a:avLst/>
                <a:gdLst>
                  <a:gd name="connsiteX0" fmla="*/ 265002 w 790575"/>
                  <a:gd name="connsiteY0" fmla="*/ 788833 h 790575"/>
                  <a:gd name="connsiteX1" fmla="*/ 515329 w 790575"/>
                  <a:gd name="connsiteY1" fmla="*/ 673047 h 790575"/>
                  <a:gd name="connsiteX2" fmla="*/ 515033 w 790575"/>
                  <a:gd name="connsiteY2" fmla="*/ 553089 h 790575"/>
                  <a:gd name="connsiteX3" fmla="*/ 260239 w 790575"/>
                  <a:gd name="connsiteY3" fmla="*/ 553089 h 790575"/>
                  <a:gd name="connsiteX4" fmla="*/ 260239 w 790575"/>
                  <a:gd name="connsiteY4" fmla="*/ 517075 h 790575"/>
                  <a:gd name="connsiteX5" fmla="*/ 616236 w 790575"/>
                  <a:gd name="connsiteY5" fmla="*/ 517075 h 790575"/>
                  <a:gd name="connsiteX6" fmla="*/ 787096 w 790575"/>
                  <a:gd name="connsiteY6" fmla="*/ 267044 h 790575"/>
                  <a:gd name="connsiteX7" fmla="*/ 637963 w 790575"/>
                  <a:gd name="connsiteY7" fmla="*/ 7186 h 790575"/>
                  <a:gd name="connsiteX8" fmla="*/ 548971 w 790575"/>
                  <a:gd name="connsiteY8" fmla="*/ 7186 h 790575"/>
                  <a:gd name="connsiteX9" fmla="*/ 548971 w 790575"/>
                  <a:gd name="connsiteY9" fmla="*/ 132198 h 790575"/>
                  <a:gd name="connsiteX10" fmla="*/ 402219 w 790575"/>
                  <a:gd name="connsiteY10" fmla="*/ 281331 h 790575"/>
                  <a:gd name="connsiteX11" fmla="*/ 149512 w 790575"/>
                  <a:gd name="connsiteY11" fmla="*/ 281331 h 790575"/>
                  <a:gd name="connsiteX12" fmla="*/ 7530 w 790575"/>
                  <a:gd name="connsiteY12" fmla="*/ 418549 h 790575"/>
                  <a:gd name="connsiteX13" fmla="*/ 7530 w 790575"/>
                  <a:gd name="connsiteY13" fmla="*/ 649234 h 790575"/>
                  <a:gd name="connsiteX14" fmla="*/ 265002 w 790575"/>
                  <a:gd name="connsiteY14" fmla="*/ 788833 h 790575"/>
                  <a:gd name="connsiteX15" fmla="*/ 405496 w 790575"/>
                  <a:gd name="connsiteY15" fmla="*/ 708166 h 790575"/>
                  <a:gd name="connsiteX16" fmla="*/ 359661 w 790575"/>
                  <a:gd name="connsiteY16" fmla="*/ 662331 h 790575"/>
                  <a:gd name="connsiteX17" fmla="*/ 405496 w 790575"/>
                  <a:gd name="connsiteY17" fmla="*/ 616488 h 790575"/>
                  <a:gd name="connsiteX18" fmla="*/ 451340 w 790575"/>
                  <a:gd name="connsiteY18" fmla="*/ 662331 h 790575"/>
                  <a:gd name="connsiteX19" fmla="*/ 405496 w 790575"/>
                  <a:gd name="connsiteY19" fmla="*/ 708166 h 790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90575" h="790575">
                    <a:moveTo>
                      <a:pt x="265002" y="788833"/>
                    </a:moveTo>
                    <a:cubicBezTo>
                      <a:pt x="532007" y="788833"/>
                      <a:pt x="515329" y="673047"/>
                      <a:pt x="515329" y="673047"/>
                    </a:cubicBezTo>
                    <a:lnTo>
                      <a:pt x="515033" y="553089"/>
                    </a:lnTo>
                    <a:lnTo>
                      <a:pt x="260239" y="553089"/>
                    </a:lnTo>
                    <a:lnTo>
                      <a:pt x="260239" y="517075"/>
                    </a:lnTo>
                    <a:lnTo>
                      <a:pt x="616236" y="517075"/>
                    </a:lnTo>
                    <a:cubicBezTo>
                      <a:pt x="616236" y="517075"/>
                      <a:pt x="787096" y="536449"/>
                      <a:pt x="787096" y="267044"/>
                    </a:cubicBezTo>
                    <a:cubicBezTo>
                      <a:pt x="787096" y="-2368"/>
                      <a:pt x="637963" y="7186"/>
                      <a:pt x="637963" y="7186"/>
                    </a:cubicBezTo>
                    <a:lnTo>
                      <a:pt x="548971" y="7186"/>
                    </a:lnTo>
                    <a:lnTo>
                      <a:pt x="548971" y="132198"/>
                    </a:lnTo>
                    <a:cubicBezTo>
                      <a:pt x="548971" y="132198"/>
                      <a:pt x="553762" y="281331"/>
                      <a:pt x="402219" y="281331"/>
                    </a:cubicBezTo>
                    <a:cubicBezTo>
                      <a:pt x="250680" y="281331"/>
                      <a:pt x="149512" y="281331"/>
                      <a:pt x="149512" y="281331"/>
                    </a:cubicBezTo>
                    <a:cubicBezTo>
                      <a:pt x="149512" y="281331"/>
                      <a:pt x="7530" y="279036"/>
                      <a:pt x="7530" y="418549"/>
                    </a:cubicBezTo>
                    <a:cubicBezTo>
                      <a:pt x="7530" y="558061"/>
                      <a:pt x="7530" y="649234"/>
                      <a:pt x="7530" y="649234"/>
                    </a:cubicBezTo>
                    <a:cubicBezTo>
                      <a:pt x="7530" y="649234"/>
                      <a:pt x="-14026" y="788833"/>
                      <a:pt x="265002" y="788833"/>
                    </a:cubicBezTo>
                    <a:close/>
                    <a:moveTo>
                      <a:pt x="405496" y="708166"/>
                    </a:moveTo>
                    <a:cubicBezTo>
                      <a:pt x="380150" y="708166"/>
                      <a:pt x="359661" y="687678"/>
                      <a:pt x="359661" y="662331"/>
                    </a:cubicBezTo>
                    <a:cubicBezTo>
                      <a:pt x="359661" y="636976"/>
                      <a:pt x="380150" y="616488"/>
                      <a:pt x="405496" y="616488"/>
                    </a:cubicBezTo>
                    <a:cubicBezTo>
                      <a:pt x="430851" y="616488"/>
                      <a:pt x="451340" y="636976"/>
                      <a:pt x="451340" y="662331"/>
                    </a:cubicBezTo>
                    <a:cubicBezTo>
                      <a:pt x="451340" y="687678"/>
                      <a:pt x="430851" y="708166"/>
                      <a:pt x="405496" y="708166"/>
                    </a:cubicBezTo>
                    <a:close/>
                  </a:path>
                </a:pathLst>
              </a:custGeom>
              <a:grpFill/>
              <a:ln w="9525" cap="flat">
                <a:noFill/>
                <a:prstDash val="solid"/>
                <a:miter/>
              </a:ln>
            </p:spPr>
            <p:txBody>
              <a:bodyPr rtlCol="0" anchor="ctr"/>
              <a:lstStyle/>
              <a:p>
                <a:endParaRPr lang="en-US"/>
              </a:p>
            </p:txBody>
          </p:sp>
        </p:grpSp>
      </p:grpSp>
      <p:grpSp>
        <p:nvGrpSpPr>
          <p:cNvPr id="28" name="Group 27">
            <a:extLst>
              <a:ext uri="{FF2B5EF4-FFF2-40B4-BE49-F238E27FC236}">
                <a16:creationId xmlns:a16="http://schemas.microsoft.com/office/drawing/2014/main" id="{8AED3470-B93A-43CD-8069-A2CB586A26C1}"/>
              </a:ext>
            </a:extLst>
          </p:cNvPr>
          <p:cNvGrpSpPr/>
          <p:nvPr/>
        </p:nvGrpSpPr>
        <p:grpSpPr>
          <a:xfrm>
            <a:off x="6414482" y="3903479"/>
            <a:ext cx="722483" cy="622830"/>
            <a:chOff x="6414482" y="3823577"/>
            <a:chExt cx="722483" cy="622830"/>
          </a:xfrm>
        </p:grpSpPr>
        <p:sp>
          <p:nvSpPr>
            <p:cNvPr id="72" name="Hexagon 71">
              <a:extLst>
                <a:ext uri="{FF2B5EF4-FFF2-40B4-BE49-F238E27FC236}">
                  <a16:creationId xmlns:a16="http://schemas.microsoft.com/office/drawing/2014/main" id="{3223D557-8538-473E-B460-8E3BAFD0037B}"/>
                </a:ext>
              </a:extLst>
            </p:cNvPr>
            <p:cNvSpPr/>
            <p:nvPr/>
          </p:nvSpPr>
          <p:spPr>
            <a:xfrm>
              <a:off x="6414482" y="3823577"/>
              <a:ext cx="722483" cy="622830"/>
            </a:xfrm>
            <a:prstGeom prst="hexagon">
              <a:avLst/>
            </a:prstGeom>
            <a:solidFill>
              <a:srgbClr val="E9E9E9"/>
            </a:solidFill>
            <a:ln w="12700">
              <a:solidFill>
                <a:srgbClr val="797979"/>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pic>
          <p:nvPicPr>
            <p:cNvPr id="144" name="Graphic 143">
              <a:extLst>
                <a:ext uri="{FF2B5EF4-FFF2-40B4-BE49-F238E27FC236}">
                  <a16:creationId xmlns:a16="http://schemas.microsoft.com/office/drawing/2014/main" id="{561D65B2-42BB-46B1-9A4F-EA95D86F43CF}"/>
                </a:ext>
              </a:extLst>
            </p:cNvPr>
            <p:cNvPicPr>
              <a:picLocks noChangeAspect="1"/>
            </p:cNvPicPr>
            <p:nvPr/>
          </p:nvPicPr>
          <p:blipFill>
            <a:blip r:embed="rId5" cstate="hqprint">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6606517" y="3943974"/>
              <a:ext cx="338413" cy="382036"/>
            </a:xfrm>
            <a:prstGeom prst="rect">
              <a:avLst/>
            </a:prstGeom>
          </p:spPr>
        </p:pic>
      </p:grpSp>
      <p:sp>
        <p:nvSpPr>
          <p:cNvPr id="146" name="Hexagon 145">
            <a:extLst>
              <a:ext uri="{FF2B5EF4-FFF2-40B4-BE49-F238E27FC236}">
                <a16:creationId xmlns:a16="http://schemas.microsoft.com/office/drawing/2014/main" id="{AD06C680-8D77-423D-9D48-FD05B3794C76}"/>
              </a:ext>
            </a:extLst>
          </p:cNvPr>
          <p:cNvSpPr/>
          <p:nvPr/>
        </p:nvSpPr>
        <p:spPr>
          <a:xfrm>
            <a:off x="3669237" y="2825371"/>
            <a:ext cx="493265" cy="425229"/>
          </a:xfrm>
          <a:prstGeom prst="hexagon">
            <a:avLst/>
          </a:prstGeom>
          <a:solidFill>
            <a:srgbClr val="E9E9E9"/>
          </a:solidFill>
          <a:ln w="12700">
            <a:solidFill>
              <a:srgbClr val="797979"/>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9" name="Hexagon 148">
            <a:extLst>
              <a:ext uri="{FF2B5EF4-FFF2-40B4-BE49-F238E27FC236}">
                <a16:creationId xmlns:a16="http://schemas.microsoft.com/office/drawing/2014/main" id="{BA9699C8-7A33-4D75-99DA-D02FB4391509}"/>
              </a:ext>
            </a:extLst>
          </p:cNvPr>
          <p:cNvSpPr/>
          <p:nvPr/>
        </p:nvSpPr>
        <p:spPr>
          <a:xfrm>
            <a:off x="7917547" y="3324141"/>
            <a:ext cx="720359" cy="620999"/>
          </a:xfrm>
          <a:prstGeom prst="hexagon">
            <a:avLst/>
          </a:prstGeom>
          <a:solidFill>
            <a:srgbClr val="E9E9E9"/>
          </a:solidFill>
          <a:ln w="12700">
            <a:solidFill>
              <a:srgbClr val="797979"/>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3" name="TextBox 152">
            <a:extLst>
              <a:ext uri="{FF2B5EF4-FFF2-40B4-BE49-F238E27FC236}">
                <a16:creationId xmlns:a16="http://schemas.microsoft.com/office/drawing/2014/main" id="{DBB615D8-C99B-4B0D-AAD2-C914FA7BBDE9}"/>
              </a:ext>
            </a:extLst>
          </p:cNvPr>
          <p:cNvSpPr txBox="1"/>
          <p:nvPr/>
        </p:nvSpPr>
        <p:spPr>
          <a:xfrm>
            <a:off x="3683847" y="129714"/>
            <a:ext cx="4729500" cy="707886"/>
          </a:xfrm>
          <a:prstGeom prst="rect">
            <a:avLst/>
          </a:prstGeom>
          <a:noFill/>
        </p:spPr>
        <p:txBody>
          <a:bodyPr wrap="none" rtlCol="0">
            <a:spAutoFit/>
          </a:bodyPr>
          <a:lstStyle/>
          <a:p>
            <a:pPr algn="ctr"/>
            <a:r>
              <a:rPr lang="en-US" sz="4000" b="1" spc="-50">
                <a:ln w="3175">
                  <a:noFill/>
                </a:ln>
                <a:solidFill>
                  <a:sysClr val="windowText" lastClr="000000"/>
                </a:solidFill>
                <a:latin typeface="Segoe Semibold" charset="0"/>
              </a:rPr>
              <a:t>Azure Service Fabric</a:t>
            </a:r>
          </a:p>
        </p:txBody>
      </p:sp>
      <p:grpSp>
        <p:nvGrpSpPr>
          <p:cNvPr id="15" name="Group 14">
            <a:extLst>
              <a:ext uri="{FF2B5EF4-FFF2-40B4-BE49-F238E27FC236}">
                <a16:creationId xmlns:a16="http://schemas.microsoft.com/office/drawing/2014/main" id="{1297E7CE-5C05-4474-A6F8-5FAC7445E7F4}"/>
              </a:ext>
            </a:extLst>
          </p:cNvPr>
          <p:cNvGrpSpPr/>
          <p:nvPr/>
        </p:nvGrpSpPr>
        <p:grpSpPr>
          <a:xfrm>
            <a:off x="5516949" y="3699794"/>
            <a:ext cx="723549" cy="620999"/>
            <a:chOff x="5516949" y="3619892"/>
            <a:chExt cx="723549" cy="620999"/>
          </a:xfrm>
        </p:grpSpPr>
        <p:sp>
          <p:nvSpPr>
            <p:cNvPr id="137" name="Hexagon 136">
              <a:extLst>
                <a:ext uri="{FF2B5EF4-FFF2-40B4-BE49-F238E27FC236}">
                  <a16:creationId xmlns:a16="http://schemas.microsoft.com/office/drawing/2014/main" id="{F892CCA8-6E27-4BAF-8C84-26B68EBF5728}"/>
                </a:ext>
              </a:extLst>
            </p:cNvPr>
            <p:cNvSpPr/>
            <p:nvPr/>
          </p:nvSpPr>
          <p:spPr>
            <a:xfrm>
              <a:off x="5516949" y="3619892"/>
              <a:ext cx="723549" cy="620999"/>
            </a:xfrm>
            <a:prstGeom prst="hexagon">
              <a:avLst/>
            </a:prstGeom>
            <a:solidFill>
              <a:srgbClr val="E9E9E9"/>
            </a:solidFill>
            <a:ln w="12700">
              <a:solidFill>
                <a:srgbClr val="797979"/>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8" name="Intelligence" title="Icon of circles connected by crossing lines">
              <a:extLst>
                <a:ext uri="{FF2B5EF4-FFF2-40B4-BE49-F238E27FC236}">
                  <a16:creationId xmlns:a16="http://schemas.microsoft.com/office/drawing/2014/main" id="{882DE960-8A06-4F41-A3E4-1A4098D587B5}"/>
                </a:ext>
              </a:extLst>
            </p:cNvPr>
            <p:cNvSpPr>
              <a:spLocks noChangeAspect="1" noEditPoints="1"/>
            </p:cNvSpPr>
            <p:nvPr/>
          </p:nvSpPr>
          <p:spPr bwMode="auto">
            <a:xfrm>
              <a:off x="5674319" y="3733977"/>
              <a:ext cx="408808" cy="392829"/>
            </a:xfrm>
            <a:custGeom>
              <a:avLst/>
              <a:gdLst>
                <a:gd name="T0" fmla="*/ 90 w 347"/>
                <a:gd name="T1" fmla="*/ 24 h 333"/>
                <a:gd name="T2" fmla="*/ 114 w 347"/>
                <a:gd name="T3" fmla="*/ 0 h 333"/>
                <a:gd name="T4" fmla="*/ 138 w 347"/>
                <a:gd name="T5" fmla="*/ 24 h 333"/>
                <a:gd name="T6" fmla="*/ 114 w 347"/>
                <a:gd name="T7" fmla="*/ 49 h 333"/>
                <a:gd name="T8" fmla="*/ 90 w 347"/>
                <a:gd name="T9" fmla="*/ 24 h 333"/>
                <a:gd name="T10" fmla="*/ 0 w 347"/>
                <a:gd name="T11" fmla="*/ 146 h 333"/>
                <a:gd name="T12" fmla="*/ 37 w 347"/>
                <a:gd name="T13" fmla="*/ 183 h 333"/>
                <a:gd name="T14" fmla="*/ 75 w 347"/>
                <a:gd name="T15" fmla="*/ 146 h 333"/>
                <a:gd name="T16" fmla="*/ 37 w 347"/>
                <a:gd name="T17" fmla="*/ 108 h 333"/>
                <a:gd name="T18" fmla="*/ 0 w 347"/>
                <a:gd name="T19" fmla="*/ 146 h 333"/>
                <a:gd name="T20" fmla="*/ 60 w 347"/>
                <a:gd name="T21" fmla="*/ 273 h 333"/>
                <a:gd name="T22" fmla="*/ 119 w 347"/>
                <a:gd name="T23" fmla="*/ 333 h 333"/>
                <a:gd name="T24" fmla="*/ 179 w 347"/>
                <a:gd name="T25" fmla="*/ 273 h 333"/>
                <a:gd name="T26" fmla="*/ 119 w 347"/>
                <a:gd name="T27" fmla="*/ 213 h 333"/>
                <a:gd name="T28" fmla="*/ 60 w 347"/>
                <a:gd name="T29" fmla="*/ 273 h 333"/>
                <a:gd name="T30" fmla="*/ 134 w 347"/>
                <a:gd name="T31" fmla="*/ 110 h 333"/>
                <a:gd name="T32" fmla="*/ 174 w 347"/>
                <a:gd name="T33" fmla="*/ 149 h 333"/>
                <a:gd name="T34" fmla="*/ 213 w 347"/>
                <a:gd name="T35" fmla="*/ 110 h 333"/>
                <a:gd name="T36" fmla="*/ 174 w 347"/>
                <a:gd name="T37" fmla="*/ 71 h 333"/>
                <a:gd name="T38" fmla="*/ 134 w 347"/>
                <a:gd name="T39" fmla="*/ 110 h 333"/>
                <a:gd name="T40" fmla="*/ 228 w 347"/>
                <a:gd name="T41" fmla="*/ 241 h 333"/>
                <a:gd name="T42" fmla="*/ 287 w 347"/>
                <a:gd name="T43" fmla="*/ 303 h 333"/>
                <a:gd name="T44" fmla="*/ 347 w 347"/>
                <a:gd name="T45" fmla="*/ 241 h 333"/>
                <a:gd name="T46" fmla="*/ 287 w 347"/>
                <a:gd name="T47" fmla="*/ 179 h 333"/>
                <a:gd name="T48" fmla="*/ 228 w 347"/>
                <a:gd name="T49" fmla="*/ 241 h 333"/>
                <a:gd name="T50" fmla="*/ 228 w 347"/>
                <a:gd name="T51" fmla="*/ 250 h 333"/>
                <a:gd name="T52" fmla="*/ 178 w 347"/>
                <a:gd name="T53" fmla="*/ 262 h 333"/>
                <a:gd name="T54" fmla="*/ 74 w 347"/>
                <a:gd name="T55" fmla="*/ 139 h 333"/>
                <a:gd name="T56" fmla="*/ 136 w 347"/>
                <a:gd name="T57" fmla="*/ 120 h 333"/>
                <a:gd name="T58" fmla="*/ 137 w 347"/>
                <a:gd name="T59" fmla="*/ 216 h 333"/>
                <a:gd name="T60" fmla="*/ 162 w 347"/>
                <a:gd name="T61" fmla="*/ 148 h 333"/>
                <a:gd name="T62" fmla="*/ 86 w 347"/>
                <a:gd name="T63" fmla="*/ 223 h 333"/>
                <a:gd name="T64" fmla="*/ 57 w 347"/>
                <a:gd name="T65" fmla="*/ 177 h 333"/>
                <a:gd name="T66" fmla="*/ 232 w 347"/>
                <a:gd name="T67" fmla="*/ 217 h 333"/>
                <a:gd name="T68" fmla="*/ 71 w 347"/>
                <a:gd name="T69" fmla="*/ 161 h 333"/>
                <a:gd name="T70" fmla="*/ 102 w 347"/>
                <a:gd name="T71" fmla="*/ 46 h 333"/>
                <a:gd name="T72" fmla="*/ 58 w 347"/>
                <a:gd name="T73" fmla="*/ 115 h 333"/>
                <a:gd name="T74" fmla="*/ 249 w 347"/>
                <a:gd name="T75" fmla="*/ 194 h 333"/>
                <a:gd name="T76" fmla="*/ 200 w 347"/>
                <a:gd name="T77" fmla="*/ 139 h 333"/>
                <a:gd name="T78" fmla="*/ 112 w 347"/>
                <a:gd name="T79" fmla="*/ 213 h 333"/>
                <a:gd name="T80" fmla="*/ 114 w 347"/>
                <a:gd name="T81" fmla="*/ 49 h 333"/>
                <a:gd name="T82" fmla="*/ 126 w 347"/>
                <a:gd name="T83" fmla="*/ 45 h 333"/>
                <a:gd name="T84" fmla="*/ 151 w 347"/>
                <a:gd name="T85" fmla="*/ 78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47" h="333">
                  <a:moveTo>
                    <a:pt x="90" y="24"/>
                  </a:moveTo>
                  <a:cubicBezTo>
                    <a:pt x="90" y="11"/>
                    <a:pt x="100" y="0"/>
                    <a:pt x="114" y="0"/>
                  </a:cubicBezTo>
                  <a:cubicBezTo>
                    <a:pt x="127" y="0"/>
                    <a:pt x="138" y="11"/>
                    <a:pt x="138" y="24"/>
                  </a:cubicBezTo>
                  <a:cubicBezTo>
                    <a:pt x="138" y="38"/>
                    <a:pt x="127" y="49"/>
                    <a:pt x="114" y="49"/>
                  </a:cubicBezTo>
                  <a:cubicBezTo>
                    <a:pt x="100" y="49"/>
                    <a:pt x="90" y="38"/>
                    <a:pt x="90" y="24"/>
                  </a:cubicBezTo>
                  <a:close/>
                  <a:moveTo>
                    <a:pt x="0" y="146"/>
                  </a:moveTo>
                  <a:cubicBezTo>
                    <a:pt x="0" y="166"/>
                    <a:pt x="17" y="183"/>
                    <a:pt x="37" y="183"/>
                  </a:cubicBezTo>
                  <a:cubicBezTo>
                    <a:pt x="58" y="183"/>
                    <a:pt x="75" y="166"/>
                    <a:pt x="75" y="146"/>
                  </a:cubicBezTo>
                  <a:cubicBezTo>
                    <a:pt x="75" y="125"/>
                    <a:pt x="58" y="108"/>
                    <a:pt x="37" y="108"/>
                  </a:cubicBezTo>
                  <a:cubicBezTo>
                    <a:pt x="17" y="108"/>
                    <a:pt x="0" y="125"/>
                    <a:pt x="0" y="146"/>
                  </a:cubicBezTo>
                  <a:close/>
                  <a:moveTo>
                    <a:pt x="60" y="273"/>
                  </a:moveTo>
                  <a:cubicBezTo>
                    <a:pt x="60" y="306"/>
                    <a:pt x="86" y="333"/>
                    <a:pt x="119" y="333"/>
                  </a:cubicBezTo>
                  <a:cubicBezTo>
                    <a:pt x="152" y="333"/>
                    <a:pt x="179" y="306"/>
                    <a:pt x="179" y="273"/>
                  </a:cubicBezTo>
                  <a:cubicBezTo>
                    <a:pt x="179" y="240"/>
                    <a:pt x="152" y="213"/>
                    <a:pt x="119" y="213"/>
                  </a:cubicBezTo>
                  <a:cubicBezTo>
                    <a:pt x="86" y="213"/>
                    <a:pt x="60" y="240"/>
                    <a:pt x="60" y="273"/>
                  </a:cubicBezTo>
                  <a:close/>
                  <a:moveTo>
                    <a:pt x="134" y="110"/>
                  </a:moveTo>
                  <a:cubicBezTo>
                    <a:pt x="134" y="132"/>
                    <a:pt x="152" y="149"/>
                    <a:pt x="174" y="149"/>
                  </a:cubicBezTo>
                  <a:cubicBezTo>
                    <a:pt x="195" y="149"/>
                    <a:pt x="213" y="132"/>
                    <a:pt x="213" y="110"/>
                  </a:cubicBezTo>
                  <a:cubicBezTo>
                    <a:pt x="213" y="89"/>
                    <a:pt x="195" y="71"/>
                    <a:pt x="174" y="71"/>
                  </a:cubicBezTo>
                  <a:cubicBezTo>
                    <a:pt x="152" y="71"/>
                    <a:pt x="134" y="89"/>
                    <a:pt x="134" y="110"/>
                  </a:cubicBezTo>
                  <a:close/>
                  <a:moveTo>
                    <a:pt x="228" y="241"/>
                  </a:moveTo>
                  <a:cubicBezTo>
                    <a:pt x="228" y="275"/>
                    <a:pt x="254" y="303"/>
                    <a:pt x="287" y="303"/>
                  </a:cubicBezTo>
                  <a:cubicBezTo>
                    <a:pt x="320" y="303"/>
                    <a:pt x="347" y="275"/>
                    <a:pt x="347" y="241"/>
                  </a:cubicBezTo>
                  <a:cubicBezTo>
                    <a:pt x="347" y="207"/>
                    <a:pt x="320" y="179"/>
                    <a:pt x="287" y="179"/>
                  </a:cubicBezTo>
                  <a:cubicBezTo>
                    <a:pt x="254" y="179"/>
                    <a:pt x="228" y="207"/>
                    <a:pt x="228" y="241"/>
                  </a:cubicBezTo>
                  <a:close/>
                  <a:moveTo>
                    <a:pt x="228" y="250"/>
                  </a:moveTo>
                  <a:cubicBezTo>
                    <a:pt x="178" y="262"/>
                    <a:pt x="178" y="262"/>
                    <a:pt x="178" y="262"/>
                  </a:cubicBezTo>
                  <a:moveTo>
                    <a:pt x="74" y="139"/>
                  </a:moveTo>
                  <a:cubicBezTo>
                    <a:pt x="136" y="120"/>
                    <a:pt x="136" y="120"/>
                    <a:pt x="136" y="120"/>
                  </a:cubicBezTo>
                  <a:moveTo>
                    <a:pt x="137" y="216"/>
                  </a:moveTo>
                  <a:cubicBezTo>
                    <a:pt x="162" y="148"/>
                    <a:pt x="162" y="148"/>
                    <a:pt x="162" y="148"/>
                  </a:cubicBezTo>
                  <a:moveTo>
                    <a:pt x="86" y="223"/>
                  </a:moveTo>
                  <a:cubicBezTo>
                    <a:pt x="57" y="177"/>
                    <a:pt x="57" y="177"/>
                    <a:pt x="57" y="177"/>
                  </a:cubicBezTo>
                  <a:moveTo>
                    <a:pt x="232" y="217"/>
                  </a:moveTo>
                  <a:cubicBezTo>
                    <a:pt x="71" y="161"/>
                    <a:pt x="71" y="161"/>
                    <a:pt x="71" y="161"/>
                  </a:cubicBezTo>
                  <a:moveTo>
                    <a:pt x="102" y="46"/>
                  </a:moveTo>
                  <a:cubicBezTo>
                    <a:pt x="58" y="115"/>
                    <a:pt x="58" y="115"/>
                    <a:pt x="58" y="115"/>
                  </a:cubicBezTo>
                  <a:moveTo>
                    <a:pt x="249" y="194"/>
                  </a:moveTo>
                  <a:cubicBezTo>
                    <a:pt x="200" y="139"/>
                    <a:pt x="200" y="139"/>
                    <a:pt x="200" y="139"/>
                  </a:cubicBezTo>
                  <a:moveTo>
                    <a:pt x="112" y="213"/>
                  </a:moveTo>
                  <a:cubicBezTo>
                    <a:pt x="114" y="49"/>
                    <a:pt x="114" y="49"/>
                    <a:pt x="114" y="49"/>
                  </a:cubicBezTo>
                  <a:moveTo>
                    <a:pt x="126" y="45"/>
                  </a:moveTo>
                  <a:cubicBezTo>
                    <a:pt x="151" y="78"/>
                    <a:pt x="151" y="78"/>
                    <a:pt x="151" y="78"/>
                  </a:cubicBezTo>
                </a:path>
              </a:pathLst>
            </a:custGeom>
            <a:noFill/>
            <a:ln w="12700" cap="sq">
              <a:solidFill>
                <a:srgbClr val="797979"/>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solidFill>
                  <a:schemeClr val="accent5"/>
                </a:solidFill>
              </a:endParaRPr>
            </a:p>
          </p:txBody>
        </p:sp>
      </p:grpSp>
      <p:grpSp>
        <p:nvGrpSpPr>
          <p:cNvPr id="19" name="Group 18">
            <a:extLst>
              <a:ext uri="{FF2B5EF4-FFF2-40B4-BE49-F238E27FC236}">
                <a16:creationId xmlns:a16="http://schemas.microsoft.com/office/drawing/2014/main" id="{B116A662-C3BA-489B-BA3B-8095168100EC}"/>
              </a:ext>
            </a:extLst>
          </p:cNvPr>
          <p:cNvGrpSpPr/>
          <p:nvPr/>
        </p:nvGrpSpPr>
        <p:grpSpPr>
          <a:xfrm>
            <a:off x="6178514" y="3366604"/>
            <a:ext cx="493265" cy="425229"/>
            <a:chOff x="6178514" y="3286702"/>
            <a:chExt cx="493265" cy="425229"/>
          </a:xfrm>
        </p:grpSpPr>
        <p:sp>
          <p:nvSpPr>
            <p:cNvPr id="52" name="Hexagon 51">
              <a:extLst>
                <a:ext uri="{FF2B5EF4-FFF2-40B4-BE49-F238E27FC236}">
                  <a16:creationId xmlns:a16="http://schemas.microsoft.com/office/drawing/2014/main" id="{32F05345-C724-4FB7-85A7-5040D0697930}"/>
                </a:ext>
              </a:extLst>
            </p:cNvPr>
            <p:cNvSpPr/>
            <p:nvPr/>
          </p:nvSpPr>
          <p:spPr>
            <a:xfrm>
              <a:off x="6178514" y="3286702"/>
              <a:ext cx="493265" cy="425229"/>
            </a:xfrm>
            <a:prstGeom prst="hexagon">
              <a:avLst/>
            </a:prstGeom>
            <a:solidFill>
              <a:srgbClr val="E9E9E9"/>
            </a:solidFill>
            <a:ln w="12700">
              <a:solidFill>
                <a:srgbClr val="797979"/>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0" name="Freeform 92">
              <a:extLst>
                <a:ext uri="{FF2B5EF4-FFF2-40B4-BE49-F238E27FC236}">
                  <a16:creationId xmlns:a16="http://schemas.microsoft.com/office/drawing/2014/main" id="{634739D0-A8CF-4A44-A04D-6B623CBEFF29}"/>
                </a:ext>
              </a:extLst>
            </p:cNvPr>
            <p:cNvSpPr>
              <a:spLocks noChangeAspect="1" noEditPoints="1"/>
            </p:cNvSpPr>
            <p:nvPr/>
          </p:nvSpPr>
          <p:spPr bwMode="black">
            <a:xfrm>
              <a:off x="6330273" y="3370052"/>
              <a:ext cx="189746" cy="258528"/>
            </a:xfrm>
            <a:custGeom>
              <a:avLst/>
              <a:gdLst>
                <a:gd name="T0" fmla="*/ 15 w 48"/>
                <a:gd name="T1" fmla="*/ 11 h 66"/>
                <a:gd name="T2" fmla="*/ 24 w 48"/>
                <a:gd name="T3" fmla="*/ 9 h 66"/>
                <a:gd name="T4" fmla="*/ 33 w 48"/>
                <a:gd name="T5" fmla="*/ 11 h 66"/>
                <a:gd name="T6" fmla="*/ 35 w 48"/>
                <a:gd name="T7" fmla="*/ 23 h 66"/>
                <a:gd name="T8" fmla="*/ 35 w 48"/>
                <a:gd name="T9" fmla="*/ 25 h 66"/>
                <a:gd name="T10" fmla="*/ 35 w 48"/>
                <a:gd name="T11" fmla="*/ 27 h 66"/>
                <a:gd name="T12" fmla="*/ 14 w 48"/>
                <a:gd name="T13" fmla="*/ 27 h 66"/>
                <a:gd name="T14" fmla="*/ 14 w 48"/>
                <a:gd name="T15" fmla="*/ 25 h 66"/>
                <a:gd name="T16" fmla="*/ 14 w 48"/>
                <a:gd name="T17" fmla="*/ 22 h 66"/>
                <a:gd name="T18" fmla="*/ 15 w 48"/>
                <a:gd name="T19" fmla="*/ 11 h 66"/>
                <a:gd name="T20" fmla="*/ 44 w 48"/>
                <a:gd name="T21" fmla="*/ 28 h 66"/>
                <a:gd name="T22" fmla="*/ 44 w 48"/>
                <a:gd name="T23" fmla="*/ 25 h 66"/>
                <a:gd name="T24" fmla="*/ 44 w 48"/>
                <a:gd name="T25" fmla="*/ 23 h 66"/>
                <a:gd name="T26" fmla="*/ 39 w 48"/>
                <a:gd name="T27" fmla="*/ 5 h 66"/>
                <a:gd name="T28" fmla="*/ 24 w 48"/>
                <a:gd name="T29" fmla="*/ 0 h 66"/>
                <a:gd name="T30" fmla="*/ 9 w 48"/>
                <a:gd name="T31" fmla="*/ 5 h 66"/>
                <a:gd name="T32" fmla="*/ 5 w 48"/>
                <a:gd name="T33" fmla="*/ 22 h 66"/>
                <a:gd name="T34" fmla="*/ 5 w 48"/>
                <a:gd name="T35" fmla="*/ 25 h 66"/>
                <a:gd name="T36" fmla="*/ 5 w 48"/>
                <a:gd name="T37" fmla="*/ 27 h 66"/>
                <a:gd name="T38" fmla="*/ 0 w 48"/>
                <a:gd name="T39" fmla="*/ 32 h 66"/>
                <a:gd name="T40" fmla="*/ 0 w 48"/>
                <a:gd name="T41" fmla="*/ 62 h 66"/>
                <a:gd name="T42" fmla="*/ 5 w 48"/>
                <a:gd name="T43" fmla="*/ 66 h 66"/>
                <a:gd name="T44" fmla="*/ 43 w 48"/>
                <a:gd name="T45" fmla="*/ 66 h 66"/>
                <a:gd name="T46" fmla="*/ 48 w 48"/>
                <a:gd name="T47" fmla="*/ 62 h 66"/>
                <a:gd name="T48" fmla="*/ 48 w 48"/>
                <a:gd name="T49" fmla="*/ 32 h 66"/>
                <a:gd name="T50" fmla="*/ 44 w 48"/>
                <a:gd name="T51" fmla="*/ 2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8" h="66">
                  <a:moveTo>
                    <a:pt x="15" y="11"/>
                  </a:moveTo>
                  <a:cubicBezTo>
                    <a:pt x="17" y="10"/>
                    <a:pt x="20" y="9"/>
                    <a:pt x="24" y="9"/>
                  </a:cubicBezTo>
                  <a:cubicBezTo>
                    <a:pt x="29" y="9"/>
                    <a:pt x="32" y="10"/>
                    <a:pt x="33" y="11"/>
                  </a:cubicBezTo>
                  <a:cubicBezTo>
                    <a:pt x="35" y="13"/>
                    <a:pt x="35" y="18"/>
                    <a:pt x="35" y="23"/>
                  </a:cubicBezTo>
                  <a:cubicBezTo>
                    <a:pt x="35" y="25"/>
                    <a:pt x="35" y="25"/>
                    <a:pt x="35" y="25"/>
                  </a:cubicBezTo>
                  <a:cubicBezTo>
                    <a:pt x="35" y="26"/>
                    <a:pt x="35" y="27"/>
                    <a:pt x="35" y="27"/>
                  </a:cubicBezTo>
                  <a:cubicBezTo>
                    <a:pt x="14" y="27"/>
                    <a:pt x="14" y="27"/>
                    <a:pt x="14" y="27"/>
                  </a:cubicBezTo>
                  <a:cubicBezTo>
                    <a:pt x="14" y="27"/>
                    <a:pt x="14" y="26"/>
                    <a:pt x="14" y="25"/>
                  </a:cubicBezTo>
                  <a:cubicBezTo>
                    <a:pt x="14" y="22"/>
                    <a:pt x="14" y="22"/>
                    <a:pt x="14" y="22"/>
                  </a:cubicBezTo>
                  <a:cubicBezTo>
                    <a:pt x="14" y="17"/>
                    <a:pt x="14" y="13"/>
                    <a:pt x="15" y="11"/>
                  </a:cubicBezTo>
                  <a:moveTo>
                    <a:pt x="44" y="28"/>
                  </a:moveTo>
                  <a:cubicBezTo>
                    <a:pt x="44" y="27"/>
                    <a:pt x="44" y="26"/>
                    <a:pt x="44" y="25"/>
                  </a:cubicBezTo>
                  <a:cubicBezTo>
                    <a:pt x="44" y="23"/>
                    <a:pt x="44" y="23"/>
                    <a:pt x="44" y="23"/>
                  </a:cubicBezTo>
                  <a:cubicBezTo>
                    <a:pt x="44" y="16"/>
                    <a:pt x="44" y="10"/>
                    <a:pt x="39" y="5"/>
                  </a:cubicBezTo>
                  <a:cubicBezTo>
                    <a:pt x="36" y="2"/>
                    <a:pt x="31" y="0"/>
                    <a:pt x="24" y="0"/>
                  </a:cubicBezTo>
                  <a:cubicBezTo>
                    <a:pt x="17" y="0"/>
                    <a:pt x="12" y="2"/>
                    <a:pt x="9" y="5"/>
                  </a:cubicBezTo>
                  <a:cubicBezTo>
                    <a:pt x="5" y="9"/>
                    <a:pt x="5" y="16"/>
                    <a:pt x="5" y="22"/>
                  </a:cubicBezTo>
                  <a:cubicBezTo>
                    <a:pt x="5" y="25"/>
                    <a:pt x="5" y="25"/>
                    <a:pt x="5" y="25"/>
                  </a:cubicBezTo>
                  <a:cubicBezTo>
                    <a:pt x="5" y="26"/>
                    <a:pt x="5" y="27"/>
                    <a:pt x="5" y="27"/>
                  </a:cubicBezTo>
                  <a:cubicBezTo>
                    <a:pt x="2" y="28"/>
                    <a:pt x="0" y="30"/>
                    <a:pt x="0" y="32"/>
                  </a:cubicBezTo>
                  <a:cubicBezTo>
                    <a:pt x="0" y="62"/>
                    <a:pt x="0" y="62"/>
                    <a:pt x="0" y="62"/>
                  </a:cubicBezTo>
                  <a:cubicBezTo>
                    <a:pt x="0" y="64"/>
                    <a:pt x="2" y="66"/>
                    <a:pt x="5" y="66"/>
                  </a:cubicBezTo>
                  <a:cubicBezTo>
                    <a:pt x="43" y="66"/>
                    <a:pt x="43" y="66"/>
                    <a:pt x="43" y="66"/>
                  </a:cubicBezTo>
                  <a:cubicBezTo>
                    <a:pt x="46" y="66"/>
                    <a:pt x="48" y="64"/>
                    <a:pt x="48" y="62"/>
                  </a:cubicBezTo>
                  <a:cubicBezTo>
                    <a:pt x="48" y="32"/>
                    <a:pt x="48" y="32"/>
                    <a:pt x="48" y="32"/>
                  </a:cubicBezTo>
                  <a:cubicBezTo>
                    <a:pt x="48" y="30"/>
                    <a:pt x="46" y="28"/>
                    <a:pt x="44" y="28"/>
                  </a:cubicBezTo>
                </a:path>
              </a:pathLst>
            </a:custGeom>
            <a:solidFill>
              <a:srgbClr val="797979"/>
            </a:solidFill>
            <a:ln>
              <a:noFill/>
            </a:ln>
          </p:spPr>
          <p:txBody>
            <a:bodyPr vert="horz" wrap="square" lIns="69953" tIns="34976" rIns="69953" bIns="34976" numCol="1" anchor="t" anchorCtr="0" compatLnSpc="1">
              <a:prstTxWarp prst="textNoShape">
                <a:avLst/>
              </a:prstTxWarp>
            </a:bodyPr>
            <a:lstStyle/>
            <a:p>
              <a:endParaRPr lang="en-US" sz="1350">
                <a:solidFill>
                  <a:srgbClr val="000000"/>
                </a:solidFill>
              </a:endParaRPr>
            </a:p>
          </p:txBody>
        </p:sp>
      </p:grpSp>
      <p:grpSp>
        <p:nvGrpSpPr>
          <p:cNvPr id="20" name="Group 19">
            <a:extLst>
              <a:ext uri="{FF2B5EF4-FFF2-40B4-BE49-F238E27FC236}">
                <a16:creationId xmlns:a16="http://schemas.microsoft.com/office/drawing/2014/main" id="{C75531C4-9DC3-403F-87CF-D8A573C0A6F2}"/>
              </a:ext>
            </a:extLst>
          </p:cNvPr>
          <p:cNvGrpSpPr/>
          <p:nvPr/>
        </p:nvGrpSpPr>
        <p:grpSpPr>
          <a:xfrm>
            <a:off x="4641902" y="3110231"/>
            <a:ext cx="493265" cy="425229"/>
            <a:chOff x="4641902" y="3030329"/>
            <a:chExt cx="493265" cy="425229"/>
          </a:xfrm>
        </p:grpSpPr>
        <p:sp>
          <p:nvSpPr>
            <p:cNvPr id="92" name="Hexagon 91">
              <a:extLst>
                <a:ext uri="{FF2B5EF4-FFF2-40B4-BE49-F238E27FC236}">
                  <a16:creationId xmlns:a16="http://schemas.microsoft.com/office/drawing/2014/main" id="{E468B4EC-D350-4A58-91D6-8B975E75FE00}"/>
                </a:ext>
              </a:extLst>
            </p:cNvPr>
            <p:cNvSpPr/>
            <p:nvPr/>
          </p:nvSpPr>
          <p:spPr>
            <a:xfrm>
              <a:off x="4641902" y="3030329"/>
              <a:ext cx="493265" cy="425229"/>
            </a:xfrm>
            <a:prstGeom prst="hexagon">
              <a:avLst/>
            </a:prstGeom>
            <a:solidFill>
              <a:srgbClr val="E9E9E9"/>
            </a:solidFill>
            <a:ln w="12700">
              <a:solidFill>
                <a:srgbClr val="797979"/>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5" name="Freeform: Shape 64">
              <a:extLst>
                <a:ext uri="{FF2B5EF4-FFF2-40B4-BE49-F238E27FC236}">
                  <a16:creationId xmlns:a16="http://schemas.microsoft.com/office/drawing/2014/main" id="{359FA461-281C-4095-AB96-426DB8CF1FFD}"/>
                </a:ext>
              </a:extLst>
            </p:cNvPr>
            <p:cNvSpPr/>
            <p:nvPr/>
          </p:nvSpPr>
          <p:spPr>
            <a:xfrm>
              <a:off x="4799060" y="3124639"/>
              <a:ext cx="178948" cy="236609"/>
            </a:xfrm>
            <a:custGeom>
              <a:avLst/>
              <a:gdLst>
                <a:gd name="connsiteX0" fmla="*/ 888688 w 888689"/>
                <a:gd name="connsiteY0" fmla="*/ 1016472 h 1175041"/>
                <a:gd name="connsiteX1" fmla="*/ 882028 w 888689"/>
                <a:gd name="connsiteY1" fmla="*/ 1047176 h 1175041"/>
                <a:gd name="connsiteX2" fmla="*/ 845422 w 888689"/>
                <a:gd name="connsiteY2" fmla="*/ 1091758 h 1175041"/>
                <a:gd name="connsiteX3" fmla="*/ 761005 w 888689"/>
                <a:gd name="connsiteY3" fmla="*/ 1136179 h 1175041"/>
                <a:gd name="connsiteX4" fmla="*/ 652702 w 888689"/>
                <a:gd name="connsiteY4" fmla="*/ 1163414 h 1175041"/>
                <a:gd name="connsiteX5" fmla="*/ 471227 w 888689"/>
                <a:gd name="connsiteY5" fmla="*/ 1174380 h 1175041"/>
                <a:gd name="connsiteX6" fmla="*/ 328233 w 888689"/>
                <a:gd name="connsiteY6" fmla="*/ 1159347 h 1175041"/>
                <a:gd name="connsiteX7" fmla="*/ 150108 w 888689"/>
                <a:gd name="connsiteY7" fmla="*/ 1107947 h 1175041"/>
                <a:gd name="connsiteX8" fmla="*/ 149430 w 888689"/>
                <a:gd name="connsiteY8" fmla="*/ 1107668 h 1175041"/>
                <a:gd name="connsiteX9" fmla="*/ 152301 w 888689"/>
                <a:gd name="connsiteY9" fmla="*/ 1107389 h 1175041"/>
                <a:gd name="connsiteX10" fmla="*/ 155570 w 888689"/>
                <a:gd name="connsiteY10" fmla="*/ 1108146 h 1175041"/>
                <a:gd name="connsiteX11" fmla="*/ 278149 w 888689"/>
                <a:gd name="connsiteY11" fmla="*/ 1130557 h 1175041"/>
                <a:gd name="connsiteX12" fmla="*/ 385814 w 888689"/>
                <a:gd name="connsiteY12" fmla="*/ 1140725 h 1175041"/>
                <a:gd name="connsiteX13" fmla="*/ 487935 w 888689"/>
                <a:gd name="connsiteY13" fmla="*/ 1141881 h 1175041"/>
                <a:gd name="connsiteX14" fmla="*/ 563301 w 888689"/>
                <a:gd name="connsiteY14" fmla="*/ 1137057 h 1175041"/>
                <a:gd name="connsiteX15" fmla="*/ 776317 w 888689"/>
                <a:gd name="connsiteY15" fmla="*/ 1087092 h 1175041"/>
                <a:gd name="connsiteX16" fmla="*/ 870145 w 888689"/>
                <a:gd name="connsiteY16" fmla="*/ 1032940 h 1175041"/>
                <a:gd name="connsiteX17" fmla="*/ 888688 w 888689"/>
                <a:gd name="connsiteY17" fmla="*/ 1016472 h 1175041"/>
                <a:gd name="connsiteX18" fmla="*/ 763159 w 888689"/>
                <a:gd name="connsiteY18" fmla="*/ 914948 h 1175041"/>
                <a:gd name="connsiteX19" fmla="*/ 764036 w 888689"/>
                <a:gd name="connsiteY19" fmla="*/ 914948 h 1175041"/>
                <a:gd name="connsiteX20" fmla="*/ 763518 w 888689"/>
                <a:gd name="connsiteY20" fmla="*/ 915706 h 1175041"/>
                <a:gd name="connsiteX21" fmla="*/ 143050 w 888689"/>
                <a:gd name="connsiteY21" fmla="*/ 907770 h 1175041"/>
                <a:gd name="connsiteX22" fmla="*/ 159798 w 888689"/>
                <a:gd name="connsiteY22" fmla="*/ 909365 h 1175041"/>
                <a:gd name="connsiteX23" fmla="*/ 168809 w 888689"/>
                <a:gd name="connsiteY23" fmla="*/ 912475 h 1175041"/>
                <a:gd name="connsiteX24" fmla="*/ 204937 w 888689"/>
                <a:gd name="connsiteY24" fmla="*/ 933291 h 1175041"/>
                <a:gd name="connsiteX25" fmla="*/ 185478 w 888689"/>
                <a:gd name="connsiteY25" fmla="*/ 931696 h 1175041"/>
                <a:gd name="connsiteX26" fmla="*/ 122075 w 888689"/>
                <a:gd name="connsiteY26" fmla="*/ 945652 h 1175041"/>
                <a:gd name="connsiteX27" fmla="*/ 108677 w 888689"/>
                <a:gd name="connsiteY27" fmla="*/ 956777 h 1175041"/>
                <a:gd name="connsiteX28" fmla="*/ 107799 w 888689"/>
                <a:gd name="connsiteY28" fmla="*/ 976715 h 1175041"/>
                <a:gd name="connsiteX29" fmla="*/ 128614 w 888689"/>
                <a:gd name="connsiteY29" fmla="*/ 994300 h 1175041"/>
                <a:gd name="connsiteX30" fmla="*/ 184799 w 888689"/>
                <a:gd name="connsiteY30" fmla="*/ 1013720 h 1175041"/>
                <a:gd name="connsiteX31" fmla="*/ 294299 w 888689"/>
                <a:gd name="connsiteY31" fmla="*/ 1030348 h 1175041"/>
                <a:gd name="connsiteX32" fmla="*/ 463970 w 888689"/>
                <a:gd name="connsiteY32" fmla="*/ 1034854 h 1175041"/>
                <a:gd name="connsiteX33" fmla="*/ 568724 w 888689"/>
                <a:gd name="connsiteY33" fmla="*/ 1027158 h 1175041"/>
                <a:gd name="connsiteX34" fmla="*/ 687554 w 888689"/>
                <a:gd name="connsiteY34" fmla="*/ 1002515 h 1175041"/>
                <a:gd name="connsiteX35" fmla="*/ 740150 w 888689"/>
                <a:gd name="connsiteY35" fmla="*/ 977114 h 1175041"/>
                <a:gd name="connsiteX36" fmla="*/ 760088 w 888689"/>
                <a:gd name="connsiteY36" fmla="*/ 957176 h 1175041"/>
                <a:gd name="connsiteX37" fmla="*/ 764993 w 888689"/>
                <a:gd name="connsiteY37" fmla="*/ 920291 h 1175041"/>
                <a:gd name="connsiteX38" fmla="*/ 763637 w 888689"/>
                <a:gd name="connsiteY38" fmla="*/ 915665 h 1175041"/>
                <a:gd name="connsiteX39" fmla="*/ 764036 w 888689"/>
                <a:gd name="connsiteY39" fmla="*/ 915027 h 1175041"/>
                <a:gd name="connsiteX40" fmla="*/ 787961 w 888689"/>
                <a:gd name="connsiteY40" fmla="*/ 929702 h 1175041"/>
                <a:gd name="connsiteX41" fmla="*/ 800402 w 888689"/>
                <a:gd name="connsiteY41" fmla="*/ 981979 h 1175041"/>
                <a:gd name="connsiteX42" fmla="*/ 769618 w 888689"/>
                <a:gd name="connsiteY42" fmla="*/ 1016272 h 1175041"/>
                <a:gd name="connsiteX43" fmla="*/ 701231 w 888689"/>
                <a:gd name="connsiteY43" fmla="*/ 1048651 h 1175041"/>
                <a:gd name="connsiteX44" fmla="*/ 605529 w 888689"/>
                <a:gd name="connsiteY44" fmla="*/ 1072058 h 1175041"/>
                <a:gd name="connsiteX45" fmla="*/ 531559 w 888689"/>
                <a:gd name="connsiteY45" fmla="*/ 1082306 h 1175041"/>
                <a:gd name="connsiteX46" fmla="*/ 407666 w 888689"/>
                <a:gd name="connsiteY46" fmla="*/ 1089564 h 1175041"/>
                <a:gd name="connsiteX47" fmla="*/ 313798 w 888689"/>
                <a:gd name="connsiteY47" fmla="*/ 1087929 h 1175041"/>
                <a:gd name="connsiteX48" fmla="*/ 235562 w 888689"/>
                <a:gd name="connsiteY48" fmla="*/ 1081668 h 1175041"/>
                <a:gd name="connsiteX49" fmla="*/ 95438 w 888689"/>
                <a:gd name="connsiteY49" fmla="*/ 1053357 h 1175041"/>
                <a:gd name="connsiteX50" fmla="*/ 33590 w 888689"/>
                <a:gd name="connsiteY50" fmla="*/ 1024487 h 1175041"/>
                <a:gd name="connsiteX51" fmla="*/ 8429 w 888689"/>
                <a:gd name="connsiteY51" fmla="*/ 999764 h 1175041"/>
                <a:gd name="connsiteX52" fmla="*/ 15088 w 888689"/>
                <a:gd name="connsiteY52" fmla="*/ 942502 h 1175041"/>
                <a:gd name="connsiteX53" fmla="*/ 68602 w 888689"/>
                <a:gd name="connsiteY53" fmla="*/ 914230 h 1175041"/>
                <a:gd name="connsiteX54" fmla="*/ 143050 w 888689"/>
                <a:gd name="connsiteY54" fmla="*/ 907770 h 1175041"/>
                <a:gd name="connsiteX55" fmla="*/ 290391 w 888689"/>
                <a:gd name="connsiteY55" fmla="*/ 843530 h 1175041"/>
                <a:gd name="connsiteX56" fmla="*/ 283852 w 888689"/>
                <a:gd name="connsiteY56" fmla="*/ 854735 h 1175041"/>
                <a:gd name="connsiteX57" fmla="*/ 289354 w 888689"/>
                <a:gd name="connsiteY57" fmla="*/ 868771 h 1175041"/>
                <a:gd name="connsiteX58" fmla="*/ 315513 w 888689"/>
                <a:gd name="connsiteY58" fmla="*/ 878860 h 1175041"/>
                <a:gd name="connsiteX59" fmla="*/ 390758 w 888689"/>
                <a:gd name="connsiteY59" fmla="*/ 882847 h 1175041"/>
                <a:gd name="connsiteX60" fmla="*/ 456554 w 888689"/>
                <a:gd name="connsiteY60" fmla="*/ 876428 h 1175041"/>
                <a:gd name="connsiteX61" fmla="*/ 537581 w 888689"/>
                <a:gd name="connsiteY61" fmla="*/ 855613 h 1175041"/>
                <a:gd name="connsiteX62" fmla="*/ 542047 w 888689"/>
                <a:gd name="connsiteY62" fmla="*/ 855613 h 1175041"/>
                <a:gd name="connsiteX63" fmla="*/ 611312 w 888689"/>
                <a:gd name="connsiteY63" fmla="*/ 901908 h 1175041"/>
                <a:gd name="connsiteX64" fmla="*/ 612109 w 888689"/>
                <a:gd name="connsiteY64" fmla="*/ 902905 h 1175041"/>
                <a:gd name="connsiteX65" fmla="*/ 600944 w 888689"/>
                <a:gd name="connsiteY65" fmla="*/ 909206 h 1175041"/>
                <a:gd name="connsiteX66" fmla="*/ 518441 w 888689"/>
                <a:gd name="connsiteY66" fmla="*/ 938634 h 1175041"/>
                <a:gd name="connsiteX67" fmla="*/ 433625 w 888689"/>
                <a:gd name="connsiteY67" fmla="*/ 951275 h 1175041"/>
                <a:gd name="connsiteX68" fmla="*/ 345898 w 888689"/>
                <a:gd name="connsiteY68" fmla="*/ 952312 h 1175041"/>
                <a:gd name="connsiteX69" fmla="*/ 271211 w 888689"/>
                <a:gd name="connsiteY69" fmla="*/ 941665 h 1175041"/>
                <a:gd name="connsiteX70" fmla="*/ 227866 w 888689"/>
                <a:gd name="connsiteY70" fmla="*/ 923601 h 1175041"/>
                <a:gd name="connsiteX71" fmla="*/ 211916 w 888689"/>
                <a:gd name="connsiteY71" fmla="*/ 903025 h 1175041"/>
                <a:gd name="connsiteX72" fmla="*/ 220649 w 888689"/>
                <a:gd name="connsiteY72" fmla="*/ 873716 h 1175041"/>
                <a:gd name="connsiteX73" fmla="*/ 270772 w 888689"/>
                <a:gd name="connsiteY73" fmla="*/ 845205 h 1175041"/>
                <a:gd name="connsiteX74" fmla="*/ 290391 w 888689"/>
                <a:gd name="connsiteY74" fmla="*/ 843530 h 1175041"/>
                <a:gd name="connsiteX75" fmla="*/ 250675 w 888689"/>
                <a:gd name="connsiteY75" fmla="*/ 720394 h 1175041"/>
                <a:gd name="connsiteX76" fmla="*/ 253306 w 888689"/>
                <a:gd name="connsiteY76" fmla="*/ 720394 h 1175041"/>
                <a:gd name="connsiteX77" fmla="*/ 257613 w 888689"/>
                <a:gd name="connsiteY77" fmla="*/ 720394 h 1175041"/>
                <a:gd name="connsiteX78" fmla="*/ 250954 w 888689"/>
                <a:gd name="connsiteY78" fmla="*/ 727252 h 1175041"/>
                <a:gd name="connsiteX79" fmla="*/ 254543 w 888689"/>
                <a:gd name="connsiteY79" fmla="*/ 754886 h 1175041"/>
                <a:gd name="connsiteX80" fmla="*/ 284888 w 888689"/>
                <a:gd name="connsiteY80" fmla="*/ 766849 h 1175041"/>
                <a:gd name="connsiteX81" fmla="*/ 350963 w 888689"/>
                <a:gd name="connsiteY81" fmla="*/ 774863 h 1175041"/>
                <a:gd name="connsiteX82" fmla="*/ 436536 w 888689"/>
                <a:gd name="connsiteY82" fmla="*/ 773269 h 1175041"/>
                <a:gd name="connsiteX83" fmla="*/ 560151 w 888689"/>
                <a:gd name="connsiteY83" fmla="*/ 750619 h 1175041"/>
                <a:gd name="connsiteX84" fmla="*/ 564657 w 888689"/>
                <a:gd name="connsiteY84" fmla="*/ 751018 h 1175041"/>
                <a:gd name="connsiteX85" fmla="*/ 629017 w 888689"/>
                <a:gd name="connsiteY85" fmla="*/ 791332 h 1175041"/>
                <a:gd name="connsiteX86" fmla="*/ 630532 w 888689"/>
                <a:gd name="connsiteY86" fmla="*/ 792449 h 1175041"/>
                <a:gd name="connsiteX87" fmla="*/ 574706 w 888689"/>
                <a:gd name="connsiteY87" fmla="*/ 811549 h 1175041"/>
                <a:gd name="connsiteX88" fmla="*/ 485304 w 888689"/>
                <a:gd name="connsiteY88" fmla="*/ 830051 h 1175041"/>
                <a:gd name="connsiteX89" fmla="*/ 352119 w 888689"/>
                <a:gd name="connsiteY89" fmla="*/ 836073 h 1175041"/>
                <a:gd name="connsiteX90" fmla="*/ 227427 w 888689"/>
                <a:gd name="connsiteY90" fmla="*/ 816773 h 1175041"/>
                <a:gd name="connsiteX91" fmla="*/ 185836 w 888689"/>
                <a:gd name="connsiteY91" fmla="*/ 798032 h 1175041"/>
                <a:gd name="connsiteX92" fmla="*/ 171043 w 888689"/>
                <a:gd name="connsiteY92" fmla="*/ 780765 h 1175041"/>
                <a:gd name="connsiteX93" fmla="*/ 175788 w 888689"/>
                <a:gd name="connsiteY93" fmla="*/ 759352 h 1175041"/>
                <a:gd name="connsiteX94" fmla="*/ 202824 w 888689"/>
                <a:gd name="connsiteY94" fmla="*/ 736344 h 1175041"/>
                <a:gd name="connsiteX95" fmla="*/ 250675 w 888689"/>
                <a:gd name="connsiteY95" fmla="*/ 720394 h 1175041"/>
                <a:gd name="connsiteX96" fmla="*/ 469434 w 888689"/>
                <a:gd name="connsiteY96" fmla="*/ 634317 h 1175041"/>
                <a:gd name="connsiteX97" fmla="*/ 469434 w 888689"/>
                <a:gd name="connsiteY97" fmla="*/ 634740 h 1175041"/>
                <a:gd name="connsiteX98" fmla="*/ 468955 w 888689"/>
                <a:gd name="connsiteY98" fmla="*/ 634541 h 1175041"/>
                <a:gd name="connsiteX99" fmla="*/ 469434 w 888689"/>
                <a:gd name="connsiteY99" fmla="*/ 634182 h 1175041"/>
                <a:gd name="connsiteX100" fmla="*/ 469553 w 888689"/>
                <a:gd name="connsiteY100" fmla="*/ 634262 h 1175041"/>
                <a:gd name="connsiteX101" fmla="*/ 469434 w 888689"/>
                <a:gd name="connsiteY101" fmla="*/ 634317 h 1175041"/>
                <a:gd name="connsiteX102" fmla="*/ 469687 w 888689"/>
                <a:gd name="connsiteY102" fmla="*/ 633993 h 1175041"/>
                <a:gd name="connsiteX103" fmla="*/ 469513 w 888689"/>
                <a:gd name="connsiteY103" fmla="*/ 634182 h 1175041"/>
                <a:gd name="connsiteX104" fmla="*/ 469354 w 888689"/>
                <a:gd name="connsiteY104" fmla="*/ 634023 h 1175041"/>
                <a:gd name="connsiteX105" fmla="*/ 311087 w 888689"/>
                <a:gd name="connsiteY105" fmla="*/ 590079 h 1175041"/>
                <a:gd name="connsiteX106" fmla="*/ 297289 w 888689"/>
                <a:gd name="connsiteY106" fmla="*/ 593788 h 1175041"/>
                <a:gd name="connsiteX107" fmla="*/ 230817 w 888689"/>
                <a:gd name="connsiteY107" fmla="*/ 617713 h 1175041"/>
                <a:gd name="connsiteX108" fmla="*/ 214029 w 888689"/>
                <a:gd name="connsiteY108" fmla="*/ 629357 h 1175041"/>
                <a:gd name="connsiteX109" fmla="*/ 217059 w 888689"/>
                <a:gd name="connsiteY109" fmla="*/ 643992 h 1175041"/>
                <a:gd name="connsiteX110" fmla="*/ 245491 w 888689"/>
                <a:gd name="connsiteY110" fmla="*/ 649853 h 1175041"/>
                <a:gd name="connsiteX111" fmla="*/ 418871 w 888689"/>
                <a:gd name="connsiteY111" fmla="*/ 653841 h 1175041"/>
                <a:gd name="connsiteX112" fmla="*/ 517085 w 888689"/>
                <a:gd name="connsiteY112" fmla="*/ 648777 h 1175041"/>
                <a:gd name="connsiteX113" fmla="*/ 610793 w 888689"/>
                <a:gd name="connsiteY113" fmla="*/ 639485 h 1175041"/>
                <a:gd name="connsiteX114" fmla="*/ 668214 w 888689"/>
                <a:gd name="connsiteY114" fmla="*/ 629955 h 1175041"/>
                <a:gd name="connsiteX115" fmla="*/ 669969 w 888689"/>
                <a:gd name="connsiteY115" fmla="*/ 629955 h 1175041"/>
                <a:gd name="connsiteX116" fmla="*/ 661994 w 888689"/>
                <a:gd name="connsiteY116" fmla="*/ 637332 h 1175041"/>
                <a:gd name="connsiteX117" fmla="*/ 600146 w 888689"/>
                <a:gd name="connsiteY117" fmla="*/ 685183 h 1175041"/>
                <a:gd name="connsiteX118" fmla="*/ 588782 w 888689"/>
                <a:gd name="connsiteY118" fmla="*/ 688294 h 1175041"/>
                <a:gd name="connsiteX119" fmla="*/ 492881 w 888689"/>
                <a:gd name="connsiteY119" fmla="*/ 703207 h 1175041"/>
                <a:gd name="connsiteX120" fmla="*/ 394188 w 888689"/>
                <a:gd name="connsiteY120" fmla="*/ 711741 h 1175041"/>
                <a:gd name="connsiteX121" fmla="*/ 284649 w 888689"/>
                <a:gd name="connsiteY121" fmla="*/ 713695 h 1175041"/>
                <a:gd name="connsiteX122" fmla="*/ 182607 w 888689"/>
                <a:gd name="connsiteY122" fmla="*/ 705520 h 1175041"/>
                <a:gd name="connsiteX123" fmla="*/ 114060 w 888689"/>
                <a:gd name="connsiteY123" fmla="*/ 687257 h 1175041"/>
                <a:gd name="connsiteX124" fmla="*/ 92089 w 888689"/>
                <a:gd name="connsiteY124" fmla="*/ 672702 h 1175041"/>
                <a:gd name="connsiteX125" fmla="*/ 89058 w 888689"/>
                <a:gd name="connsiteY125" fmla="*/ 637252 h 1175041"/>
                <a:gd name="connsiteX126" fmla="*/ 110432 w 888689"/>
                <a:gd name="connsiteY126" fmla="*/ 619667 h 1175041"/>
                <a:gd name="connsiteX127" fmla="*/ 162589 w 888689"/>
                <a:gd name="connsiteY127" fmla="*/ 602401 h 1175041"/>
                <a:gd name="connsiteX128" fmla="*/ 256297 w 888689"/>
                <a:gd name="connsiteY128" fmla="*/ 591076 h 1175041"/>
                <a:gd name="connsiteX129" fmla="*/ 311087 w 888689"/>
                <a:gd name="connsiteY129" fmla="*/ 590079 h 1175041"/>
                <a:gd name="connsiteX130" fmla="*/ 760218 w 888689"/>
                <a:gd name="connsiteY130" fmla="*/ 588025 h 1175041"/>
                <a:gd name="connsiteX131" fmla="*/ 790354 w 888689"/>
                <a:gd name="connsiteY131" fmla="*/ 592591 h 1175041"/>
                <a:gd name="connsiteX132" fmla="*/ 843428 w 888689"/>
                <a:gd name="connsiteY132" fmla="*/ 654598 h 1175041"/>
                <a:gd name="connsiteX133" fmla="*/ 798209 w 888689"/>
                <a:gd name="connsiteY133" fmla="*/ 784793 h 1175041"/>
                <a:gd name="connsiteX134" fmla="*/ 695090 w 888689"/>
                <a:gd name="connsiteY134" fmla="*/ 835395 h 1175041"/>
                <a:gd name="connsiteX135" fmla="*/ 663748 w 888689"/>
                <a:gd name="connsiteY135" fmla="*/ 841695 h 1175041"/>
                <a:gd name="connsiteX136" fmla="*/ 664745 w 888689"/>
                <a:gd name="connsiteY136" fmla="*/ 840021 h 1175041"/>
                <a:gd name="connsiteX137" fmla="*/ 742264 w 888689"/>
                <a:gd name="connsiteY137" fmla="*/ 767447 h 1175041"/>
                <a:gd name="connsiteX138" fmla="*/ 778152 w 888689"/>
                <a:gd name="connsiteY138" fmla="*/ 699658 h 1175041"/>
                <a:gd name="connsiteX139" fmla="*/ 777753 w 888689"/>
                <a:gd name="connsiteY139" fmla="*/ 658466 h 1175041"/>
                <a:gd name="connsiteX140" fmla="*/ 738715 w 888689"/>
                <a:gd name="connsiteY140" fmla="*/ 620703 h 1175041"/>
                <a:gd name="connsiteX141" fmla="*/ 686278 w 888689"/>
                <a:gd name="connsiteY141" fmla="*/ 615878 h 1175041"/>
                <a:gd name="connsiteX142" fmla="*/ 730141 w 888689"/>
                <a:gd name="connsiteY142" fmla="*/ 593149 h 1175041"/>
                <a:gd name="connsiteX143" fmla="*/ 760218 w 888689"/>
                <a:gd name="connsiteY143" fmla="*/ 588025 h 1175041"/>
                <a:gd name="connsiteX144" fmla="*/ 704621 w 888689"/>
                <a:gd name="connsiteY144" fmla="*/ 204241 h 1175041"/>
                <a:gd name="connsiteX145" fmla="*/ 700633 w 888689"/>
                <a:gd name="connsiteY145" fmla="*/ 207351 h 1175041"/>
                <a:gd name="connsiteX146" fmla="*/ 594883 w 888689"/>
                <a:gd name="connsiteY146" fmla="*/ 284630 h 1175041"/>
                <a:gd name="connsiteX147" fmla="*/ 541888 w 888689"/>
                <a:gd name="connsiteY147" fmla="*/ 338742 h 1175041"/>
                <a:gd name="connsiteX148" fmla="*/ 528330 w 888689"/>
                <a:gd name="connsiteY148" fmla="*/ 369766 h 1175041"/>
                <a:gd name="connsiteX149" fmla="*/ 534830 w 888689"/>
                <a:gd name="connsiteY149" fmla="*/ 407647 h 1175041"/>
                <a:gd name="connsiteX150" fmla="*/ 558755 w 888689"/>
                <a:gd name="connsiteY150" fmla="*/ 454701 h 1175041"/>
                <a:gd name="connsiteX151" fmla="*/ 578255 w 888689"/>
                <a:gd name="connsiteY151" fmla="*/ 502592 h 1175041"/>
                <a:gd name="connsiteX152" fmla="*/ 564298 w 888689"/>
                <a:gd name="connsiteY152" fmla="*/ 572814 h 1175041"/>
                <a:gd name="connsiteX153" fmla="*/ 504484 w 888689"/>
                <a:gd name="connsiteY153" fmla="*/ 622538 h 1175041"/>
                <a:gd name="connsiteX154" fmla="*/ 473341 w 888689"/>
                <a:gd name="connsiteY154" fmla="*/ 633664 h 1175041"/>
                <a:gd name="connsiteX155" fmla="*/ 469687 w 888689"/>
                <a:gd name="connsiteY155" fmla="*/ 633993 h 1175041"/>
                <a:gd name="connsiteX156" fmla="*/ 489132 w 888689"/>
                <a:gd name="connsiteY156" fmla="*/ 612809 h 1175041"/>
                <a:gd name="connsiteX157" fmla="*/ 510904 w 888689"/>
                <a:gd name="connsiteY157" fmla="*/ 567191 h 1175041"/>
                <a:gd name="connsiteX158" fmla="*/ 504245 w 888689"/>
                <a:gd name="connsiteY158" fmla="*/ 525162 h 1175041"/>
                <a:gd name="connsiteX159" fmla="*/ 476332 w 888689"/>
                <a:gd name="connsiteY159" fmla="*/ 480261 h 1175041"/>
                <a:gd name="connsiteX160" fmla="*/ 449416 w 888689"/>
                <a:gd name="connsiteY160" fmla="*/ 430616 h 1175041"/>
                <a:gd name="connsiteX161" fmla="*/ 448219 w 888689"/>
                <a:gd name="connsiteY161" fmla="*/ 359996 h 1175041"/>
                <a:gd name="connsiteX162" fmla="*/ 508033 w 888689"/>
                <a:gd name="connsiteY162" fmla="*/ 272588 h 1175041"/>
                <a:gd name="connsiteX163" fmla="*/ 607722 w 888689"/>
                <a:gd name="connsiteY163" fmla="*/ 223341 h 1175041"/>
                <a:gd name="connsiteX164" fmla="*/ 697882 w 888689"/>
                <a:gd name="connsiteY164" fmla="*/ 204719 h 1175041"/>
                <a:gd name="connsiteX165" fmla="*/ 704621 w 888689"/>
                <a:gd name="connsiteY165" fmla="*/ 204241 h 1175041"/>
                <a:gd name="connsiteX166" fmla="*/ 519239 w 888689"/>
                <a:gd name="connsiteY166" fmla="*/ 156 h 1175041"/>
                <a:gd name="connsiteX167" fmla="*/ 521153 w 888689"/>
                <a:gd name="connsiteY167" fmla="*/ 1233 h 1175041"/>
                <a:gd name="connsiteX168" fmla="*/ 550940 w 888689"/>
                <a:gd name="connsiteY168" fmla="*/ 80386 h 1175041"/>
                <a:gd name="connsiteX169" fmla="*/ 538977 w 888689"/>
                <a:gd name="connsiteY169" fmla="*/ 160138 h 1175041"/>
                <a:gd name="connsiteX170" fmla="*/ 491246 w 888689"/>
                <a:gd name="connsiteY170" fmla="*/ 235423 h 1175041"/>
                <a:gd name="connsiteX171" fmla="*/ 423098 w 888689"/>
                <a:gd name="connsiteY171" fmla="*/ 308875 h 1175041"/>
                <a:gd name="connsiteX172" fmla="*/ 370581 w 888689"/>
                <a:gd name="connsiteY172" fmla="*/ 371041 h 1175041"/>
                <a:gd name="connsiteX173" fmla="*/ 352597 w 888689"/>
                <a:gd name="connsiteY173" fmla="*/ 411236 h 1175041"/>
                <a:gd name="connsiteX174" fmla="*/ 357223 w 888689"/>
                <a:gd name="connsiteY174" fmla="*/ 454302 h 1175041"/>
                <a:gd name="connsiteX175" fmla="*/ 410178 w 888689"/>
                <a:gd name="connsiteY175" fmla="*/ 567470 h 1175041"/>
                <a:gd name="connsiteX176" fmla="*/ 433585 w 888689"/>
                <a:gd name="connsiteY176" fmla="*/ 607345 h 1175041"/>
                <a:gd name="connsiteX177" fmla="*/ 434702 w 888689"/>
                <a:gd name="connsiteY177" fmla="*/ 611014 h 1175041"/>
                <a:gd name="connsiteX178" fmla="*/ 382624 w 888689"/>
                <a:gd name="connsiteY178" fmla="*/ 569264 h 1175041"/>
                <a:gd name="connsiteX179" fmla="*/ 327236 w 888689"/>
                <a:gd name="connsiteY179" fmla="*/ 513757 h 1175041"/>
                <a:gd name="connsiteX180" fmla="*/ 272526 w 888689"/>
                <a:gd name="connsiteY180" fmla="*/ 426429 h 1175041"/>
                <a:gd name="connsiteX181" fmla="*/ 288796 w 888689"/>
                <a:gd name="connsiteY181" fmla="*/ 315415 h 1175041"/>
                <a:gd name="connsiteX182" fmla="*/ 343585 w 888689"/>
                <a:gd name="connsiteY182" fmla="*/ 257315 h 1175041"/>
                <a:gd name="connsiteX183" fmla="*/ 422540 w 888689"/>
                <a:gd name="connsiteY183" fmla="*/ 190922 h 1175041"/>
                <a:gd name="connsiteX184" fmla="*/ 495991 w 888689"/>
                <a:gd name="connsiteY184" fmla="*/ 117112 h 1175041"/>
                <a:gd name="connsiteX185" fmla="*/ 524502 w 888689"/>
                <a:gd name="connsiteY185" fmla="*/ 56700 h 1175041"/>
                <a:gd name="connsiteX186" fmla="*/ 519239 w 888689"/>
                <a:gd name="connsiteY186" fmla="*/ 156 h 1175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Lst>
              <a:rect l="l" t="t" r="r" b="b"/>
              <a:pathLst>
                <a:path w="888689" h="1175041">
                  <a:moveTo>
                    <a:pt x="888688" y="1016472"/>
                  </a:moveTo>
                  <a:cubicBezTo>
                    <a:pt x="888747" y="1027071"/>
                    <a:pt x="886474" y="1037554"/>
                    <a:pt x="882028" y="1047176"/>
                  </a:cubicBezTo>
                  <a:cubicBezTo>
                    <a:pt x="873678" y="1064821"/>
                    <a:pt x="861105" y="1080133"/>
                    <a:pt x="845422" y="1091758"/>
                  </a:cubicBezTo>
                  <a:cubicBezTo>
                    <a:pt x="820101" y="1111695"/>
                    <a:pt x="791191" y="1125293"/>
                    <a:pt x="761005" y="1136179"/>
                  </a:cubicBezTo>
                  <a:cubicBezTo>
                    <a:pt x="725818" y="1148573"/>
                    <a:pt x="689563" y="1157688"/>
                    <a:pt x="652702" y="1163414"/>
                  </a:cubicBezTo>
                  <a:cubicBezTo>
                    <a:pt x="592717" y="1173000"/>
                    <a:pt x="531930" y="1176673"/>
                    <a:pt x="471227" y="1174380"/>
                  </a:cubicBezTo>
                  <a:cubicBezTo>
                    <a:pt x="423261" y="1172845"/>
                    <a:pt x="375470" y="1167821"/>
                    <a:pt x="328233" y="1159347"/>
                  </a:cubicBezTo>
                  <a:cubicBezTo>
                    <a:pt x="267174" y="1148704"/>
                    <a:pt x="207450" y="1131470"/>
                    <a:pt x="150108" y="1107947"/>
                  </a:cubicBezTo>
                  <a:lnTo>
                    <a:pt x="149430" y="1107668"/>
                  </a:lnTo>
                  <a:cubicBezTo>
                    <a:pt x="150347" y="1106671"/>
                    <a:pt x="151384" y="1107269"/>
                    <a:pt x="152301" y="1107389"/>
                  </a:cubicBezTo>
                  <a:cubicBezTo>
                    <a:pt x="153218" y="1107509"/>
                    <a:pt x="154494" y="1107907"/>
                    <a:pt x="155570" y="1108146"/>
                  </a:cubicBezTo>
                  <a:cubicBezTo>
                    <a:pt x="196084" y="1117557"/>
                    <a:pt x="236917" y="1124934"/>
                    <a:pt x="278149" y="1130557"/>
                  </a:cubicBezTo>
                  <a:cubicBezTo>
                    <a:pt x="313824" y="1135422"/>
                    <a:pt x="349713" y="1138811"/>
                    <a:pt x="385814" y="1140725"/>
                  </a:cubicBezTo>
                  <a:cubicBezTo>
                    <a:pt x="419840" y="1142532"/>
                    <a:pt x="453882" y="1142918"/>
                    <a:pt x="487935" y="1141881"/>
                  </a:cubicBezTo>
                  <a:cubicBezTo>
                    <a:pt x="513097" y="1141044"/>
                    <a:pt x="538259" y="1139648"/>
                    <a:pt x="563301" y="1137057"/>
                  </a:cubicBezTo>
                  <a:cubicBezTo>
                    <a:pt x="636393" y="1129360"/>
                    <a:pt x="708010" y="1115324"/>
                    <a:pt x="776317" y="1087092"/>
                  </a:cubicBezTo>
                  <a:cubicBezTo>
                    <a:pt x="810032" y="1073646"/>
                    <a:pt x="841634" y="1055407"/>
                    <a:pt x="870145" y="1032940"/>
                  </a:cubicBezTo>
                  <a:cubicBezTo>
                    <a:pt x="876621" y="1027792"/>
                    <a:pt x="882810" y="1022294"/>
                    <a:pt x="888688" y="1016472"/>
                  </a:cubicBezTo>
                  <a:close/>
                  <a:moveTo>
                    <a:pt x="763159" y="914948"/>
                  </a:moveTo>
                  <a:lnTo>
                    <a:pt x="764036" y="914948"/>
                  </a:lnTo>
                  <a:lnTo>
                    <a:pt x="763518" y="915706"/>
                  </a:lnTo>
                  <a:close/>
                  <a:moveTo>
                    <a:pt x="143050" y="907770"/>
                  </a:moveTo>
                  <a:cubicBezTo>
                    <a:pt x="148632" y="908169"/>
                    <a:pt x="154215" y="909006"/>
                    <a:pt x="159798" y="909365"/>
                  </a:cubicBezTo>
                  <a:cubicBezTo>
                    <a:pt x="163007" y="909664"/>
                    <a:pt x="166098" y="910733"/>
                    <a:pt x="168809" y="912475"/>
                  </a:cubicBezTo>
                  <a:cubicBezTo>
                    <a:pt x="180772" y="919374"/>
                    <a:pt x="192934" y="926153"/>
                    <a:pt x="204937" y="933291"/>
                  </a:cubicBezTo>
                  <a:cubicBezTo>
                    <a:pt x="198397" y="932653"/>
                    <a:pt x="191977" y="931855"/>
                    <a:pt x="185478" y="931696"/>
                  </a:cubicBezTo>
                  <a:cubicBezTo>
                    <a:pt x="163477" y="930615"/>
                    <a:pt x="141588" y="935436"/>
                    <a:pt x="122075" y="945652"/>
                  </a:cubicBezTo>
                  <a:cubicBezTo>
                    <a:pt x="116843" y="948328"/>
                    <a:pt x="112269" y="952128"/>
                    <a:pt x="108677" y="956777"/>
                  </a:cubicBezTo>
                  <a:cubicBezTo>
                    <a:pt x="103905" y="962460"/>
                    <a:pt x="103545" y="970638"/>
                    <a:pt x="107799" y="976715"/>
                  </a:cubicBezTo>
                  <a:cubicBezTo>
                    <a:pt x="112946" y="984419"/>
                    <a:pt x="120160" y="990512"/>
                    <a:pt x="128614" y="994300"/>
                  </a:cubicBezTo>
                  <a:cubicBezTo>
                    <a:pt x="146438" y="1003141"/>
                    <a:pt x="165320" y="1009669"/>
                    <a:pt x="184799" y="1013720"/>
                  </a:cubicBezTo>
                  <a:cubicBezTo>
                    <a:pt x="220860" y="1021847"/>
                    <a:pt x="257451" y="1027405"/>
                    <a:pt x="294299" y="1030348"/>
                  </a:cubicBezTo>
                  <a:cubicBezTo>
                    <a:pt x="350713" y="1035277"/>
                    <a:pt x="407374" y="1036784"/>
                    <a:pt x="463970" y="1034854"/>
                  </a:cubicBezTo>
                  <a:cubicBezTo>
                    <a:pt x="498981" y="1033778"/>
                    <a:pt x="533912" y="1031385"/>
                    <a:pt x="568724" y="1027158"/>
                  </a:cubicBezTo>
                  <a:cubicBezTo>
                    <a:pt x="608999" y="1022213"/>
                    <a:pt x="648914" y="1015435"/>
                    <a:pt x="687554" y="1002515"/>
                  </a:cubicBezTo>
                  <a:cubicBezTo>
                    <a:pt x="706267" y="996753"/>
                    <a:pt x="724000" y="988187"/>
                    <a:pt x="740150" y="977114"/>
                  </a:cubicBezTo>
                  <a:cubicBezTo>
                    <a:pt x="748030" y="971826"/>
                    <a:pt x="754800" y="965056"/>
                    <a:pt x="760088" y="957176"/>
                  </a:cubicBezTo>
                  <a:cubicBezTo>
                    <a:pt x="767162" y="946234"/>
                    <a:pt x="768964" y="932700"/>
                    <a:pt x="764993" y="920291"/>
                  </a:cubicBezTo>
                  <a:cubicBezTo>
                    <a:pt x="764554" y="918736"/>
                    <a:pt x="764075" y="917221"/>
                    <a:pt x="763637" y="915665"/>
                  </a:cubicBezTo>
                  <a:lnTo>
                    <a:pt x="764036" y="915027"/>
                  </a:lnTo>
                  <a:cubicBezTo>
                    <a:pt x="772497" y="919075"/>
                    <a:pt x="780516" y="923996"/>
                    <a:pt x="787961" y="929702"/>
                  </a:cubicBezTo>
                  <a:cubicBezTo>
                    <a:pt x="805427" y="943778"/>
                    <a:pt x="809534" y="960924"/>
                    <a:pt x="800402" y="981979"/>
                  </a:cubicBezTo>
                  <a:cubicBezTo>
                    <a:pt x="793942" y="996773"/>
                    <a:pt x="782498" y="1007260"/>
                    <a:pt x="769618" y="1016272"/>
                  </a:cubicBezTo>
                  <a:cubicBezTo>
                    <a:pt x="748528" y="1030352"/>
                    <a:pt x="725488" y="1041262"/>
                    <a:pt x="701231" y="1048651"/>
                  </a:cubicBezTo>
                  <a:cubicBezTo>
                    <a:pt x="669956" y="1058828"/>
                    <a:pt x="637968" y="1066651"/>
                    <a:pt x="605529" y="1072058"/>
                  </a:cubicBezTo>
                  <a:cubicBezTo>
                    <a:pt x="580966" y="1076365"/>
                    <a:pt x="556310" y="1079782"/>
                    <a:pt x="531559" y="1082306"/>
                  </a:cubicBezTo>
                  <a:cubicBezTo>
                    <a:pt x="490368" y="1086613"/>
                    <a:pt x="449056" y="1088886"/>
                    <a:pt x="407666" y="1089564"/>
                  </a:cubicBezTo>
                  <a:cubicBezTo>
                    <a:pt x="376363" y="1090082"/>
                    <a:pt x="345060" y="1089564"/>
                    <a:pt x="313798" y="1087929"/>
                  </a:cubicBezTo>
                  <a:cubicBezTo>
                    <a:pt x="287639" y="1086693"/>
                    <a:pt x="261561" y="1084699"/>
                    <a:pt x="235562" y="1081668"/>
                  </a:cubicBezTo>
                  <a:cubicBezTo>
                    <a:pt x="188069" y="1076125"/>
                    <a:pt x="141016" y="1068310"/>
                    <a:pt x="95438" y="1053357"/>
                  </a:cubicBezTo>
                  <a:cubicBezTo>
                    <a:pt x="73544" y="1046749"/>
                    <a:pt x="52714" y="1037028"/>
                    <a:pt x="33590" y="1024487"/>
                  </a:cubicBezTo>
                  <a:cubicBezTo>
                    <a:pt x="23619" y="1018031"/>
                    <a:pt x="15060" y="1009621"/>
                    <a:pt x="8429" y="999764"/>
                  </a:cubicBezTo>
                  <a:cubicBezTo>
                    <a:pt x="-4730" y="979267"/>
                    <a:pt x="-2457" y="959369"/>
                    <a:pt x="15088" y="942502"/>
                  </a:cubicBezTo>
                  <a:cubicBezTo>
                    <a:pt x="30201" y="927947"/>
                    <a:pt x="48743" y="919773"/>
                    <a:pt x="68602" y="914230"/>
                  </a:cubicBezTo>
                  <a:cubicBezTo>
                    <a:pt x="92871" y="907866"/>
                    <a:pt x="118047" y="905681"/>
                    <a:pt x="143050" y="907770"/>
                  </a:cubicBezTo>
                  <a:close/>
                  <a:moveTo>
                    <a:pt x="290391" y="843530"/>
                  </a:moveTo>
                  <a:cubicBezTo>
                    <a:pt x="287405" y="846732"/>
                    <a:pt x="285171" y="850560"/>
                    <a:pt x="283852" y="854735"/>
                  </a:cubicBezTo>
                  <a:cubicBezTo>
                    <a:pt x="282457" y="860111"/>
                    <a:pt x="284678" y="865777"/>
                    <a:pt x="289354" y="868771"/>
                  </a:cubicBezTo>
                  <a:cubicBezTo>
                    <a:pt x="297151" y="874159"/>
                    <a:pt x="306117" y="877616"/>
                    <a:pt x="315513" y="878860"/>
                  </a:cubicBezTo>
                  <a:cubicBezTo>
                    <a:pt x="340358" y="883075"/>
                    <a:pt x="365607" y="884415"/>
                    <a:pt x="390758" y="882847"/>
                  </a:cubicBezTo>
                  <a:cubicBezTo>
                    <a:pt x="412798" y="882006"/>
                    <a:pt x="434765" y="879861"/>
                    <a:pt x="456554" y="876428"/>
                  </a:cubicBezTo>
                  <a:cubicBezTo>
                    <a:pt x="484283" y="872683"/>
                    <a:pt x="511478" y="865697"/>
                    <a:pt x="537581" y="855613"/>
                  </a:cubicBezTo>
                  <a:cubicBezTo>
                    <a:pt x="538929" y="854699"/>
                    <a:pt x="540699" y="854699"/>
                    <a:pt x="542047" y="855613"/>
                  </a:cubicBezTo>
                  <a:cubicBezTo>
                    <a:pt x="565095" y="871084"/>
                    <a:pt x="588184" y="886516"/>
                    <a:pt x="611312" y="901908"/>
                  </a:cubicBezTo>
                  <a:cubicBezTo>
                    <a:pt x="611511" y="901908"/>
                    <a:pt x="611631" y="902267"/>
                    <a:pt x="612109" y="902905"/>
                  </a:cubicBezTo>
                  <a:cubicBezTo>
                    <a:pt x="608360" y="905059"/>
                    <a:pt x="604692" y="907212"/>
                    <a:pt x="600944" y="909206"/>
                  </a:cubicBezTo>
                  <a:cubicBezTo>
                    <a:pt x="574857" y="922600"/>
                    <a:pt x="547115" y="932493"/>
                    <a:pt x="518441" y="938634"/>
                  </a:cubicBezTo>
                  <a:cubicBezTo>
                    <a:pt x="490524" y="944954"/>
                    <a:pt x="462172" y="949181"/>
                    <a:pt x="433625" y="951275"/>
                  </a:cubicBezTo>
                  <a:cubicBezTo>
                    <a:pt x="404440" y="953627"/>
                    <a:pt x="375130" y="953974"/>
                    <a:pt x="345898" y="952312"/>
                  </a:cubicBezTo>
                  <a:cubicBezTo>
                    <a:pt x="320716" y="951195"/>
                    <a:pt x="295702" y="947630"/>
                    <a:pt x="271211" y="941665"/>
                  </a:cubicBezTo>
                  <a:cubicBezTo>
                    <a:pt x="255786" y="938327"/>
                    <a:pt x="241098" y="932206"/>
                    <a:pt x="227866" y="923601"/>
                  </a:cubicBezTo>
                  <a:cubicBezTo>
                    <a:pt x="220110" y="919039"/>
                    <a:pt x="214401" y="911674"/>
                    <a:pt x="211916" y="903025"/>
                  </a:cubicBezTo>
                  <a:cubicBezTo>
                    <a:pt x="209284" y="891660"/>
                    <a:pt x="213909" y="882209"/>
                    <a:pt x="220649" y="873716"/>
                  </a:cubicBezTo>
                  <a:cubicBezTo>
                    <a:pt x="233528" y="857766"/>
                    <a:pt x="250954" y="849232"/>
                    <a:pt x="270772" y="845205"/>
                  </a:cubicBezTo>
                  <a:cubicBezTo>
                    <a:pt x="277232" y="843933"/>
                    <a:pt x="283810" y="843371"/>
                    <a:pt x="290391" y="843530"/>
                  </a:cubicBezTo>
                  <a:close/>
                  <a:moveTo>
                    <a:pt x="250675" y="720394"/>
                  </a:moveTo>
                  <a:cubicBezTo>
                    <a:pt x="251551" y="720334"/>
                    <a:pt x="252430" y="720334"/>
                    <a:pt x="253306" y="720394"/>
                  </a:cubicBezTo>
                  <a:lnTo>
                    <a:pt x="257613" y="720394"/>
                  </a:lnTo>
                  <a:cubicBezTo>
                    <a:pt x="255181" y="722906"/>
                    <a:pt x="252908" y="724939"/>
                    <a:pt x="250954" y="727252"/>
                  </a:cubicBezTo>
                  <a:cubicBezTo>
                    <a:pt x="241942" y="737660"/>
                    <a:pt x="242979" y="747190"/>
                    <a:pt x="254543" y="754886"/>
                  </a:cubicBezTo>
                  <a:cubicBezTo>
                    <a:pt x="263841" y="760696"/>
                    <a:pt x="274127" y="764751"/>
                    <a:pt x="284888" y="766849"/>
                  </a:cubicBezTo>
                  <a:cubicBezTo>
                    <a:pt x="306621" y="771538"/>
                    <a:pt x="328739" y="774222"/>
                    <a:pt x="350963" y="774863"/>
                  </a:cubicBezTo>
                  <a:cubicBezTo>
                    <a:pt x="379491" y="776227"/>
                    <a:pt x="408077" y="775693"/>
                    <a:pt x="436536" y="773269"/>
                  </a:cubicBezTo>
                  <a:cubicBezTo>
                    <a:pt x="478466" y="770438"/>
                    <a:pt x="519940" y="762837"/>
                    <a:pt x="560151" y="750619"/>
                  </a:cubicBezTo>
                  <a:cubicBezTo>
                    <a:pt x="561623" y="749981"/>
                    <a:pt x="563317" y="750133"/>
                    <a:pt x="564657" y="751018"/>
                  </a:cubicBezTo>
                  <a:lnTo>
                    <a:pt x="629017" y="791332"/>
                  </a:lnTo>
                  <a:cubicBezTo>
                    <a:pt x="629615" y="791571"/>
                    <a:pt x="630094" y="791970"/>
                    <a:pt x="630532" y="792449"/>
                  </a:cubicBezTo>
                  <a:cubicBezTo>
                    <a:pt x="612281" y="799818"/>
                    <a:pt x="593647" y="806194"/>
                    <a:pt x="574706" y="811549"/>
                  </a:cubicBezTo>
                  <a:cubicBezTo>
                    <a:pt x="545385" y="819839"/>
                    <a:pt x="515506" y="826020"/>
                    <a:pt x="485304" y="830051"/>
                  </a:cubicBezTo>
                  <a:cubicBezTo>
                    <a:pt x="441185" y="836101"/>
                    <a:pt x="396605" y="838119"/>
                    <a:pt x="352119" y="836073"/>
                  </a:cubicBezTo>
                  <a:cubicBezTo>
                    <a:pt x="309930" y="833999"/>
                    <a:pt x="268061" y="829214"/>
                    <a:pt x="227427" y="816773"/>
                  </a:cubicBezTo>
                  <a:cubicBezTo>
                    <a:pt x="212676" y="812722"/>
                    <a:pt x="198645" y="806397"/>
                    <a:pt x="185836" y="798032"/>
                  </a:cubicBezTo>
                  <a:cubicBezTo>
                    <a:pt x="179110" y="794096"/>
                    <a:pt x="173900" y="788015"/>
                    <a:pt x="171043" y="780765"/>
                  </a:cubicBezTo>
                  <a:cubicBezTo>
                    <a:pt x="168450" y="772790"/>
                    <a:pt x="171362" y="765812"/>
                    <a:pt x="175788" y="759352"/>
                  </a:cubicBezTo>
                  <a:cubicBezTo>
                    <a:pt x="182921" y="749714"/>
                    <a:pt x="192170" y="741843"/>
                    <a:pt x="202824" y="736344"/>
                  </a:cubicBezTo>
                  <a:cubicBezTo>
                    <a:pt x="217538" y="727862"/>
                    <a:pt x="233813" y="722435"/>
                    <a:pt x="250675" y="720394"/>
                  </a:cubicBezTo>
                  <a:close/>
                  <a:moveTo>
                    <a:pt x="469434" y="634317"/>
                  </a:moveTo>
                  <a:lnTo>
                    <a:pt x="469434" y="634740"/>
                  </a:lnTo>
                  <a:lnTo>
                    <a:pt x="468955" y="634541"/>
                  </a:lnTo>
                  <a:close/>
                  <a:moveTo>
                    <a:pt x="469434" y="634182"/>
                  </a:moveTo>
                  <a:lnTo>
                    <a:pt x="469553" y="634262"/>
                  </a:lnTo>
                  <a:lnTo>
                    <a:pt x="469434" y="634317"/>
                  </a:lnTo>
                  <a:close/>
                  <a:moveTo>
                    <a:pt x="469687" y="633993"/>
                  </a:moveTo>
                  <a:lnTo>
                    <a:pt x="469513" y="634182"/>
                  </a:lnTo>
                  <a:lnTo>
                    <a:pt x="469354" y="634023"/>
                  </a:lnTo>
                  <a:close/>
                  <a:moveTo>
                    <a:pt x="311087" y="590079"/>
                  </a:moveTo>
                  <a:cubicBezTo>
                    <a:pt x="306501" y="591315"/>
                    <a:pt x="301875" y="592472"/>
                    <a:pt x="297289" y="593788"/>
                  </a:cubicBezTo>
                  <a:cubicBezTo>
                    <a:pt x="274414" y="599606"/>
                    <a:pt x="252153" y="607621"/>
                    <a:pt x="230817" y="617713"/>
                  </a:cubicBezTo>
                  <a:cubicBezTo>
                    <a:pt x="224523" y="620477"/>
                    <a:pt x="218822" y="624432"/>
                    <a:pt x="214029" y="629357"/>
                  </a:cubicBezTo>
                  <a:cubicBezTo>
                    <a:pt x="206532" y="637811"/>
                    <a:pt x="209483" y="641320"/>
                    <a:pt x="217059" y="643992"/>
                  </a:cubicBezTo>
                  <a:cubicBezTo>
                    <a:pt x="226258" y="647114"/>
                    <a:pt x="235808" y="649084"/>
                    <a:pt x="245491" y="649853"/>
                  </a:cubicBezTo>
                  <a:cubicBezTo>
                    <a:pt x="303151" y="656194"/>
                    <a:pt x="361131" y="655117"/>
                    <a:pt x="418871" y="653841"/>
                  </a:cubicBezTo>
                  <a:cubicBezTo>
                    <a:pt x="451649" y="653003"/>
                    <a:pt x="484387" y="651169"/>
                    <a:pt x="517085" y="648777"/>
                  </a:cubicBezTo>
                  <a:cubicBezTo>
                    <a:pt x="548428" y="646504"/>
                    <a:pt x="579650" y="643513"/>
                    <a:pt x="610793" y="639485"/>
                  </a:cubicBezTo>
                  <a:cubicBezTo>
                    <a:pt x="630053" y="636974"/>
                    <a:pt x="649234" y="634062"/>
                    <a:pt x="668214" y="629955"/>
                  </a:cubicBezTo>
                  <a:lnTo>
                    <a:pt x="669969" y="629955"/>
                  </a:lnTo>
                  <a:cubicBezTo>
                    <a:pt x="667584" y="632695"/>
                    <a:pt x="664909" y="635167"/>
                    <a:pt x="661994" y="637332"/>
                  </a:cubicBezTo>
                  <a:cubicBezTo>
                    <a:pt x="642056" y="654040"/>
                    <a:pt x="621041" y="669472"/>
                    <a:pt x="600146" y="685183"/>
                  </a:cubicBezTo>
                  <a:cubicBezTo>
                    <a:pt x="596645" y="687077"/>
                    <a:pt x="592757" y="688142"/>
                    <a:pt x="588782" y="688294"/>
                  </a:cubicBezTo>
                  <a:cubicBezTo>
                    <a:pt x="556881" y="694514"/>
                    <a:pt x="524981" y="699419"/>
                    <a:pt x="492881" y="703207"/>
                  </a:cubicBezTo>
                  <a:cubicBezTo>
                    <a:pt x="460102" y="707063"/>
                    <a:pt x="427205" y="709907"/>
                    <a:pt x="394188" y="711741"/>
                  </a:cubicBezTo>
                  <a:cubicBezTo>
                    <a:pt x="357715" y="713814"/>
                    <a:pt x="321202" y="714464"/>
                    <a:pt x="284649" y="713695"/>
                  </a:cubicBezTo>
                  <a:cubicBezTo>
                    <a:pt x="250491" y="713248"/>
                    <a:pt x="216401" y="710516"/>
                    <a:pt x="182607" y="705520"/>
                  </a:cubicBezTo>
                  <a:cubicBezTo>
                    <a:pt x="159120" y="701851"/>
                    <a:pt x="135872" y="697106"/>
                    <a:pt x="114060" y="687257"/>
                  </a:cubicBezTo>
                  <a:cubicBezTo>
                    <a:pt x="105859" y="683879"/>
                    <a:pt x="98396" y="678935"/>
                    <a:pt x="92089" y="672702"/>
                  </a:cubicBezTo>
                  <a:cubicBezTo>
                    <a:pt x="82299" y="663331"/>
                    <a:pt x="81001" y="648147"/>
                    <a:pt x="89058" y="637252"/>
                  </a:cubicBezTo>
                  <a:cubicBezTo>
                    <a:pt x="94593" y="629688"/>
                    <a:pt x="101944" y="623643"/>
                    <a:pt x="110432" y="619667"/>
                  </a:cubicBezTo>
                  <a:cubicBezTo>
                    <a:pt x="126917" y="611485"/>
                    <a:pt x="144477" y="605671"/>
                    <a:pt x="162589" y="602401"/>
                  </a:cubicBezTo>
                  <a:cubicBezTo>
                    <a:pt x="193496" y="596276"/>
                    <a:pt x="224821" y="592492"/>
                    <a:pt x="256297" y="591076"/>
                  </a:cubicBezTo>
                  <a:cubicBezTo>
                    <a:pt x="274527" y="589712"/>
                    <a:pt x="292820" y="589377"/>
                    <a:pt x="311087" y="590079"/>
                  </a:cubicBezTo>
                  <a:close/>
                  <a:moveTo>
                    <a:pt x="760218" y="588025"/>
                  </a:moveTo>
                  <a:cubicBezTo>
                    <a:pt x="770276" y="587776"/>
                    <a:pt x="780345" y="589142"/>
                    <a:pt x="790354" y="592591"/>
                  </a:cubicBezTo>
                  <a:cubicBezTo>
                    <a:pt x="820101" y="602799"/>
                    <a:pt x="837726" y="624492"/>
                    <a:pt x="843428" y="654598"/>
                  </a:cubicBezTo>
                  <a:cubicBezTo>
                    <a:pt x="853118" y="706237"/>
                    <a:pt x="837766" y="750061"/>
                    <a:pt x="798209" y="784793"/>
                  </a:cubicBezTo>
                  <a:cubicBezTo>
                    <a:pt x="768462" y="810911"/>
                    <a:pt x="732853" y="825426"/>
                    <a:pt x="695090" y="835395"/>
                  </a:cubicBezTo>
                  <a:cubicBezTo>
                    <a:pt x="684783" y="838131"/>
                    <a:pt x="674315" y="840232"/>
                    <a:pt x="663748" y="841695"/>
                  </a:cubicBezTo>
                  <a:cubicBezTo>
                    <a:pt x="663230" y="840459"/>
                    <a:pt x="664267" y="840380"/>
                    <a:pt x="664745" y="840021"/>
                  </a:cubicBezTo>
                  <a:cubicBezTo>
                    <a:pt x="693751" y="819453"/>
                    <a:pt x="719829" y="795037"/>
                    <a:pt x="742264" y="767447"/>
                  </a:cubicBezTo>
                  <a:cubicBezTo>
                    <a:pt x="758493" y="747110"/>
                    <a:pt x="772051" y="725218"/>
                    <a:pt x="778152" y="699658"/>
                  </a:cubicBezTo>
                  <a:cubicBezTo>
                    <a:pt x="781422" y="685940"/>
                    <a:pt x="783057" y="672064"/>
                    <a:pt x="777753" y="658466"/>
                  </a:cubicBezTo>
                  <a:cubicBezTo>
                    <a:pt x="770535" y="639963"/>
                    <a:pt x="756619" y="628160"/>
                    <a:pt x="738715" y="620703"/>
                  </a:cubicBezTo>
                  <a:cubicBezTo>
                    <a:pt x="722082" y="614005"/>
                    <a:pt x="703851" y="612325"/>
                    <a:pt x="686278" y="615878"/>
                  </a:cubicBezTo>
                  <a:cubicBezTo>
                    <a:pt x="699413" y="605726"/>
                    <a:pt x="714275" y="598026"/>
                    <a:pt x="730141" y="593149"/>
                  </a:cubicBezTo>
                  <a:cubicBezTo>
                    <a:pt x="740110" y="590139"/>
                    <a:pt x="750159" y="588275"/>
                    <a:pt x="760218" y="588025"/>
                  </a:cubicBezTo>
                  <a:close/>
                  <a:moveTo>
                    <a:pt x="704621" y="204241"/>
                  </a:moveTo>
                  <a:cubicBezTo>
                    <a:pt x="703572" y="205595"/>
                    <a:pt x="702200" y="206665"/>
                    <a:pt x="700633" y="207351"/>
                  </a:cubicBezTo>
                  <a:cubicBezTo>
                    <a:pt x="663780" y="230841"/>
                    <a:pt x="628458" y="256652"/>
                    <a:pt x="594883" y="284630"/>
                  </a:cubicBezTo>
                  <a:cubicBezTo>
                    <a:pt x="575060" y="300419"/>
                    <a:pt x="557260" y="318593"/>
                    <a:pt x="541888" y="338742"/>
                  </a:cubicBezTo>
                  <a:cubicBezTo>
                    <a:pt x="534610" y="347644"/>
                    <a:pt x="529917" y="358376"/>
                    <a:pt x="528330" y="369766"/>
                  </a:cubicBezTo>
                  <a:cubicBezTo>
                    <a:pt x="527473" y="382729"/>
                    <a:pt x="529698" y="395711"/>
                    <a:pt x="534830" y="407647"/>
                  </a:cubicBezTo>
                  <a:cubicBezTo>
                    <a:pt x="541290" y="424116"/>
                    <a:pt x="550501" y="439149"/>
                    <a:pt x="558755" y="454701"/>
                  </a:cubicBezTo>
                  <a:cubicBezTo>
                    <a:pt x="567520" y="469647"/>
                    <a:pt x="574087" y="485776"/>
                    <a:pt x="578255" y="502592"/>
                  </a:cubicBezTo>
                  <a:cubicBezTo>
                    <a:pt x="583207" y="526924"/>
                    <a:pt x="578179" y="552225"/>
                    <a:pt x="564298" y="572814"/>
                  </a:cubicBezTo>
                  <a:cubicBezTo>
                    <a:pt x="549783" y="595742"/>
                    <a:pt x="528888" y="611254"/>
                    <a:pt x="504484" y="622538"/>
                  </a:cubicBezTo>
                  <a:cubicBezTo>
                    <a:pt x="494495" y="627260"/>
                    <a:pt x="484064" y="630988"/>
                    <a:pt x="473341" y="633664"/>
                  </a:cubicBezTo>
                  <a:lnTo>
                    <a:pt x="469687" y="633993"/>
                  </a:lnTo>
                  <a:lnTo>
                    <a:pt x="489132" y="612809"/>
                  </a:lnTo>
                  <a:cubicBezTo>
                    <a:pt x="500066" y="599650"/>
                    <a:pt x="507551" y="583971"/>
                    <a:pt x="510904" y="567191"/>
                  </a:cubicBezTo>
                  <a:cubicBezTo>
                    <a:pt x="513086" y="552827"/>
                    <a:pt x="510757" y="538145"/>
                    <a:pt x="504245" y="525162"/>
                  </a:cubicBezTo>
                  <a:cubicBezTo>
                    <a:pt x="496788" y="509012"/>
                    <a:pt x="486181" y="494856"/>
                    <a:pt x="476332" y="480261"/>
                  </a:cubicBezTo>
                  <a:cubicBezTo>
                    <a:pt x="465218" y="464965"/>
                    <a:pt x="456171" y="448273"/>
                    <a:pt x="449416" y="430616"/>
                  </a:cubicBezTo>
                  <a:cubicBezTo>
                    <a:pt x="441441" y="407209"/>
                    <a:pt x="442198" y="383642"/>
                    <a:pt x="448219" y="359996"/>
                  </a:cubicBezTo>
                  <a:cubicBezTo>
                    <a:pt x="457471" y="323629"/>
                    <a:pt x="478645" y="295317"/>
                    <a:pt x="508033" y="272588"/>
                  </a:cubicBezTo>
                  <a:cubicBezTo>
                    <a:pt x="537422" y="249859"/>
                    <a:pt x="571834" y="234466"/>
                    <a:pt x="607722" y="223341"/>
                  </a:cubicBezTo>
                  <a:cubicBezTo>
                    <a:pt x="637131" y="214336"/>
                    <a:pt x="667313" y="208102"/>
                    <a:pt x="697882" y="204719"/>
                  </a:cubicBezTo>
                  <a:cubicBezTo>
                    <a:pt x="699955" y="204480"/>
                    <a:pt x="702069" y="204440"/>
                    <a:pt x="704621" y="204241"/>
                  </a:cubicBezTo>
                  <a:close/>
                  <a:moveTo>
                    <a:pt x="519239" y="156"/>
                  </a:moveTo>
                  <a:cubicBezTo>
                    <a:pt x="520315" y="-362"/>
                    <a:pt x="520714" y="515"/>
                    <a:pt x="521153" y="1233"/>
                  </a:cubicBezTo>
                  <a:cubicBezTo>
                    <a:pt x="536860" y="25066"/>
                    <a:pt x="547036" y="52110"/>
                    <a:pt x="550940" y="80386"/>
                  </a:cubicBezTo>
                  <a:cubicBezTo>
                    <a:pt x="553974" y="107558"/>
                    <a:pt x="549851" y="135051"/>
                    <a:pt x="538977" y="160138"/>
                  </a:cubicBezTo>
                  <a:cubicBezTo>
                    <a:pt x="526931" y="187484"/>
                    <a:pt x="510840" y="212863"/>
                    <a:pt x="491246" y="235423"/>
                  </a:cubicBezTo>
                  <a:cubicBezTo>
                    <a:pt x="469872" y="261143"/>
                    <a:pt x="446146" y="284710"/>
                    <a:pt x="423098" y="308875"/>
                  </a:cubicBezTo>
                  <a:cubicBezTo>
                    <a:pt x="404316" y="328534"/>
                    <a:pt x="385575" y="348192"/>
                    <a:pt x="370581" y="371041"/>
                  </a:cubicBezTo>
                  <a:cubicBezTo>
                    <a:pt x="362139" y="383205"/>
                    <a:pt x="356040" y="396836"/>
                    <a:pt x="352597" y="411236"/>
                  </a:cubicBezTo>
                  <a:cubicBezTo>
                    <a:pt x="349641" y="425723"/>
                    <a:pt x="351257" y="440772"/>
                    <a:pt x="357223" y="454302"/>
                  </a:cubicBezTo>
                  <a:cubicBezTo>
                    <a:pt x="372540" y="493073"/>
                    <a:pt x="390224" y="530868"/>
                    <a:pt x="410178" y="567470"/>
                  </a:cubicBezTo>
                  <a:cubicBezTo>
                    <a:pt x="417675" y="580947"/>
                    <a:pt x="425530" y="594187"/>
                    <a:pt x="433585" y="607345"/>
                  </a:cubicBezTo>
                  <a:cubicBezTo>
                    <a:pt x="434183" y="608263"/>
                    <a:pt x="435300" y="609140"/>
                    <a:pt x="434702" y="611014"/>
                  </a:cubicBezTo>
                  <a:cubicBezTo>
                    <a:pt x="416518" y="597815"/>
                    <a:pt x="399252" y="583938"/>
                    <a:pt x="382624" y="569264"/>
                  </a:cubicBezTo>
                  <a:cubicBezTo>
                    <a:pt x="362898" y="552066"/>
                    <a:pt x="344391" y="533519"/>
                    <a:pt x="327236" y="513757"/>
                  </a:cubicBezTo>
                  <a:cubicBezTo>
                    <a:pt x="304586" y="487439"/>
                    <a:pt x="284689" y="459446"/>
                    <a:pt x="272526" y="426429"/>
                  </a:cubicBezTo>
                  <a:cubicBezTo>
                    <a:pt x="257772" y="386353"/>
                    <a:pt x="263794" y="349628"/>
                    <a:pt x="288796" y="315415"/>
                  </a:cubicBezTo>
                  <a:cubicBezTo>
                    <a:pt x="304967" y="294177"/>
                    <a:pt x="323332" y="274703"/>
                    <a:pt x="343585" y="257315"/>
                  </a:cubicBezTo>
                  <a:cubicBezTo>
                    <a:pt x="369265" y="234427"/>
                    <a:pt x="396381" y="213452"/>
                    <a:pt x="422540" y="190922"/>
                  </a:cubicBezTo>
                  <a:cubicBezTo>
                    <a:pt x="448698" y="168392"/>
                    <a:pt x="474976" y="145184"/>
                    <a:pt x="495991" y="117112"/>
                  </a:cubicBezTo>
                  <a:cubicBezTo>
                    <a:pt x="510035" y="99449"/>
                    <a:pt x="519797" y="78771"/>
                    <a:pt x="524502" y="56700"/>
                  </a:cubicBezTo>
                  <a:cubicBezTo>
                    <a:pt x="528043" y="37729"/>
                    <a:pt x="526221" y="18147"/>
                    <a:pt x="519239" y="156"/>
                  </a:cubicBezTo>
                  <a:close/>
                </a:path>
              </a:pathLst>
            </a:custGeom>
            <a:solidFill>
              <a:srgbClr val="797979"/>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8" name="Group 17">
            <a:extLst>
              <a:ext uri="{FF2B5EF4-FFF2-40B4-BE49-F238E27FC236}">
                <a16:creationId xmlns:a16="http://schemas.microsoft.com/office/drawing/2014/main" id="{AF1F3801-EC3F-4A82-9067-153D21F277C0}"/>
              </a:ext>
            </a:extLst>
          </p:cNvPr>
          <p:cNvGrpSpPr/>
          <p:nvPr/>
        </p:nvGrpSpPr>
        <p:grpSpPr>
          <a:xfrm>
            <a:off x="4195014" y="3110231"/>
            <a:ext cx="493265" cy="425229"/>
            <a:chOff x="3180259" y="4622049"/>
            <a:chExt cx="791685" cy="682487"/>
          </a:xfrm>
        </p:grpSpPr>
        <p:sp>
          <p:nvSpPr>
            <p:cNvPr id="95" name="Hexagon 94">
              <a:extLst>
                <a:ext uri="{FF2B5EF4-FFF2-40B4-BE49-F238E27FC236}">
                  <a16:creationId xmlns:a16="http://schemas.microsoft.com/office/drawing/2014/main" id="{12ED3900-56FA-4168-AA15-140C5E74DAA9}"/>
                </a:ext>
              </a:extLst>
            </p:cNvPr>
            <p:cNvSpPr/>
            <p:nvPr/>
          </p:nvSpPr>
          <p:spPr>
            <a:xfrm>
              <a:off x="3180259" y="4622049"/>
              <a:ext cx="791685" cy="682487"/>
            </a:xfrm>
            <a:prstGeom prst="hexagon">
              <a:avLst/>
            </a:prstGeom>
            <a:solidFill>
              <a:srgbClr val="E9E9E9"/>
            </a:solidFill>
            <a:ln w="12700">
              <a:solidFill>
                <a:srgbClr val="797979"/>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6" name="Freeform: Shape 95">
              <a:extLst>
                <a:ext uri="{FF2B5EF4-FFF2-40B4-BE49-F238E27FC236}">
                  <a16:creationId xmlns:a16="http://schemas.microsoft.com/office/drawing/2014/main" id="{C392D4DD-24AD-4CFD-8BDE-4EC55F912C5A}"/>
                </a:ext>
              </a:extLst>
            </p:cNvPr>
            <p:cNvSpPr/>
            <p:nvPr/>
          </p:nvSpPr>
          <p:spPr>
            <a:xfrm>
              <a:off x="3346899" y="4800773"/>
              <a:ext cx="458405" cy="325038"/>
            </a:xfrm>
            <a:custGeom>
              <a:avLst/>
              <a:gdLst>
                <a:gd name="connsiteX0" fmla="*/ 186728 w 942360"/>
                <a:gd name="connsiteY0" fmla="*/ 441322 h 668193"/>
                <a:gd name="connsiteX1" fmla="*/ 136255 w 942360"/>
                <a:gd name="connsiteY1" fmla="*/ 491391 h 668193"/>
                <a:gd name="connsiteX2" fmla="*/ 186963 w 942360"/>
                <a:gd name="connsiteY2" fmla="*/ 539928 h 668193"/>
                <a:gd name="connsiteX3" fmla="*/ 237797 w 942360"/>
                <a:gd name="connsiteY3" fmla="*/ 490603 h 668193"/>
                <a:gd name="connsiteX4" fmla="*/ 186728 w 942360"/>
                <a:gd name="connsiteY4" fmla="*/ 441322 h 668193"/>
                <a:gd name="connsiteX5" fmla="*/ 523719 w 942360"/>
                <a:gd name="connsiteY5" fmla="*/ 236684 h 668193"/>
                <a:gd name="connsiteX6" fmla="*/ 620388 w 942360"/>
                <a:gd name="connsiteY6" fmla="*/ 236684 h 668193"/>
                <a:gd name="connsiteX7" fmla="*/ 620388 w 942360"/>
                <a:gd name="connsiteY7" fmla="*/ 333353 h 668193"/>
                <a:gd name="connsiteX8" fmla="*/ 523719 w 942360"/>
                <a:gd name="connsiteY8" fmla="*/ 333353 h 668193"/>
                <a:gd name="connsiteX9" fmla="*/ 405920 w 942360"/>
                <a:gd name="connsiteY9" fmla="*/ 236684 h 668193"/>
                <a:gd name="connsiteX10" fmla="*/ 502589 w 942360"/>
                <a:gd name="connsiteY10" fmla="*/ 236684 h 668193"/>
                <a:gd name="connsiteX11" fmla="*/ 502589 w 942360"/>
                <a:gd name="connsiteY11" fmla="*/ 333353 h 668193"/>
                <a:gd name="connsiteX12" fmla="*/ 405920 w 942360"/>
                <a:gd name="connsiteY12" fmla="*/ 333353 h 668193"/>
                <a:gd name="connsiteX13" fmla="*/ 288100 w 942360"/>
                <a:gd name="connsiteY13" fmla="*/ 236684 h 668193"/>
                <a:gd name="connsiteX14" fmla="*/ 384769 w 942360"/>
                <a:gd name="connsiteY14" fmla="*/ 236684 h 668193"/>
                <a:gd name="connsiteX15" fmla="*/ 384769 w 942360"/>
                <a:gd name="connsiteY15" fmla="*/ 333353 h 668193"/>
                <a:gd name="connsiteX16" fmla="*/ 288100 w 942360"/>
                <a:gd name="connsiteY16" fmla="*/ 333353 h 668193"/>
                <a:gd name="connsiteX17" fmla="*/ 170301 w 942360"/>
                <a:gd name="connsiteY17" fmla="*/ 236684 h 668193"/>
                <a:gd name="connsiteX18" fmla="*/ 266970 w 942360"/>
                <a:gd name="connsiteY18" fmla="*/ 236684 h 668193"/>
                <a:gd name="connsiteX19" fmla="*/ 266970 w 942360"/>
                <a:gd name="connsiteY19" fmla="*/ 333353 h 668193"/>
                <a:gd name="connsiteX20" fmla="*/ 170301 w 942360"/>
                <a:gd name="connsiteY20" fmla="*/ 333353 h 668193"/>
                <a:gd name="connsiteX21" fmla="*/ 52502 w 942360"/>
                <a:gd name="connsiteY21" fmla="*/ 236684 h 668193"/>
                <a:gd name="connsiteX22" fmla="*/ 149171 w 942360"/>
                <a:gd name="connsiteY22" fmla="*/ 236684 h 668193"/>
                <a:gd name="connsiteX23" fmla="*/ 149171 w 942360"/>
                <a:gd name="connsiteY23" fmla="*/ 333353 h 668193"/>
                <a:gd name="connsiteX24" fmla="*/ 52502 w 942360"/>
                <a:gd name="connsiteY24" fmla="*/ 333353 h 668193"/>
                <a:gd name="connsiteX25" fmla="*/ 746016 w 942360"/>
                <a:gd name="connsiteY25" fmla="*/ 172869 h 668193"/>
                <a:gd name="connsiteX26" fmla="*/ 752615 w 942360"/>
                <a:gd name="connsiteY26" fmla="*/ 175571 h 668193"/>
                <a:gd name="connsiteX27" fmla="*/ 817941 w 942360"/>
                <a:gd name="connsiteY27" fmla="*/ 269198 h 668193"/>
                <a:gd name="connsiteX28" fmla="*/ 827580 w 942360"/>
                <a:gd name="connsiteY28" fmla="*/ 272496 h 668193"/>
                <a:gd name="connsiteX29" fmla="*/ 900268 w 942360"/>
                <a:gd name="connsiteY29" fmla="*/ 273049 h 668193"/>
                <a:gd name="connsiteX30" fmla="*/ 938315 w 942360"/>
                <a:gd name="connsiteY30" fmla="*/ 289051 h 668193"/>
                <a:gd name="connsiteX31" fmla="*/ 940762 w 942360"/>
                <a:gd name="connsiteY31" fmla="*/ 298711 h 668193"/>
                <a:gd name="connsiteX32" fmla="*/ 842880 w 942360"/>
                <a:gd name="connsiteY32" fmla="*/ 368421 h 668193"/>
                <a:gd name="connsiteX33" fmla="*/ 808004 w 942360"/>
                <a:gd name="connsiteY33" fmla="*/ 370783 h 668193"/>
                <a:gd name="connsiteX34" fmla="*/ 792024 w 942360"/>
                <a:gd name="connsiteY34" fmla="*/ 381422 h 668193"/>
                <a:gd name="connsiteX35" fmla="*/ 696163 w 942360"/>
                <a:gd name="connsiteY35" fmla="*/ 524479 h 668193"/>
                <a:gd name="connsiteX36" fmla="*/ 442371 w 942360"/>
                <a:gd name="connsiteY36" fmla="*/ 655386 h 668193"/>
                <a:gd name="connsiteX37" fmla="*/ 253161 w 942360"/>
                <a:gd name="connsiteY37" fmla="*/ 663898 h 668193"/>
                <a:gd name="connsiteX38" fmla="*/ 44948 w 942360"/>
                <a:gd name="connsiteY38" fmla="*/ 546013 h 668193"/>
                <a:gd name="connsiteX39" fmla="*/ 2135 w 942360"/>
                <a:gd name="connsiteY39" fmla="*/ 363122 h 668193"/>
                <a:gd name="connsiteX40" fmla="*/ 7285 w 942360"/>
                <a:gd name="connsiteY40" fmla="*/ 358058 h 668193"/>
                <a:gd name="connsiteX41" fmla="*/ 628560 w 942360"/>
                <a:gd name="connsiteY41" fmla="*/ 358058 h 668193"/>
                <a:gd name="connsiteX42" fmla="*/ 725464 w 942360"/>
                <a:gd name="connsiteY42" fmla="*/ 337630 h 668193"/>
                <a:gd name="connsiteX43" fmla="*/ 729145 w 942360"/>
                <a:gd name="connsiteY43" fmla="*/ 324863 h 668193"/>
                <a:gd name="connsiteX44" fmla="*/ 740104 w 942360"/>
                <a:gd name="connsiteY44" fmla="*/ 176869 h 668193"/>
                <a:gd name="connsiteX45" fmla="*/ 746016 w 942360"/>
                <a:gd name="connsiteY45" fmla="*/ 172869 h 668193"/>
                <a:gd name="connsiteX46" fmla="*/ 405920 w 942360"/>
                <a:gd name="connsiteY46" fmla="*/ 117693 h 668193"/>
                <a:gd name="connsiteX47" fmla="*/ 502589 w 942360"/>
                <a:gd name="connsiteY47" fmla="*/ 117693 h 668193"/>
                <a:gd name="connsiteX48" fmla="*/ 502589 w 942360"/>
                <a:gd name="connsiteY48" fmla="*/ 214362 h 668193"/>
                <a:gd name="connsiteX49" fmla="*/ 405920 w 942360"/>
                <a:gd name="connsiteY49" fmla="*/ 214362 h 668193"/>
                <a:gd name="connsiteX50" fmla="*/ 288100 w 942360"/>
                <a:gd name="connsiteY50" fmla="*/ 117693 h 668193"/>
                <a:gd name="connsiteX51" fmla="*/ 384769 w 942360"/>
                <a:gd name="connsiteY51" fmla="*/ 117693 h 668193"/>
                <a:gd name="connsiteX52" fmla="*/ 384769 w 942360"/>
                <a:gd name="connsiteY52" fmla="*/ 214362 h 668193"/>
                <a:gd name="connsiteX53" fmla="*/ 288100 w 942360"/>
                <a:gd name="connsiteY53" fmla="*/ 214362 h 668193"/>
                <a:gd name="connsiteX54" fmla="*/ 170301 w 942360"/>
                <a:gd name="connsiteY54" fmla="*/ 117693 h 668193"/>
                <a:gd name="connsiteX55" fmla="*/ 266970 w 942360"/>
                <a:gd name="connsiteY55" fmla="*/ 117693 h 668193"/>
                <a:gd name="connsiteX56" fmla="*/ 266970 w 942360"/>
                <a:gd name="connsiteY56" fmla="*/ 214362 h 668193"/>
                <a:gd name="connsiteX57" fmla="*/ 170301 w 942360"/>
                <a:gd name="connsiteY57" fmla="*/ 214362 h 668193"/>
                <a:gd name="connsiteX58" fmla="*/ 405920 w 942360"/>
                <a:gd name="connsiteY58" fmla="*/ 0 h 668193"/>
                <a:gd name="connsiteX59" fmla="*/ 502589 w 942360"/>
                <a:gd name="connsiteY59" fmla="*/ 0 h 668193"/>
                <a:gd name="connsiteX60" fmla="*/ 502589 w 942360"/>
                <a:gd name="connsiteY60" fmla="*/ 96669 h 668193"/>
                <a:gd name="connsiteX61" fmla="*/ 405920 w 942360"/>
                <a:gd name="connsiteY61" fmla="*/ 96669 h 66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942360" h="668193">
                  <a:moveTo>
                    <a:pt x="186728" y="441322"/>
                  </a:moveTo>
                  <a:cubicBezTo>
                    <a:pt x="159066" y="441811"/>
                    <a:pt x="135766" y="464856"/>
                    <a:pt x="136255" y="491391"/>
                  </a:cubicBezTo>
                  <a:cubicBezTo>
                    <a:pt x="136745" y="517925"/>
                    <a:pt x="159811" y="539928"/>
                    <a:pt x="186963" y="539928"/>
                  </a:cubicBezTo>
                  <a:cubicBezTo>
                    <a:pt x="215072" y="539928"/>
                    <a:pt x="237819" y="517798"/>
                    <a:pt x="237797" y="490603"/>
                  </a:cubicBezTo>
                  <a:cubicBezTo>
                    <a:pt x="237797" y="463664"/>
                    <a:pt x="214178" y="440854"/>
                    <a:pt x="186728" y="441322"/>
                  </a:cubicBezTo>
                  <a:close/>
                  <a:moveTo>
                    <a:pt x="523719" y="236684"/>
                  </a:moveTo>
                  <a:lnTo>
                    <a:pt x="620388" y="236684"/>
                  </a:lnTo>
                  <a:lnTo>
                    <a:pt x="620388" y="333353"/>
                  </a:lnTo>
                  <a:lnTo>
                    <a:pt x="523719" y="333353"/>
                  </a:lnTo>
                  <a:close/>
                  <a:moveTo>
                    <a:pt x="405920" y="236684"/>
                  </a:moveTo>
                  <a:lnTo>
                    <a:pt x="502589" y="236684"/>
                  </a:lnTo>
                  <a:lnTo>
                    <a:pt x="502589" y="333353"/>
                  </a:lnTo>
                  <a:lnTo>
                    <a:pt x="405920" y="333353"/>
                  </a:lnTo>
                  <a:close/>
                  <a:moveTo>
                    <a:pt x="288100" y="236684"/>
                  </a:moveTo>
                  <a:lnTo>
                    <a:pt x="384769" y="236684"/>
                  </a:lnTo>
                  <a:lnTo>
                    <a:pt x="384769" y="333353"/>
                  </a:lnTo>
                  <a:lnTo>
                    <a:pt x="288100" y="333353"/>
                  </a:lnTo>
                  <a:close/>
                  <a:moveTo>
                    <a:pt x="170301" y="236684"/>
                  </a:moveTo>
                  <a:lnTo>
                    <a:pt x="266970" y="236684"/>
                  </a:lnTo>
                  <a:lnTo>
                    <a:pt x="266970" y="333353"/>
                  </a:lnTo>
                  <a:lnTo>
                    <a:pt x="170301" y="333353"/>
                  </a:lnTo>
                  <a:close/>
                  <a:moveTo>
                    <a:pt x="52502" y="236684"/>
                  </a:moveTo>
                  <a:lnTo>
                    <a:pt x="149171" y="236684"/>
                  </a:lnTo>
                  <a:lnTo>
                    <a:pt x="149171" y="333353"/>
                  </a:lnTo>
                  <a:lnTo>
                    <a:pt x="52502" y="333353"/>
                  </a:lnTo>
                  <a:close/>
                  <a:moveTo>
                    <a:pt x="746016" y="172869"/>
                  </a:moveTo>
                  <a:cubicBezTo>
                    <a:pt x="747870" y="172587"/>
                    <a:pt x="749838" y="173422"/>
                    <a:pt x="752615" y="175571"/>
                  </a:cubicBezTo>
                  <a:cubicBezTo>
                    <a:pt x="784236" y="200021"/>
                    <a:pt x="809813" y="228534"/>
                    <a:pt x="817941" y="269198"/>
                  </a:cubicBezTo>
                  <a:cubicBezTo>
                    <a:pt x="819431" y="276624"/>
                    <a:pt x="824133" y="273262"/>
                    <a:pt x="827580" y="272496"/>
                  </a:cubicBezTo>
                  <a:cubicBezTo>
                    <a:pt x="851536" y="267136"/>
                    <a:pt x="876398" y="267325"/>
                    <a:pt x="900268" y="273049"/>
                  </a:cubicBezTo>
                  <a:cubicBezTo>
                    <a:pt x="913844" y="276284"/>
                    <a:pt x="926122" y="282476"/>
                    <a:pt x="938315" y="289051"/>
                  </a:cubicBezTo>
                  <a:cubicBezTo>
                    <a:pt x="943528" y="291860"/>
                    <a:pt x="942954" y="294115"/>
                    <a:pt x="940762" y="298711"/>
                  </a:cubicBezTo>
                  <a:cubicBezTo>
                    <a:pt x="921079" y="340248"/>
                    <a:pt x="886693" y="360867"/>
                    <a:pt x="842880" y="368421"/>
                  </a:cubicBezTo>
                  <a:cubicBezTo>
                    <a:pt x="831325" y="370421"/>
                    <a:pt x="819473" y="372059"/>
                    <a:pt x="808004" y="370783"/>
                  </a:cubicBezTo>
                  <a:cubicBezTo>
                    <a:pt x="798407" y="369719"/>
                    <a:pt x="795237" y="373932"/>
                    <a:pt x="792024" y="381422"/>
                  </a:cubicBezTo>
                  <a:cubicBezTo>
                    <a:pt x="769400" y="434738"/>
                    <a:pt x="736873" y="483281"/>
                    <a:pt x="696163" y="524479"/>
                  </a:cubicBezTo>
                  <a:cubicBezTo>
                    <a:pt x="625602" y="595295"/>
                    <a:pt x="539594" y="636469"/>
                    <a:pt x="442371" y="655386"/>
                  </a:cubicBezTo>
                  <a:cubicBezTo>
                    <a:pt x="379812" y="667600"/>
                    <a:pt x="316635" y="672409"/>
                    <a:pt x="253161" y="663898"/>
                  </a:cubicBezTo>
                  <a:cubicBezTo>
                    <a:pt x="168110" y="652513"/>
                    <a:pt x="95932" y="617425"/>
                    <a:pt x="44948" y="546013"/>
                  </a:cubicBezTo>
                  <a:cubicBezTo>
                    <a:pt x="5753" y="491114"/>
                    <a:pt x="-5206" y="429150"/>
                    <a:pt x="2135" y="363122"/>
                  </a:cubicBezTo>
                  <a:cubicBezTo>
                    <a:pt x="2518" y="359718"/>
                    <a:pt x="3604" y="357866"/>
                    <a:pt x="7285" y="358058"/>
                  </a:cubicBezTo>
                  <a:cubicBezTo>
                    <a:pt x="10179" y="358079"/>
                    <a:pt x="528550" y="358101"/>
                    <a:pt x="628560" y="358058"/>
                  </a:cubicBezTo>
                  <a:cubicBezTo>
                    <a:pt x="662266" y="358058"/>
                    <a:pt x="694695" y="351972"/>
                    <a:pt x="725464" y="337630"/>
                  </a:cubicBezTo>
                  <a:cubicBezTo>
                    <a:pt x="732635" y="334290"/>
                    <a:pt x="733805" y="331758"/>
                    <a:pt x="729145" y="324863"/>
                  </a:cubicBezTo>
                  <a:cubicBezTo>
                    <a:pt x="703057" y="285689"/>
                    <a:pt x="705057" y="211873"/>
                    <a:pt x="740104" y="176869"/>
                  </a:cubicBezTo>
                  <a:cubicBezTo>
                    <a:pt x="742423" y="174550"/>
                    <a:pt x="744162" y="173151"/>
                    <a:pt x="746016" y="172869"/>
                  </a:cubicBezTo>
                  <a:close/>
                  <a:moveTo>
                    <a:pt x="405920" y="117693"/>
                  </a:moveTo>
                  <a:lnTo>
                    <a:pt x="502589" y="117693"/>
                  </a:lnTo>
                  <a:lnTo>
                    <a:pt x="502589" y="214362"/>
                  </a:lnTo>
                  <a:lnTo>
                    <a:pt x="405920" y="214362"/>
                  </a:lnTo>
                  <a:close/>
                  <a:moveTo>
                    <a:pt x="288100" y="117693"/>
                  </a:moveTo>
                  <a:lnTo>
                    <a:pt x="384769" y="117693"/>
                  </a:lnTo>
                  <a:lnTo>
                    <a:pt x="384769" y="214362"/>
                  </a:lnTo>
                  <a:lnTo>
                    <a:pt x="288100" y="214362"/>
                  </a:lnTo>
                  <a:close/>
                  <a:moveTo>
                    <a:pt x="170301" y="117693"/>
                  </a:moveTo>
                  <a:lnTo>
                    <a:pt x="266970" y="117693"/>
                  </a:lnTo>
                  <a:lnTo>
                    <a:pt x="266970" y="214362"/>
                  </a:lnTo>
                  <a:lnTo>
                    <a:pt x="170301" y="214362"/>
                  </a:lnTo>
                  <a:close/>
                  <a:moveTo>
                    <a:pt x="405920" y="0"/>
                  </a:moveTo>
                  <a:lnTo>
                    <a:pt x="502589" y="0"/>
                  </a:lnTo>
                  <a:lnTo>
                    <a:pt x="502589" y="96669"/>
                  </a:lnTo>
                  <a:lnTo>
                    <a:pt x="405920" y="96669"/>
                  </a:lnTo>
                  <a:close/>
                </a:path>
              </a:pathLst>
            </a:custGeom>
            <a:solidFill>
              <a:srgbClr val="797979"/>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4" name="Group 13">
            <a:extLst>
              <a:ext uri="{FF2B5EF4-FFF2-40B4-BE49-F238E27FC236}">
                <a16:creationId xmlns:a16="http://schemas.microsoft.com/office/drawing/2014/main" id="{DBAAF00C-5121-4076-A5AC-5866A2D98A00}"/>
              </a:ext>
            </a:extLst>
          </p:cNvPr>
          <p:cNvGrpSpPr/>
          <p:nvPr/>
        </p:nvGrpSpPr>
        <p:grpSpPr>
          <a:xfrm>
            <a:off x="4418458" y="2770611"/>
            <a:ext cx="493265" cy="425229"/>
            <a:chOff x="4418458" y="2690709"/>
            <a:chExt cx="493265" cy="425229"/>
          </a:xfrm>
        </p:grpSpPr>
        <p:sp>
          <p:nvSpPr>
            <p:cNvPr id="98" name="Hexagon 97">
              <a:extLst>
                <a:ext uri="{FF2B5EF4-FFF2-40B4-BE49-F238E27FC236}">
                  <a16:creationId xmlns:a16="http://schemas.microsoft.com/office/drawing/2014/main" id="{0D14B9F1-30E8-4C3A-84F9-195869F00B5B}"/>
                </a:ext>
              </a:extLst>
            </p:cNvPr>
            <p:cNvSpPr/>
            <p:nvPr/>
          </p:nvSpPr>
          <p:spPr>
            <a:xfrm>
              <a:off x="4418458" y="2690709"/>
              <a:ext cx="493265" cy="425229"/>
            </a:xfrm>
            <a:prstGeom prst="hexagon">
              <a:avLst/>
            </a:prstGeom>
            <a:solidFill>
              <a:srgbClr val="E9E9E9"/>
            </a:solidFill>
            <a:ln w="12700">
              <a:solidFill>
                <a:srgbClr val="797979"/>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13" name="Group 12">
              <a:extLst>
                <a:ext uri="{FF2B5EF4-FFF2-40B4-BE49-F238E27FC236}">
                  <a16:creationId xmlns:a16="http://schemas.microsoft.com/office/drawing/2014/main" id="{457C791A-0C8B-40FB-9A60-6EE75C820085}"/>
                </a:ext>
              </a:extLst>
            </p:cNvPr>
            <p:cNvGrpSpPr/>
            <p:nvPr/>
          </p:nvGrpSpPr>
          <p:grpSpPr>
            <a:xfrm>
              <a:off x="4529073" y="2787233"/>
              <a:ext cx="272034" cy="232181"/>
              <a:chOff x="4485861" y="2054748"/>
              <a:chExt cx="3220278" cy="2748504"/>
            </a:xfrm>
          </p:grpSpPr>
          <p:grpSp>
            <p:nvGrpSpPr>
              <p:cNvPr id="119" name="Group 118">
                <a:extLst>
                  <a:ext uri="{FF2B5EF4-FFF2-40B4-BE49-F238E27FC236}">
                    <a16:creationId xmlns:a16="http://schemas.microsoft.com/office/drawing/2014/main" id="{039EAD4D-43FA-4B43-B096-4D7714FA63FE}"/>
                  </a:ext>
                </a:extLst>
              </p:cNvPr>
              <p:cNvGrpSpPr/>
              <p:nvPr/>
            </p:nvGrpSpPr>
            <p:grpSpPr>
              <a:xfrm>
                <a:off x="4485861" y="3307082"/>
                <a:ext cx="3220278" cy="1496170"/>
                <a:chOff x="8040600" y="1481595"/>
                <a:chExt cx="3220278" cy="1496170"/>
              </a:xfrm>
            </p:grpSpPr>
            <p:sp>
              <p:nvSpPr>
                <p:cNvPr id="162" name="Freeform: Shape 161">
                  <a:extLst>
                    <a:ext uri="{FF2B5EF4-FFF2-40B4-BE49-F238E27FC236}">
                      <a16:creationId xmlns:a16="http://schemas.microsoft.com/office/drawing/2014/main" id="{63ADB9C9-ECCA-45A3-916D-33604FB95DCB}"/>
                    </a:ext>
                  </a:extLst>
                </p:cNvPr>
                <p:cNvSpPr/>
                <p:nvPr/>
              </p:nvSpPr>
              <p:spPr>
                <a:xfrm>
                  <a:off x="8040600" y="1481595"/>
                  <a:ext cx="3220278" cy="1496170"/>
                </a:xfrm>
                <a:custGeom>
                  <a:avLst/>
                  <a:gdLst>
                    <a:gd name="connsiteX0" fmla="*/ 1610139 w 3220278"/>
                    <a:gd name="connsiteY0" fmla="*/ 0 h 1496170"/>
                    <a:gd name="connsiteX1" fmla="*/ 3220278 w 3220278"/>
                    <a:gd name="connsiteY1" fmla="*/ 588396 h 1496170"/>
                    <a:gd name="connsiteX2" fmla="*/ 3219482 w 3220278"/>
                    <a:gd name="connsiteY2" fmla="*/ 594157 h 1496170"/>
                    <a:gd name="connsiteX3" fmla="*/ 3219482 w 3220278"/>
                    <a:gd name="connsiteY3" fmla="*/ 902014 h 1496170"/>
                    <a:gd name="connsiteX4" fmla="*/ 3220278 w 3220278"/>
                    <a:gd name="connsiteY4" fmla="*/ 907774 h 1496170"/>
                    <a:gd name="connsiteX5" fmla="*/ 1610139 w 3220278"/>
                    <a:gd name="connsiteY5" fmla="*/ 1496170 h 1496170"/>
                    <a:gd name="connsiteX6" fmla="*/ 0 w 3220278"/>
                    <a:gd name="connsiteY6" fmla="*/ 907774 h 1496170"/>
                    <a:gd name="connsiteX7" fmla="*/ 794 w 3220278"/>
                    <a:gd name="connsiteY7" fmla="*/ 902028 h 1496170"/>
                    <a:gd name="connsiteX8" fmla="*/ 794 w 3220278"/>
                    <a:gd name="connsiteY8" fmla="*/ 594142 h 1496170"/>
                    <a:gd name="connsiteX9" fmla="*/ 0 w 3220278"/>
                    <a:gd name="connsiteY9" fmla="*/ 588396 h 1496170"/>
                    <a:gd name="connsiteX10" fmla="*/ 1610139 w 3220278"/>
                    <a:gd name="connsiteY10" fmla="*/ 0 h 1496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20278" h="1496170">
                      <a:moveTo>
                        <a:pt x="1610139" y="0"/>
                      </a:moveTo>
                      <a:cubicBezTo>
                        <a:pt x="2499394" y="0"/>
                        <a:pt x="3220278" y="263434"/>
                        <a:pt x="3220278" y="588396"/>
                      </a:cubicBezTo>
                      <a:lnTo>
                        <a:pt x="3219482" y="594157"/>
                      </a:lnTo>
                      <a:lnTo>
                        <a:pt x="3219482" y="902014"/>
                      </a:lnTo>
                      <a:lnTo>
                        <a:pt x="3220278" y="907774"/>
                      </a:lnTo>
                      <a:cubicBezTo>
                        <a:pt x="3220278" y="1232736"/>
                        <a:pt x="2499394" y="1496170"/>
                        <a:pt x="1610139" y="1496170"/>
                      </a:cubicBezTo>
                      <a:cubicBezTo>
                        <a:pt x="720884" y="1496170"/>
                        <a:pt x="0" y="1232736"/>
                        <a:pt x="0" y="907774"/>
                      </a:cubicBezTo>
                      <a:lnTo>
                        <a:pt x="794" y="902028"/>
                      </a:lnTo>
                      <a:lnTo>
                        <a:pt x="794" y="594142"/>
                      </a:lnTo>
                      <a:lnTo>
                        <a:pt x="0" y="588396"/>
                      </a:lnTo>
                      <a:cubicBezTo>
                        <a:pt x="0" y="263434"/>
                        <a:pt x="720884" y="0"/>
                        <a:pt x="1610139" y="0"/>
                      </a:cubicBezTo>
                      <a:close/>
                    </a:path>
                  </a:pathLst>
                </a:custGeom>
                <a:solidFill>
                  <a:srgbClr val="797979"/>
                </a:solidFill>
                <a:ln>
                  <a:noFill/>
                </a:ln>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63" name="Oval 162">
                  <a:extLst>
                    <a:ext uri="{FF2B5EF4-FFF2-40B4-BE49-F238E27FC236}">
                      <a16:creationId xmlns:a16="http://schemas.microsoft.com/office/drawing/2014/main" id="{EB4629AE-3853-4D13-ACDA-41607B5A4B5D}"/>
                    </a:ext>
                  </a:extLst>
                </p:cNvPr>
                <p:cNvSpPr/>
                <p:nvPr/>
              </p:nvSpPr>
              <p:spPr>
                <a:xfrm>
                  <a:off x="8040601" y="1481595"/>
                  <a:ext cx="3220277" cy="1176792"/>
                </a:xfrm>
                <a:prstGeom prst="ellipse">
                  <a:avLst/>
                </a:prstGeom>
                <a:solidFill>
                  <a:srgbClr val="A3A3A3"/>
                </a:solidFill>
                <a:ln>
                  <a:noFill/>
                </a:ln>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65" name="Oval 164">
                  <a:extLst>
                    <a:ext uri="{FF2B5EF4-FFF2-40B4-BE49-F238E27FC236}">
                      <a16:creationId xmlns:a16="http://schemas.microsoft.com/office/drawing/2014/main" id="{68031F1A-1AAE-4BF8-B2CF-8AD7EF56303D}"/>
                    </a:ext>
                  </a:extLst>
                </p:cNvPr>
                <p:cNvSpPr/>
                <p:nvPr/>
              </p:nvSpPr>
              <p:spPr>
                <a:xfrm>
                  <a:off x="9123201" y="1909218"/>
                  <a:ext cx="1055077" cy="321547"/>
                </a:xfrm>
                <a:prstGeom prst="ellipse">
                  <a:avLst/>
                </a:prstGeom>
                <a:solidFill>
                  <a:srgbClr val="797979"/>
                </a:solidFill>
                <a:ln>
                  <a:noFill/>
                </a:ln>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grpSp>
            <p:nvGrpSpPr>
              <p:cNvPr id="120" name="Group 119">
                <a:extLst>
                  <a:ext uri="{FF2B5EF4-FFF2-40B4-BE49-F238E27FC236}">
                    <a16:creationId xmlns:a16="http://schemas.microsoft.com/office/drawing/2014/main" id="{340B1842-3DDA-4C3B-9201-A31EFF6E10CD}"/>
                  </a:ext>
                </a:extLst>
              </p:cNvPr>
              <p:cNvGrpSpPr/>
              <p:nvPr/>
            </p:nvGrpSpPr>
            <p:grpSpPr>
              <a:xfrm>
                <a:off x="4485861" y="2054748"/>
                <a:ext cx="3220278" cy="1496170"/>
                <a:chOff x="8040600" y="1481595"/>
                <a:chExt cx="3220278" cy="1496170"/>
              </a:xfrm>
            </p:grpSpPr>
            <p:sp>
              <p:nvSpPr>
                <p:cNvPr id="156" name="Freeform: Shape 155">
                  <a:extLst>
                    <a:ext uri="{FF2B5EF4-FFF2-40B4-BE49-F238E27FC236}">
                      <a16:creationId xmlns:a16="http://schemas.microsoft.com/office/drawing/2014/main" id="{B9264D31-0AEF-4D2F-86E5-15BCDCEF1F17}"/>
                    </a:ext>
                  </a:extLst>
                </p:cNvPr>
                <p:cNvSpPr/>
                <p:nvPr/>
              </p:nvSpPr>
              <p:spPr>
                <a:xfrm>
                  <a:off x="8040600" y="1481595"/>
                  <a:ext cx="3220278" cy="1496170"/>
                </a:xfrm>
                <a:custGeom>
                  <a:avLst/>
                  <a:gdLst>
                    <a:gd name="connsiteX0" fmla="*/ 1610139 w 3220278"/>
                    <a:gd name="connsiteY0" fmla="*/ 0 h 1496170"/>
                    <a:gd name="connsiteX1" fmla="*/ 3220278 w 3220278"/>
                    <a:gd name="connsiteY1" fmla="*/ 588396 h 1496170"/>
                    <a:gd name="connsiteX2" fmla="*/ 3219482 w 3220278"/>
                    <a:gd name="connsiteY2" fmla="*/ 594157 h 1496170"/>
                    <a:gd name="connsiteX3" fmla="*/ 3219482 w 3220278"/>
                    <a:gd name="connsiteY3" fmla="*/ 902014 h 1496170"/>
                    <a:gd name="connsiteX4" fmla="*/ 3220278 w 3220278"/>
                    <a:gd name="connsiteY4" fmla="*/ 907774 h 1496170"/>
                    <a:gd name="connsiteX5" fmla="*/ 1610139 w 3220278"/>
                    <a:gd name="connsiteY5" fmla="*/ 1496170 h 1496170"/>
                    <a:gd name="connsiteX6" fmla="*/ 0 w 3220278"/>
                    <a:gd name="connsiteY6" fmla="*/ 907774 h 1496170"/>
                    <a:gd name="connsiteX7" fmla="*/ 794 w 3220278"/>
                    <a:gd name="connsiteY7" fmla="*/ 902028 h 1496170"/>
                    <a:gd name="connsiteX8" fmla="*/ 794 w 3220278"/>
                    <a:gd name="connsiteY8" fmla="*/ 594142 h 1496170"/>
                    <a:gd name="connsiteX9" fmla="*/ 0 w 3220278"/>
                    <a:gd name="connsiteY9" fmla="*/ 588396 h 1496170"/>
                    <a:gd name="connsiteX10" fmla="*/ 1610139 w 3220278"/>
                    <a:gd name="connsiteY10" fmla="*/ 0 h 1496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20278" h="1496170">
                      <a:moveTo>
                        <a:pt x="1610139" y="0"/>
                      </a:moveTo>
                      <a:cubicBezTo>
                        <a:pt x="2499394" y="0"/>
                        <a:pt x="3220278" y="263434"/>
                        <a:pt x="3220278" y="588396"/>
                      </a:cubicBezTo>
                      <a:lnTo>
                        <a:pt x="3219482" y="594157"/>
                      </a:lnTo>
                      <a:lnTo>
                        <a:pt x="3219482" y="902014"/>
                      </a:lnTo>
                      <a:lnTo>
                        <a:pt x="3220278" y="907774"/>
                      </a:lnTo>
                      <a:cubicBezTo>
                        <a:pt x="3220278" y="1232736"/>
                        <a:pt x="2499394" y="1496170"/>
                        <a:pt x="1610139" y="1496170"/>
                      </a:cubicBezTo>
                      <a:cubicBezTo>
                        <a:pt x="720884" y="1496170"/>
                        <a:pt x="0" y="1232736"/>
                        <a:pt x="0" y="907774"/>
                      </a:cubicBezTo>
                      <a:lnTo>
                        <a:pt x="794" y="902028"/>
                      </a:lnTo>
                      <a:lnTo>
                        <a:pt x="794" y="594142"/>
                      </a:lnTo>
                      <a:lnTo>
                        <a:pt x="0" y="588396"/>
                      </a:lnTo>
                      <a:cubicBezTo>
                        <a:pt x="0" y="263434"/>
                        <a:pt x="720884" y="0"/>
                        <a:pt x="1610139" y="0"/>
                      </a:cubicBezTo>
                      <a:close/>
                    </a:path>
                  </a:pathLst>
                </a:custGeom>
                <a:solidFill>
                  <a:srgbClr val="797979"/>
                </a:solidFill>
                <a:ln>
                  <a:noFill/>
                </a:ln>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58" name="Oval 157">
                  <a:extLst>
                    <a:ext uri="{FF2B5EF4-FFF2-40B4-BE49-F238E27FC236}">
                      <a16:creationId xmlns:a16="http://schemas.microsoft.com/office/drawing/2014/main" id="{C6DB41DD-E737-4572-A6BA-5F2BC113C36B}"/>
                    </a:ext>
                  </a:extLst>
                </p:cNvPr>
                <p:cNvSpPr/>
                <p:nvPr/>
              </p:nvSpPr>
              <p:spPr>
                <a:xfrm>
                  <a:off x="8040601" y="1481595"/>
                  <a:ext cx="3220277" cy="1176792"/>
                </a:xfrm>
                <a:prstGeom prst="ellipse">
                  <a:avLst/>
                </a:prstGeom>
                <a:solidFill>
                  <a:srgbClr val="A3A3A3"/>
                </a:solidFill>
                <a:ln>
                  <a:noFill/>
                </a:ln>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61" name="Oval 160">
                  <a:extLst>
                    <a:ext uri="{FF2B5EF4-FFF2-40B4-BE49-F238E27FC236}">
                      <a16:creationId xmlns:a16="http://schemas.microsoft.com/office/drawing/2014/main" id="{62B550EC-EF51-49B7-ACCB-D7987DAC4B5B}"/>
                    </a:ext>
                  </a:extLst>
                </p:cNvPr>
                <p:cNvSpPr/>
                <p:nvPr/>
              </p:nvSpPr>
              <p:spPr>
                <a:xfrm>
                  <a:off x="9123201" y="1909218"/>
                  <a:ext cx="1055077" cy="321547"/>
                </a:xfrm>
                <a:prstGeom prst="ellipse">
                  <a:avLst/>
                </a:prstGeom>
                <a:solidFill>
                  <a:srgbClr val="797979"/>
                </a:solidFill>
                <a:ln>
                  <a:noFill/>
                </a:ln>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grpSp>
      </p:grpSp>
      <p:grpSp>
        <p:nvGrpSpPr>
          <p:cNvPr id="24" name="Group 23">
            <a:extLst>
              <a:ext uri="{FF2B5EF4-FFF2-40B4-BE49-F238E27FC236}">
                <a16:creationId xmlns:a16="http://schemas.microsoft.com/office/drawing/2014/main" id="{D78CC750-CB61-4545-A699-ECE02FF4B18E}"/>
              </a:ext>
            </a:extLst>
          </p:cNvPr>
          <p:cNvGrpSpPr/>
          <p:nvPr/>
        </p:nvGrpSpPr>
        <p:grpSpPr>
          <a:xfrm>
            <a:off x="6612182" y="3028436"/>
            <a:ext cx="720359" cy="620999"/>
            <a:chOff x="6612182" y="2948534"/>
            <a:chExt cx="720359" cy="620999"/>
          </a:xfrm>
        </p:grpSpPr>
        <p:sp>
          <p:nvSpPr>
            <p:cNvPr id="143" name="Hexagon 142">
              <a:extLst>
                <a:ext uri="{FF2B5EF4-FFF2-40B4-BE49-F238E27FC236}">
                  <a16:creationId xmlns:a16="http://schemas.microsoft.com/office/drawing/2014/main" id="{7167D7E9-1006-4058-953C-85ED783B81FB}"/>
                </a:ext>
              </a:extLst>
            </p:cNvPr>
            <p:cNvSpPr/>
            <p:nvPr/>
          </p:nvSpPr>
          <p:spPr>
            <a:xfrm>
              <a:off x="6612182" y="2948534"/>
              <a:ext cx="720359" cy="620999"/>
            </a:xfrm>
            <a:prstGeom prst="hexagon">
              <a:avLst/>
            </a:prstGeom>
            <a:solidFill>
              <a:srgbClr val="E9E9E9"/>
            </a:solidFill>
            <a:ln w="12700">
              <a:solidFill>
                <a:srgbClr val="797979"/>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2" name="TextBox 21">
              <a:extLst>
                <a:ext uri="{FF2B5EF4-FFF2-40B4-BE49-F238E27FC236}">
                  <a16:creationId xmlns:a16="http://schemas.microsoft.com/office/drawing/2014/main" id="{8FD2CBF2-805F-419A-885B-DBD041A0FB29}"/>
                </a:ext>
              </a:extLst>
            </p:cNvPr>
            <p:cNvSpPr txBox="1"/>
            <p:nvPr/>
          </p:nvSpPr>
          <p:spPr>
            <a:xfrm>
              <a:off x="6698041" y="3120534"/>
              <a:ext cx="548640" cy="276999"/>
            </a:xfrm>
            <a:prstGeom prst="rect">
              <a:avLst/>
            </a:prstGeom>
          </p:spPr>
          <p:txBody>
            <a:bodyPr wrap="square" lIns="0" tIns="0" rIns="0" bIns="0" rtlCol="0" anchor="t" anchorCtr="0">
              <a:spAutoFit/>
            </a:bodyPr>
            <a:lstStyle/>
            <a:p>
              <a:pPr algn="ctr"/>
              <a:r>
                <a:rPr lang="en-US">
                  <a:solidFill>
                    <a:srgbClr val="797979"/>
                  </a:solidFill>
                  <a:latin typeface="Segoe UI Semibold" panose="020B0702040204020203" pitchFamily="34" charset="0"/>
                  <a:cs typeface="Segoe UI Semibold" panose="020B0702040204020203" pitchFamily="34" charset="0"/>
                </a:rPr>
                <a:t>.NET</a:t>
              </a:r>
            </a:p>
          </p:txBody>
        </p:sp>
      </p:grpSp>
      <p:grpSp>
        <p:nvGrpSpPr>
          <p:cNvPr id="25" name="Group 24">
            <a:extLst>
              <a:ext uri="{FF2B5EF4-FFF2-40B4-BE49-F238E27FC236}">
                <a16:creationId xmlns:a16="http://schemas.microsoft.com/office/drawing/2014/main" id="{C04D17E1-B898-46CE-9158-85FD672E1C42}"/>
              </a:ext>
            </a:extLst>
          </p:cNvPr>
          <p:cNvGrpSpPr/>
          <p:nvPr/>
        </p:nvGrpSpPr>
        <p:grpSpPr>
          <a:xfrm>
            <a:off x="7270800" y="2887871"/>
            <a:ext cx="493265" cy="425229"/>
            <a:chOff x="7270800" y="2807969"/>
            <a:chExt cx="493265" cy="425229"/>
          </a:xfrm>
        </p:grpSpPr>
        <p:sp>
          <p:nvSpPr>
            <p:cNvPr id="47" name="Hexagon 46">
              <a:extLst>
                <a:ext uri="{FF2B5EF4-FFF2-40B4-BE49-F238E27FC236}">
                  <a16:creationId xmlns:a16="http://schemas.microsoft.com/office/drawing/2014/main" id="{4BDF521B-3417-4285-A5E0-45F151F140EE}"/>
                </a:ext>
              </a:extLst>
            </p:cNvPr>
            <p:cNvSpPr/>
            <p:nvPr/>
          </p:nvSpPr>
          <p:spPr>
            <a:xfrm>
              <a:off x="7270800" y="2807969"/>
              <a:ext cx="493265" cy="425229"/>
            </a:xfrm>
            <a:prstGeom prst="hexagon">
              <a:avLst/>
            </a:prstGeom>
            <a:solidFill>
              <a:srgbClr val="E9E9E9"/>
            </a:solidFill>
            <a:ln w="12700">
              <a:solidFill>
                <a:srgbClr val="797979"/>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172" name="Group 171">
              <a:extLst>
                <a:ext uri="{FF2B5EF4-FFF2-40B4-BE49-F238E27FC236}">
                  <a16:creationId xmlns:a16="http://schemas.microsoft.com/office/drawing/2014/main" id="{BAA754D2-D3AF-4DD4-9970-EE9A8AC1804D}"/>
                </a:ext>
              </a:extLst>
            </p:cNvPr>
            <p:cNvGrpSpPr/>
            <p:nvPr/>
          </p:nvGrpSpPr>
          <p:grpSpPr>
            <a:xfrm>
              <a:off x="7386024" y="2917165"/>
              <a:ext cx="262816" cy="206836"/>
              <a:chOff x="1200453" y="4307032"/>
              <a:chExt cx="421817" cy="331969"/>
            </a:xfrm>
          </p:grpSpPr>
          <p:sp>
            <p:nvSpPr>
              <p:cNvPr id="175" name="TextBox 174">
                <a:extLst>
                  <a:ext uri="{FF2B5EF4-FFF2-40B4-BE49-F238E27FC236}">
                    <a16:creationId xmlns:a16="http://schemas.microsoft.com/office/drawing/2014/main" id="{03DEAA99-5A83-4A49-8F52-64F628F0ABF5}"/>
                  </a:ext>
                </a:extLst>
              </p:cNvPr>
              <p:cNvSpPr txBox="1"/>
              <p:nvPr/>
            </p:nvSpPr>
            <p:spPr>
              <a:xfrm>
                <a:off x="1239230" y="4359730"/>
                <a:ext cx="344265" cy="197592"/>
              </a:xfrm>
              <a:prstGeom prst="rect">
                <a:avLst/>
              </a:prstGeom>
            </p:spPr>
            <p:txBody>
              <a:bodyPr wrap="square" lIns="0" tIns="0" rIns="0" bIns="0" rtlCol="0" anchor="t"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797979"/>
                    </a:solidFill>
                    <a:effectLst/>
                    <a:uLnTx/>
                    <a:uFillTx/>
                    <a:latin typeface="Showcard Gothic" panose="04020904020102020604" pitchFamily="82" charset="0"/>
                    <a:ea typeface="+mn-ea"/>
                    <a:cs typeface="Shruti" panose="020B0502040204020203" pitchFamily="34" charset="0"/>
                  </a:rPr>
                  <a:t>&lt;/&gt;</a:t>
                </a:r>
              </a:p>
            </p:txBody>
          </p:sp>
          <p:sp>
            <p:nvSpPr>
              <p:cNvPr id="176" name="Freeform 127">
                <a:extLst>
                  <a:ext uri="{FF2B5EF4-FFF2-40B4-BE49-F238E27FC236}">
                    <a16:creationId xmlns:a16="http://schemas.microsoft.com/office/drawing/2014/main" id="{C4D99701-85EE-451D-B1FC-746CFC5BE12E}"/>
                  </a:ext>
                </a:extLst>
              </p:cNvPr>
              <p:cNvSpPr>
                <a:spLocks noChangeAspect="1"/>
              </p:cNvSpPr>
              <p:nvPr/>
            </p:nvSpPr>
            <p:spPr bwMode="black">
              <a:xfrm>
                <a:off x="1200453" y="4307032"/>
                <a:ext cx="421817" cy="331969"/>
              </a:xfrm>
              <a:custGeom>
                <a:avLst/>
                <a:gdLst>
                  <a:gd name="connsiteX0" fmla="*/ 427036 w 1971675"/>
                  <a:gd name="connsiteY0" fmla="*/ 1374775 h 1409700"/>
                  <a:gd name="connsiteX1" fmla="*/ 1544636 w 1971675"/>
                  <a:gd name="connsiteY1" fmla="*/ 1374775 h 1409700"/>
                  <a:gd name="connsiteX2" fmla="*/ 1544636 w 1971675"/>
                  <a:gd name="connsiteY2" fmla="*/ 1409700 h 1409700"/>
                  <a:gd name="connsiteX3" fmla="*/ 427036 w 1971675"/>
                  <a:gd name="connsiteY3" fmla="*/ 1409700 h 1409700"/>
                  <a:gd name="connsiteX4" fmla="*/ 104775 w 1971675"/>
                  <a:gd name="connsiteY4" fmla="*/ 104775 h 1409700"/>
                  <a:gd name="connsiteX5" fmla="*/ 104775 w 1971675"/>
                  <a:gd name="connsiteY5" fmla="*/ 1028700 h 1409700"/>
                  <a:gd name="connsiteX6" fmla="*/ 761999 w 1971675"/>
                  <a:gd name="connsiteY6" fmla="*/ 1028700 h 1409700"/>
                  <a:gd name="connsiteX7" fmla="*/ 1198562 w 1971675"/>
                  <a:gd name="connsiteY7" fmla="*/ 1028700 h 1409700"/>
                  <a:gd name="connsiteX8" fmla="*/ 1879600 w 1971675"/>
                  <a:gd name="connsiteY8" fmla="*/ 1028700 h 1409700"/>
                  <a:gd name="connsiteX9" fmla="*/ 1879600 w 1971675"/>
                  <a:gd name="connsiteY9" fmla="*/ 104775 h 1409700"/>
                  <a:gd name="connsiteX10" fmla="*/ 985837 w 1971675"/>
                  <a:gd name="connsiteY10" fmla="*/ 23812 h 1409700"/>
                  <a:gd name="connsiteX11" fmla="*/ 957262 w 1971675"/>
                  <a:gd name="connsiteY11" fmla="*/ 46831 h 1409700"/>
                  <a:gd name="connsiteX12" fmla="*/ 985837 w 1971675"/>
                  <a:gd name="connsiteY12" fmla="*/ 69850 h 1409700"/>
                  <a:gd name="connsiteX13" fmla="*/ 1014412 w 1971675"/>
                  <a:gd name="connsiteY13" fmla="*/ 46831 h 1409700"/>
                  <a:gd name="connsiteX14" fmla="*/ 985837 w 1971675"/>
                  <a:gd name="connsiteY14" fmla="*/ 23812 h 1409700"/>
                  <a:gd name="connsiteX15" fmla="*/ 103772 w 1971675"/>
                  <a:gd name="connsiteY15" fmla="*/ 0 h 1409700"/>
                  <a:gd name="connsiteX16" fmla="*/ 1856372 w 1971675"/>
                  <a:gd name="connsiteY16" fmla="*/ 0 h 1409700"/>
                  <a:gd name="connsiteX17" fmla="*/ 1971675 w 1971675"/>
                  <a:gd name="connsiteY17" fmla="*/ 103909 h 1409700"/>
                  <a:gd name="connsiteX18" fmla="*/ 1971675 w 1971675"/>
                  <a:gd name="connsiteY18" fmla="*/ 1027546 h 1409700"/>
                  <a:gd name="connsiteX19" fmla="*/ 1856372 w 1971675"/>
                  <a:gd name="connsiteY19" fmla="*/ 1143000 h 1409700"/>
                  <a:gd name="connsiteX20" fmla="*/ 1277877 w 1971675"/>
                  <a:gd name="connsiteY20" fmla="*/ 1143000 h 1409700"/>
                  <a:gd name="connsiteX21" fmla="*/ 1198562 w 1971675"/>
                  <a:gd name="connsiteY21" fmla="*/ 1143000 h 1409700"/>
                  <a:gd name="connsiteX22" fmla="*/ 1198562 w 1971675"/>
                  <a:gd name="connsiteY22" fmla="*/ 1212850 h 1409700"/>
                  <a:gd name="connsiteX23" fmla="*/ 1198562 w 1971675"/>
                  <a:gd name="connsiteY23" fmla="*/ 1258887 h 1409700"/>
                  <a:gd name="connsiteX24" fmla="*/ 1452561 w 1971675"/>
                  <a:gd name="connsiteY24" fmla="*/ 1258887 h 1409700"/>
                  <a:gd name="connsiteX25" fmla="*/ 1544636 w 1971675"/>
                  <a:gd name="connsiteY25" fmla="*/ 1374774 h 1409700"/>
                  <a:gd name="connsiteX26" fmla="*/ 427036 w 1971675"/>
                  <a:gd name="connsiteY26" fmla="*/ 1374774 h 1409700"/>
                  <a:gd name="connsiteX27" fmla="*/ 519111 w 1971675"/>
                  <a:gd name="connsiteY27" fmla="*/ 1258887 h 1409700"/>
                  <a:gd name="connsiteX28" fmla="*/ 761999 w 1971675"/>
                  <a:gd name="connsiteY28" fmla="*/ 1258887 h 1409700"/>
                  <a:gd name="connsiteX29" fmla="*/ 761999 w 1971675"/>
                  <a:gd name="connsiteY29" fmla="*/ 1212850 h 1409700"/>
                  <a:gd name="connsiteX30" fmla="*/ 761999 w 1971675"/>
                  <a:gd name="connsiteY30" fmla="*/ 1143000 h 1409700"/>
                  <a:gd name="connsiteX31" fmla="*/ 673281 w 1971675"/>
                  <a:gd name="connsiteY31" fmla="*/ 1143000 h 1409700"/>
                  <a:gd name="connsiteX32" fmla="*/ 103772 w 1971675"/>
                  <a:gd name="connsiteY32" fmla="*/ 1143000 h 1409700"/>
                  <a:gd name="connsiteX33" fmla="*/ 0 w 1971675"/>
                  <a:gd name="connsiteY33" fmla="*/ 1027546 h 1409700"/>
                  <a:gd name="connsiteX34" fmla="*/ 0 w 1971675"/>
                  <a:gd name="connsiteY34" fmla="*/ 103909 h 1409700"/>
                  <a:gd name="connsiteX35" fmla="*/ 103772 w 1971675"/>
                  <a:gd name="connsiteY35" fmla="*/ 0 h 1409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971675" h="1409700">
                    <a:moveTo>
                      <a:pt x="427036" y="1374775"/>
                    </a:moveTo>
                    <a:lnTo>
                      <a:pt x="1544636" y="1374775"/>
                    </a:lnTo>
                    <a:lnTo>
                      <a:pt x="1544636" y="1409700"/>
                    </a:lnTo>
                    <a:lnTo>
                      <a:pt x="427036" y="1409700"/>
                    </a:lnTo>
                    <a:close/>
                    <a:moveTo>
                      <a:pt x="104775" y="104775"/>
                    </a:moveTo>
                    <a:lnTo>
                      <a:pt x="104775" y="1028700"/>
                    </a:lnTo>
                    <a:lnTo>
                      <a:pt x="761999" y="1028700"/>
                    </a:lnTo>
                    <a:lnTo>
                      <a:pt x="1198562" y="1028700"/>
                    </a:lnTo>
                    <a:lnTo>
                      <a:pt x="1879600" y="1028700"/>
                    </a:lnTo>
                    <a:lnTo>
                      <a:pt x="1879600" y="104775"/>
                    </a:lnTo>
                    <a:close/>
                    <a:moveTo>
                      <a:pt x="985837" y="23812"/>
                    </a:moveTo>
                    <a:cubicBezTo>
                      <a:pt x="970055" y="23812"/>
                      <a:pt x="957262" y="34118"/>
                      <a:pt x="957262" y="46831"/>
                    </a:cubicBezTo>
                    <a:cubicBezTo>
                      <a:pt x="957262" y="59544"/>
                      <a:pt x="970055" y="69850"/>
                      <a:pt x="985837" y="69850"/>
                    </a:cubicBezTo>
                    <a:cubicBezTo>
                      <a:pt x="1001619" y="69850"/>
                      <a:pt x="1014412" y="59544"/>
                      <a:pt x="1014412" y="46831"/>
                    </a:cubicBezTo>
                    <a:cubicBezTo>
                      <a:pt x="1014412" y="34118"/>
                      <a:pt x="1001619" y="23812"/>
                      <a:pt x="985837" y="23812"/>
                    </a:cubicBezTo>
                    <a:close/>
                    <a:moveTo>
                      <a:pt x="103772" y="0"/>
                    </a:moveTo>
                    <a:cubicBezTo>
                      <a:pt x="1856372" y="0"/>
                      <a:pt x="1856372" y="0"/>
                      <a:pt x="1856372" y="0"/>
                    </a:cubicBezTo>
                    <a:cubicBezTo>
                      <a:pt x="1925554" y="0"/>
                      <a:pt x="1971675" y="46182"/>
                      <a:pt x="1971675" y="103909"/>
                    </a:cubicBezTo>
                    <a:lnTo>
                      <a:pt x="1971675" y="1027546"/>
                    </a:lnTo>
                    <a:cubicBezTo>
                      <a:pt x="1971675" y="1085273"/>
                      <a:pt x="1925554" y="1143000"/>
                      <a:pt x="1856372" y="1143000"/>
                    </a:cubicBezTo>
                    <a:cubicBezTo>
                      <a:pt x="1637297" y="1143000"/>
                      <a:pt x="1445606" y="1143000"/>
                      <a:pt x="1277877" y="1143000"/>
                    </a:cubicBezTo>
                    <a:lnTo>
                      <a:pt x="1198562" y="1143000"/>
                    </a:lnTo>
                    <a:lnTo>
                      <a:pt x="1198562" y="1212850"/>
                    </a:lnTo>
                    <a:lnTo>
                      <a:pt x="1198562" y="1258887"/>
                    </a:lnTo>
                    <a:lnTo>
                      <a:pt x="1452561" y="1258887"/>
                    </a:lnTo>
                    <a:lnTo>
                      <a:pt x="1544636" y="1374774"/>
                    </a:lnTo>
                    <a:lnTo>
                      <a:pt x="427036" y="1374774"/>
                    </a:lnTo>
                    <a:lnTo>
                      <a:pt x="519111" y="1258887"/>
                    </a:lnTo>
                    <a:lnTo>
                      <a:pt x="761999" y="1258887"/>
                    </a:lnTo>
                    <a:lnTo>
                      <a:pt x="761999" y="1212850"/>
                    </a:lnTo>
                    <a:lnTo>
                      <a:pt x="761999" y="1143000"/>
                    </a:lnTo>
                    <a:lnTo>
                      <a:pt x="673281" y="1143000"/>
                    </a:lnTo>
                    <a:cubicBezTo>
                      <a:pt x="103772" y="1143000"/>
                      <a:pt x="103772" y="1143000"/>
                      <a:pt x="103772" y="1143000"/>
                    </a:cubicBezTo>
                    <a:cubicBezTo>
                      <a:pt x="46121" y="1143000"/>
                      <a:pt x="0" y="1085273"/>
                      <a:pt x="0" y="1027546"/>
                    </a:cubicBezTo>
                    <a:cubicBezTo>
                      <a:pt x="0" y="103909"/>
                      <a:pt x="0" y="103909"/>
                      <a:pt x="0" y="103909"/>
                    </a:cubicBezTo>
                    <a:cubicBezTo>
                      <a:pt x="0" y="46182"/>
                      <a:pt x="46121" y="0"/>
                      <a:pt x="103772" y="0"/>
                    </a:cubicBezTo>
                    <a:close/>
                  </a:path>
                </a:pathLst>
              </a:custGeom>
              <a:solidFill>
                <a:srgbClr val="79797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8" tIns="109719" rIns="137148" bIns="109719" numCol="1" spcCol="0" rtlCol="0" fromWordArt="0" anchor="t" anchorCtr="0" forceAA="0" compatLnSpc="1">
                <a:prstTxWarp prst="textNoShape">
                  <a:avLst/>
                </a:prstTxWarp>
                <a:noAutofit/>
              </a:bodyPr>
              <a:lstStyle/>
              <a:p>
                <a:pPr marL="0" marR="0" lvl="0" indent="0" algn="ctr" defTabSz="699261"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27" name="Group 26">
            <a:extLst>
              <a:ext uri="{FF2B5EF4-FFF2-40B4-BE49-F238E27FC236}">
                <a16:creationId xmlns:a16="http://schemas.microsoft.com/office/drawing/2014/main" id="{DB4ABDCA-BDDE-46A5-A9E3-21C98A7A49B0}"/>
              </a:ext>
            </a:extLst>
          </p:cNvPr>
          <p:cNvGrpSpPr/>
          <p:nvPr/>
        </p:nvGrpSpPr>
        <p:grpSpPr>
          <a:xfrm>
            <a:off x="7053553" y="3706224"/>
            <a:ext cx="493265" cy="425229"/>
            <a:chOff x="7053553" y="3626322"/>
            <a:chExt cx="493265" cy="425229"/>
          </a:xfrm>
        </p:grpSpPr>
        <p:sp>
          <p:nvSpPr>
            <p:cNvPr id="108" name="Hexagon 107">
              <a:extLst>
                <a:ext uri="{FF2B5EF4-FFF2-40B4-BE49-F238E27FC236}">
                  <a16:creationId xmlns:a16="http://schemas.microsoft.com/office/drawing/2014/main" id="{D03AEF14-74F7-4B58-BBCC-614E76B7AA55}"/>
                </a:ext>
              </a:extLst>
            </p:cNvPr>
            <p:cNvSpPr/>
            <p:nvPr/>
          </p:nvSpPr>
          <p:spPr>
            <a:xfrm>
              <a:off x="7053553" y="3626322"/>
              <a:ext cx="493265" cy="425229"/>
            </a:xfrm>
            <a:prstGeom prst="hexagon">
              <a:avLst/>
            </a:prstGeom>
            <a:solidFill>
              <a:srgbClr val="E9E9E9"/>
            </a:solidFill>
            <a:ln w="12700">
              <a:solidFill>
                <a:srgbClr val="797979"/>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7" name="Freeform 5">
              <a:extLst>
                <a:ext uri="{FF2B5EF4-FFF2-40B4-BE49-F238E27FC236}">
                  <a16:creationId xmlns:a16="http://schemas.microsoft.com/office/drawing/2014/main" id="{9EBEBB66-72FB-40E0-B693-BB5B2B164631}"/>
                </a:ext>
              </a:extLst>
            </p:cNvPr>
            <p:cNvSpPr>
              <a:spLocks noEditPoints="1"/>
            </p:cNvSpPr>
            <p:nvPr/>
          </p:nvSpPr>
          <p:spPr bwMode="black">
            <a:xfrm>
              <a:off x="7183114" y="3748084"/>
              <a:ext cx="234142" cy="181704"/>
            </a:xfrm>
            <a:custGeom>
              <a:avLst/>
              <a:gdLst>
                <a:gd name="T0" fmla="*/ 22 w 277"/>
                <a:gd name="T1" fmla="*/ 1 h 215"/>
                <a:gd name="T2" fmla="*/ 22 w 277"/>
                <a:gd name="T3" fmla="*/ 10 h 215"/>
                <a:gd name="T4" fmla="*/ 22 w 277"/>
                <a:gd name="T5" fmla="*/ 10 h 215"/>
                <a:gd name="T6" fmla="*/ 66 w 277"/>
                <a:gd name="T7" fmla="*/ 15 h 215"/>
                <a:gd name="T8" fmla="*/ 54 w 277"/>
                <a:gd name="T9" fmla="*/ 20 h 215"/>
                <a:gd name="T10" fmla="*/ 79 w 277"/>
                <a:gd name="T11" fmla="*/ 0 h 215"/>
                <a:gd name="T12" fmla="*/ 118 w 277"/>
                <a:gd name="T13" fmla="*/ 1 h 215"/>
                <a:gd name="T14" fmla="*/ 118 w 277"/>
                <a:gd name="T15" fmla="*/ 10 h 215"/>
                <a:gd name="T16" fmla="*/ 118 w 277"/>
                <a:gd name="T17" fmla="*/ 10 h 215"/>
                <a:gd name="T18" fmla="*/ 163 w 277"/>
                <a:gd name="T19" fmla="*/ 15 h 215"/>
                <a:gd name="T20" fmla="*/ 150 w 277"/>
                <a:gd name="T21" fmla="*/ 20 h 215"/>
                <a:gd name="T22" fmla="*/ 176 w 277"/>
                <a:gd name="T23" fmla="*/ 0 h 215"/>
                <a:gd name="T24" fmla="*/ 215 w 277"/>
                <a:gd name="T25" fmla="*/ 1 h 215"/>
                <a:gd name="T26" fmla="*/ 214 w 277"/>
                <a:gd name="T27" fmla="*/ 10 h 215"/>
                <a:gd name="T28" fmla="*/ 214 w 277"/>
                <a:gd name="T29" fmla="*/ 10 h 215"/>
                <a:gd name="T30" fmla="*/ 259 w 277"/>
                <a:gd name="T31" fmla="*/ 15 h 215"/>
                <a:gd name="T32" fmla="*/ 247 w 277"/>
                <a:gd name="T33" fmla="*/ 20 h 215"/>
                <a:gd name="T34" fmla="*/ 272 w 277"/>
                <a:gd name="T35" fmla="*/ 0 h 215"/>
                <a:gd name="T36" fmla="*/ 12 w 277"/>
                <a:gd name="T37" fmla="*/ 92 h 215"/>
                <a:gd name="T38" fmla="*/ 0 w 277"/>
                <a:gd name="T39" fmla="*/ 97 h 215"/>
                <a:gd name="T40" fmla="*/ 25 w 277"/>
                <a:gd name="T41" fmla="*/ 77 h 215"/>
                <a:gd name="T42" fmla="*/ 64 w 277"/>
                <a:gd name="T43" fmla="*/ 77 h 215"/>
                <a:gd name="T44" fmla="*/ 64 w 277"/>
                <a:gd name="T45" fmla="*/ 87 h 215"/>
                <a:gd name="T46" fmla="*/ 64 w 277"/>
                <a:gd name="T47" fmla="*/ 87 h 215"/>
                <a:gd name="T48" fmla="*/ 109 w 277"/>
                <a:gd name="T49" fmla="*/ 92 h 215"/>
                <a:gd name="T50" fmla="*/ 96 w 277"/>
                <a:gd name="T51" fmla="*/ 97 h 215"/>
                <a:gd name="T52" fmla="*/ 122 w 277"/>
                <a:gd name="T53" fmla="*/ 77 h 215"/>
                <a:gd name="T54" fmla="*/ 161 w 277"/>
                <a:gd name="T55" fmla="*/ 77 h 215"/>
                <a:gd name="T56" fmla="*/ 160 w 277"/>
                <a:gd name="T57" fmla="*/ 87 h 215"/>
                <a:gd name="T58" fmla="*/ 160 w 277"/>
                <a:gd name="T59" fmla="*/ 87 h 215"/>
                <a:gd name="T60" fmla="*/ 205 w 277"/>
                <a:gd name="T61" fmla="*/ 92 h 215"/>
                <a:gd name="T62" fmla="*/ 192 w 277"/>
                <a:gd name="T63" fmla="*/ 97 h 215"/>
                <a:gd name="T64" fmla="*/ 218 w 277"/>
                <a:gd name="T65" fmla="*/ 77 h 215"/>
                <a:gd name="T66" fmla="*/ 257 w 277"/>
                <a:gd name="T67" fmla="*/ 77 h 215"/>
                <a:gd name="T68" fmla="*/ 256 w 277"/>
                <a:gd name="T69" fmla="*/ 87 h 215"/>
                <a:gd name="T70" fmla="*/ 256 w 277"/>
                <a:gd name="T71" fmla="*/ 87 h 215"/>
                <a:gd name="T72" fmla="*/ 22 w 277"/>
                <a:gd name="T73" fmla="*/ 154 h 215"/>
                <a:gd name="T74" fmla="*/ 22 w 277"/>
                <a:gd name="T75" fmla="*/ 164 h 215"/>
                <a:gd name="T76" fmla="*/ 22 w 277"/>
                <a:gd name="T77" fmla="*/ 164 h 215"/>
                <a:gd name="T78" fmla="*/ 66 w 277"/>
                <a:gd name="T79" fmla="*/ 168 h 215"/>
                <a:gd name="T80" fmla="*/ 54 w 277"/>
                <a:gd name="T81" fmla="*/ 173 h 215"/>
                <a:gd name="T82" fmla="*/ 79 w 277"/>
                <a:gd name="T83" fmla="*/ 154 h 215"/>
                <a:gd name="T84" fmla="*/ 118 w 277"/>
                <a:gd name="T85" fmla="*/ 154 h 215"/>
                <a:gd name="T86" fmla="*/ 118 w 277"/>
                <a:gd name="T87" fmla="*/ 164 h 215"/>
                <a:gd name="T88" fmla="*/ 118 w 277"/>
                <a:gd name="T89" fmla="*/ 164 h 215"/>
                <a:gd name="T90" fmla="*/ 163 w 277"/>
                <a:gd name="T91" fmla="*/ 168 h 215"/>
                <a:gd name="T92" fmla="*/ 150 w 277"/>
                <a:gd name="T93" fmla="*/ 173 h 215"/>
                <a:gd name="T94" fmla="*/ 176 w 277"/>
                <a:gd name="T95" fmla="*/ 154 h 215"/>
                <a:gd name="T96" fmla="*/ 215 w 277"/>
                <a:gd name="T97" fmla="*/ 154 h 215"/>
                <a:gd name="T98" fmla="*/ 214 w 277"/>
                <a:gd name="T99" fmla="*/ 164 h 215"/>
                <a:gd name="T100" fmla="*/ 214 w 277"/>
                <a:gd name="T101" fmla="*/ 164 h 215"/>
                <a:gd name="T102" fmla="*/ 259 w 277"/>
                <a:gd name="T103" fmla="*/ 168 h 215"/>
                <a:gd name="T104" fmla="*/ 247 w 277"/>
                <a:gd name="T105" fmla="*/ 173 h 215"/>
                <a:gd name="T106" fmla="*/ 272 w 277"/>
                <a:gd name="T107" fmla="*/ 154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77" h="215">
                  <a:moveTo>
                    <a:pt x="21" y="61"/>
                  </a:moveTo>
                  <a:cubicBezTo>
                    <a:pt x="7" y="61"/>
                    <a:pt x="0" y="51"/>
                    <a:pt x="0" y="32"/>
                  </a:cubicBezTo>
                  <a:cubicBezTo>
                    <a:pt x="0" y="22"/>
                    <a:pt x="2" y="14"/>
                    <a:pt x="6" y="9"/>
                  </a:cubicBezTo>
                  <a:cubicBezTo>
                    <a:pt x="9" y="3"/>
                    <a:pt x="15" y="1"/>
                    <a:pt x="22" y="1"/>
                  </a:cubicBezTo>
                  <a:cubicBezTo>
                    <a:pt x="36" y="1"/>
                    <a:pt x="43" y="11"/>
                    <a:pt x="43" y="30"/>
                  </a:cubicBezTo>
                  <a:cubicBezTo>
                    <a:pt x="43" y="40"/>
                    <a:pt x="41" y="48"/>
                    <a:pt x="37" y="53"/>
                  </a:cubicBezTo>
                  <a:cubicBezTo>
                    <a:pt x="33" y="59"/>
                    <a:pt x="28" y="61"/>
                    <a:pt x="21" y="61"/>
                  </a:cubicBezTo>
                  <a:close/>
                  <a:moveTo>
                    <a:pt x="22" y="10"/>
                  </a:moveTo>
                  <a:cubicBezTo>
                    <a:pt x="16" y="10"/>
                    <a:pt x="13" y="17"/>
                    <a:pt x="13" y="32"/>
                  </a:cubicBezTo>
                  <a:cubicBezTo>
                    <a:pt x="13" y="45"/>
                    <a:pt x="16" y="51"/>
                    <a:pt x="21" y="51"/>
                  </a:cubicBezTo>
                  <a:cubicBezTo>
                    <a:pt x="27" y="51"/>
                    <a:pt x="29" y="45"/>
                    <a:pt x="29" y="31"/>
                  </a:cubicBezTo>
                  <a:cubicBezTo>
                    <a:pt x="29" y="17"/>
                    <a:pt x="27" y="10"/>
                    <a:pt x="22" y="10"/>
                  </a:cubicBezTo>
                  <a:close/>
                  <a:moveTo>
                    <a:pt x="79" y="0"/>
                  </a:moveTo>
                  <a:cubicBezTo>
                    <a:pt x="79" y="60"/>
                    <a:pt x="79" y="60"/>
                    <a:pt x="79" y="60"/>
                  </a:cubicBezTo>
                  <a:cubicBezTo>
                    <a:pt x="66" y="60"/>
                    <a:pt x="66" y="60"/>
                    <a:pt x="66" y="60"/>
                  </a:cubicBezTo>
                  <a:cubicBezTo>
                    <a:pt x="66" y="15"/>
                    <a:pt x="66" y="15"/>
                    <a:pt x="66" y="15"/>
                  </a:cubicBezTo>
                  <a:cubicBezTo>
                    <a:pt x="66" y="15"/>
                    <a:pt x="65" y="16"/>
                    <a:pt x="64" y="17"/>
                  </a:cubicBezTo>
                  <a:cubicBezTo>
                    <a:pt x="63" y="17"/>
                    <a:pt x="62" y="18"/>
                    <a:pt x="61" y="18"/>
                  </a:cubicBezTo>
                  <a:cubicBezTo>
                    <a:pt x="60" y="19"/>
                    <a:pt x="59" y="19"/>
                    <a:pt x="57" y="19"/>
                  </a:cubicBezTo>
                  <a:cubicBezTo>
                    <a:pt x="56" y="20"/>
                    <a:pt x="55" y="20"/>
                    <a:pt x="54" y="20"/>
                  </a:cubicBezTo>
                  <a:cubicBezTo>
                    <a:pt x="54" y="9"/>
                    <a:pt x="54" y="9"/>
                    <a:pt x="54" y="9"/>
                  </a:cubicBezTo>
                  <a:cubicBezTo>
                    <a:pt x="57" y="8"/>
                    <a:pt x="61" y="7"/>
                    <a:pt x="64" y="5"/>
                  </a:cubicBezTo>
                  <a:cubicBezTo>
                    <a:pt x="66" y="4"/>
                    <a:pt x="69" y="2"/>
                    <a:pt x="72" y="0"/>
                  </a:cubicBezTo>
                  <a:lnTo>
                    <a:pt x="79" y="0"/>
                  </a:lnTo>
                  <a:close/>
                  <a:moveTo>
                    <a:pt x="117" y="61"/>
                  </a:moveTo>
                  <a:cubicBezTo>
                    <a:pt x="103" y="61"/>
                    <a:pt x="96" y="51"/>
                    <a:pt x="96" y="32"/>
                  </a:cubicBezTo>
                  <a:cubicBezTo>
                    <a:pt x="96" y="22"/>
                    <a:pt x="98" y="14"/>
                    <a:pt x="102" y="9"/>
                  </a:cubicBezTo>
                  <a:cubicBezTo>
                    <a:pt x="106" y="3"/>
                    <a:pt x="111" y="1"/>
                    <a:pt x="118" y="1"/>
                  </a:cubicBezTo>
                  <a:cubicBezTo>
                    <a:pt x="132" y="1"/>
                    <a:pt x="139" y="11"/>
                    <a:pt x="139" y="30"/>
                  </a:cubicBezTo>
                  <a:cubicBezTo>
                    <a:pt x="139" y="40"/>
                    <a:pt x="137" y="48"/>
                    <a:pt x="133" y="53"/>
                  </a:cubicBezTo>
                  <a:cubicBezTo>
                    <a:pt x="130" y="59"/>
                    <a:pt x="124" y="61"/>
                    <a:pt x="117" y="61"/>
                  </a:cubicBezTo>
                  <a:close/>
                  <a:moveTo>
                    <a:pt x="118" y="10"/>
                  </a:moveTo>
                  <a:cubicBezTo>
                    <a:pt x="112" y="10"/>
                    <a:pt x="109" y="17"/>
                    <a:pt x="109" y="32"/>
                  </a:cubicBezTo>
                  <a:cubicBezTo>
                    <a:pt x="109" y="45"/>
                    <a:pt x="112" y="51"/>
                    <a:pt x="118" y="51"/>
                  </a:cubicBezTo>
                  <a:cubicBezTo>
                    <a:pt x="123" y="51"/>
                    <a:pt x="126" y="45"/>
                    <a:pt x="126" y="31"/>
                  </a:cubicBezTo>
                  <a:cubicBezTo>
                    <a:pt x="126" y="17"/>
                    <a:pt x="123" y="10"/>
                    <a:pt x="118" y="10"/>
                  </a:cubicBezTo>
                  <a:close/>
                  <a:moveTo>
                    <a:pt x="176" y="0"/>
                  </a:moveTo>
                  <a:cubicBezTo>
                    <a:pt x="176" y="60"/>
                    <a:pt x="176" y="60"/>
                    <a:pt x="176" y="60"/>
                  </a:cubicBezTo>
                  <a:cubicBezTo>
                    <a:pt x="163" y="60"/>
                    <a:pt x="163" y="60"/>
                    <a:pt x="163" y="60"/>
                  </a:cubicBezTo>
                  <a:cubicBezTo>
                    <a:pt x="163" y="15"/>
                    <a:pt x="163" y="15"/>
                    <a:pt x="163" y="15"/>
                  </a:cubicBezTo>
                  <a:cubicBezTo>
                    <a:pt x="162" y="15"/>
                    <a:pt x="161" y="16"/>
                    <a:pt x="160" y="17"/>
                  </a:cubicBezTo>
                  <a:cubicBezTo>
                    <a:pt x="159" y="17"/>
                    <a:pt x="158" y="18"/>
                    <a:pt x="157" y="18"/>
                  </a:cubicBezTo>
                  <a:cubicBezTo>
                    <a:pt x="156" y="19"/>
                    <a:pt x="155" y="19"/>
                    <a:pt x="154" y="19"/>
                  </a:cubicBezTo>
                  <a:cubicBezTo>
                    <a:pt x="153" y="20"/>
                    <a:pt x="151" y="20"/>
                    <a:pt x="150" y="20"/>
                  </a:cubicBezTo>
                  <a:cubicBezTo>
                    <a:pt x="150" y="9"/>
                    <a:pt x="150" y="9"/>
                    <a:pt x="150" y="9"/>
                  </a:cubicBezTo>
                  <a:cubicBezTo>
                    <a:pt x="154" y="8"/>
                    <a:pt x="157" y="7"/>
                    <a:pt x="160" y="5"/>
                  </a:cubicBezTo>
                  <a:cubicBezTo>
                    <a:pt x="163" y="4"/>
                    <a:pt x="165" y="2"/>
                    <a:pt x="168" y="0"/>
                  </a:cubicBezTo>
                  <a:lnTo>
                    <a:pt x="176" y="0"/>
                  </a:lnTo>
                  <a:close/>
                  <a:moveTo>
                    <a:pt x="214" y="61"/>
                  </a:moveTo>
                  <a:cubicBezTo>
                    <a:pt x="200" y="61"/>
                    <a:pt x="193" y="51"/>
                    <a:pt x="193" y="32"/>
                  </a:cubicBezTo>
                  <a:cubicBezTo>
                    <a:pt x="193" y="22"/>
                    <a:pt x="195" y="14"/>
                    <a:pt x="198" y="9"/>
                  </a:cubicBezTo>
                  <a:cubicBezTo>
                    <a:pt x="202" y="3"/>
                    <a:pt x="208" y="1"/>
                    <a:pt x="215" y="1"/>
                  </a:cubicBezTo>
                  <a:cubicBezTo>
                    <a:pt x="228" y="1"/>
                    <a:pt x="235" y="11"/>
                    <a:pt x="235" y="30"/>
                  </a:cubicBezTo>
                  <a:cubicBezTo>
                    <a:pt x="235" y="40"/>
                    <a:pt x="233" y="48"/>
                    <a:pt x="230" y="53"/>
                  </a:cubicBezTo>
                  <a:cubicBezTo>
                    <a:pt x="226" y="59"/>
                    <a:pt x="221" y="61"/>
                    <a:pt x="214" y="61"/>
                  </a:cubicBezTo>
                  <a:close/>
                  <a:moveTo>
                    <a:pt x="214" y="10"/>
                  </a:moveTo>
                  <a:cubicBezTo>
                    <a:pt x="209" y="10"/>
                    <a:pt x="206" y="17"/>
                    <a:pt x="206" y="32"/>
                  </a:cubicBezTo>
                  <a:cubicBezTo>
                    <a:pt x="206" y="45"/>
                    <a:pt x="209" y="51"/>
                    <a:pt x="214" y="51"/>
                  </a:cubicBezTo>
                  <a:cubicBezTo>
                    <a:pt x="219" y="51"/>
                    <a:pt x="222" y="45"/>
                    <a:pt x="222" y="31"/>
                  </a:cubicBezTo>
                  <a:cubicBezTo>
                    <a:pt x="222" y="17"/>
                    <a:pt x="219" y="10"/>
                    <a:pt x="214" y="10"/>
                  </a:cubicBezTo>
                  <a:close/>
                  <a:moveTo>
                    <a:pt x="272" y="0"/>
                  </a:moveTo>
                  <a:cubicBezTo>
                    <a:pt x="272" y="60"/>
                    <a:pt x="272" y="60"/>
                    <a:pt x="272" y="60"/>
                  </a:cubicBezTo>
                  <a:cubicBezTo>
                    <a:pt x="259" y="60"/>
                    <a:pt x="259" y="60"/>
                    <a:pt x="259" y="60"/>
                  </a:cubicBezTo>
                  <a:cubicBezTo>
                    <a:pt x="259" y="15"/>
                    <a:pt x="259" y="15"/>
                    <a:pt x="259" y="15"/>
                  </a:cubicBezTo>
                  <a:cubicBezTo>
                    <a:pt x="258" y="15"/>
                    <a:pt x="258" y="16"/>
                    <a:pt x="257" y="17"/>
                  </a:cubicBezTo>
                  <a:cubicBezTo>
                    <a:pt x="256" y="17"/>
                    <a:pt x="255" y="18"/>
                    <a:pt x="254" y="18"/>
                  </a:cubicBezTo>
                  <a:cubicBezTo>
                    <a:pt x="252" y="19"/>
                    <a:pt x="251" y="19"/>
                    <a:pt x="250" y="19"/>
                  </a:cubicBezTo>
                  <a:cubicBezTo>
                    <a:pt x="249" y="20"/>
                    <a:pt x="248" y="20"/>
                    <a:pt x="247" y="20"/>
                  </a:cubicBezTo>
                  <a:cubicBezTo>
                    <a:pt x="247" y="9"/>
                    <a:pt x="247" y="9"/>
                    <a:pt x="247" y="9"/>
                  </a:cubicBezTo>
                  <a:cubicBezTo>
                    <a:pt x="250" y="8"/>
                    <a:pt x="253" y="7"/>
                    <a:pt x="256" y="5"/>
                  </a:cubicBezTo>
                  <a:cubicBezTo>
                    <a:pt x="259" y="4"/>
                    <a:pt x="262" y="2"/>
                    <a:pt x="264" y="0"/>
                  </a:cubicBezTo>
                  <a:lnTo>
                    <a:pt x="272" y="0"/>
                  </a:lnTo>
                  <a:close/>
                  <a:moveTo>
                    <a:pt x="25" y="77"/>
                  </a:moveTo>
                  <a:cubicBezTo>
                    <a:pt x="25" y="137"/>
                    <a:pt x="25" y="137"/>
                    <a:pt x="25" y="137"/>
                  </a:cubicBezTo>
                  <a:cubicBezTo>
                    <a:pt x="12" y="137"/>
                    <a:pt x="12" y="137"/>
                    <a:pt x="12" y="137"/>
                  </a:cubicBezTo>
                  <a:cubicBezTo>
                    <a:pt x="12" y="92"/>
                    <a:pt x="12" y="92"/>
                    <a:pt x="12" y="92"/>
                  </a:cubicBezTo>
                  <a:cubicBezTo>
                    <a:pt x="12" y="92"/>
                    <a:pt x="11" y="93"/>
                    <a:pt x="10" y="93"/>
                  </a:cubicBezTo>
                  <a:cubicBezTo>
                    <a:pt x="9" y="94"/>
                    <a:pt x="8" y="94"/>
                    <a:pt x="7" y="95"/>
                  </a:cubicBezTo>
                  <a:cubicBezTo>
                    <a:pt x="6" y="95"/>
                    <a:pt x="5" y="96"/>
                    <a:pt x="3" y="96"/>
                  </a:cubicBezTo>
                  <a:cubicBezTo>
                    <a:pt x="2" y="96"/>
                    <a:pt x="1" y="97"/>
                    <a:pt x="0" y="97"/>
                  </a:cubicBezTo>
                  <a:cubicBezTo>
                    <a:pt x="0" y="86"/>
                    <a:pt x="0" y="86"/>
                    <a:pt x="0" y="86"/>
                  </a:cubicBezTo>
                  <a:cubicBezTo>
                    <a:pt x="3" y="85"/>
                    <a:pt x="6" y="84"/>
                    <a:pt x="9" y="82"/>
                  </a:cubicBezTo>
                  <a:cubicBezTo>
                    <a:pt x="12" y="81"/>
                    <a:pt x="15" y="79"/>
                    <a:pt x="17" y="77"/>
                  </a:cubicBezTo>
                  <a:lnTo>
                    <a:pt x="25" y="77"/>
                  </a:lnTo>
                  <a:close/>
                  <a:moveTo>
                    <a:pt x="63" y="138"/>
                  </a:moveTo>
                  <a:cubicBezTo>
                    <a:pt x="49" y="138"/>
                    <a:pt x="42" y="128"/>
                    <a:pt x="42" y="109"/>
                  </a:cubicBezTo>
                  <a:cubicBezTo>
                    <a:pt x="42" y="98"/>
                    <a:pt x="44" y="91"/>
                    <a:pt x="48" y="85"/>
                  </a:cubicBezTo>
                  <a:cubicBezTo>
                    <a:pt x="52" y="80"/>
                    <a:pt x="57" y="77"/>
                    <a:pt x="64" y="77"/>
                  </a:cubicBezTo>
                  <a:cubicBezTo>
                    <a:pt x="78" y="77"/>
                    <a:pt x="85" y="87"/>
                    <a:pt x="85" y="107"/>
                  </a:cubicBezTo>
                  <a:cubicBezTo>
                    <a:pt x="85" y="117"/>
                    <a:pt x="83" y="125"/>
                    <a:pt x="79" y="130"/>
                  </a:cubicBezTo>
                  <a:cubicBezTo>
                    <a:pt x="75" y="135"/>
                    <a:pt x="70" y="138"/>
                    <a:pt x="63" y="138"/>
                  </a:cubicBezTo>
                  <a:close/>
                  <a:moveTo>
                    <a:pt x="64" y="87"/>
                  </a:moveTo>
                  <a:cubicBezTo>
                    <a:pt x="58" y="87"/>
                    <a:pt x="55" y="94"/>
                    <a:pt x="55" y="108"/>
                  </a:cubicBezTo>
                  <a:cubicBezTo>
                    <a:pt x="55" y="121"/>
                    <a:pt x="58" y="128"/>
                    <a:pt x="64" y="128"/>
                  </a:cubicBezTo>
                  <a:cubicBezTo>
                    <a:pt x="69" y="128"/>
                    <a:pt x="72" y="121"/>
                    <a:pt x="72" y="108"/>
                  </a:cubicBezTo>
                  <a:cubicBezTo>
                    <a:pt x="72" y="94"/>
                    <a:pt x="69" y="87"/>
                    <a:pt x="64" y="87"/>
                  </a:cubicBezTo>
                  <a:close/>
                  <a:moveTo>
                    <a:pt x="122" y="77"/>
                  </a:moveTo>
                  <a:cubicBezTo>
                    <a:pt x="122" y="137"/>
                    <a:pt x="122" y="137"/>
                    <a:pt x="122" y="137"/>
                  </a:cubicBezTo>
                  <a:cubicBezTo>
                    <a:pt x="109" y="137"/>
                    <a:pt x="109" y="137"/>
                    <a:pt x="109" y="137"/>
                  </a:cubicBezTo>
                  <a:cubicBezTo>
                    <a:pt x="109" y="92"/>
                    <a:pt x="109" y="92"/>
                    <a:pt x="109" y="92"/>
                  </a:cubicBezTo>
                  <a:cubicBezTo>
                    <a:pt x="108" y="92"/>
                    <a:pt x="107" y="93"/>
                    <a:pt x="106" y="93"/>
                  </a:cubicBezTo>
                  <a:cubicBezTo>
                    <a:pt x="105" y="94"/>
                    <a:pt x="104" y="94"/>
                    <a:pt x="103" y="95"/>
                  </a:cubicBezTo>
                  <a:cubicBezTo>
                    <a:pt x="102" y="95"/>
                    <a:pt x="101" y="96"/>
                    <a:pt x="100" y="96"/>
                  </a:cubicBezTo>
                  <a:cubicBezTo>
                    <a:pt x="98" y="96"/>
                    <a:pt x="97" y="97"/>
                    <a:pt x="96" y="97"/>
                  </a:cubicBezTo>
                  <a:cubicBezTo>
                    <a:pt x="96" y="86"/>
                    <a:pt x="96" y="86"/>
                    <a:pt x="96" y="86"/>
                  </a:cubicBezTo>
                  <a:cubicBezTo>
                    <a:pt x="100" y="85"/>
                    <a:pt x="103" y="84"/>
                    <a:pt x="106" y="82"/>
                  </a:cubicBezTo>
                  <a:cubicBezTo>
                    <a:pt x="109" y="81"/>
                    <a:pt x="111" y="79"/>
                    <a:pt x="114" y="77"/>
                  </a:cubicBezTo>
                  <a:lnTo>
                    <a:pt x="122" y="77"/>
                  </a:lnTo>
                  <a:close/>
                  <a:moveTo>
                    <a:pt x="159" y="138"/>
                  </a:moveTo>
                  <a:cubicBezTo>
                    <a:pt x="145" y="138"/>
                    <a:pt x="138" y="128"/>
                    <a:pt x="138" y="109"/>
                  </a:cubicBezTo>
                  <a:cubicBezTo>
                    <a:pt x="138" y="98"/>
                    <a:pt x="140" y="91"/>
                    <a:pt x="144" y="85"/>
                  </a:cubicBezTo>
                  <a:cubicBezTo>
                    <a:pt x="148" y="80"/>
                    <a:pt x="153" y="77"/>
                    <a:pt x="161" y="77"/>
                  </a:cubicBezTo>
                  <a:cubicBezTo>
                    <a:pt x="174" y="77"/>
                    <a:pt x="181" y="87"/>
                    <a:pt x="181" y="107"/>
                  </a:cubicBezTo>
                  <a:cubicBezTo>
                    <a:pt x="181" y="117"/>
                    <a:pt x="179" y="125"/>
                    <a:pt x="175" y="130"/>
                  </a:cubicBezTo>
                  <a:cubicBezTo>
                    <a:pt x="172" y="135"/>
                    <a:pt x="166" y="138"/>
                    <a:pt x="159" y="138"/>
                  </a:cubicBezTo>
                  <a:close/>
                  <a:moveTo>
                    <a:pt x="160" y="87"/>
                  </a:moveTo>
                  <a:cubicBezTo>
                    <a:pt x="154" y="87"/>
                    <a:pt x="152" y="94"/>
                    <a:pt x="152" y="108"/>
                  </a:cubicBezTo>
                  <a:cubicBezTo>
                    <a:pt x="152" y="121"/>
                    <a:pt x="154" y="128"/>
                    <a:pt x="160" y="128"/>
                  </a:cubicBezTo>
                  <a:cubicBezTo>
                    <a:pt x="165" y="128"/>
                    <a:pt x="168" y="121"/>
                    <a:pt x="168" y="108"/>
                  </a:cubicBezTo>
                  <a:cubicBezTo>
                    <a:pt x="168" y="94"/>
                    <a:pt x="165" y="87"/>
                    <a:pt x="160" y="87"/>
                  </a:cubicBezTo>
                  <a:close/>
                  <a:moveTo>
                    <a:pt x="218" y="77"/>
                  </a:moveTo>
                  <a:cubicBezTo>
                    <a:pt x="218" y="137"/>
                    <a:pt x="218" y="137"/>
                    <a:pt x="218" y="137"/>
                  </a:cubicBezTo>
                  <a:cubicBezTo>
                    <a:pt x="205" y="137"/>
                    <a:pt x="205" y="137"/>
                    <a:pt x="205" y="137"/>
                  </a:cubicBezTo>
                  <a:cubicBezTo>
                    <a:pt x="205" y="92"/>
                    <a:pt x="205" y="92"/>
                    <a:pt x="205" y="92"/>
                  </a:cubicBezTo>
                  <a:cubicBezTo>
                    <a:pt x="204" y="92"/>
                    <a:pt x="203" y="93"/>
                    <a:pt x="202" y="93"/>
                  </a:cubicBezTo>
                  <a:cubicBezTo>
                    <a:pt x="201" y="94"/>
                    <a:pt x="200" y="94"/>
                    <a:pt x="199" y="95"/>
                  </a:cubicBezTo>
                  <a:cubicBezTo>
                    <a:pt x="198" y="95"/>
                    <a:pt x="197" y="96"/>
                    <a:pt x="196" y="96"/>
                  </a:cubicBezTo>
                  <a:cubicBezTo>
                    <a:pt x="195" y="96"/>
                    <a:pt x="194" y="97"/>
                    <a:pt x="192" y="97"/>
                  </a:cubicBezTo>
                  <a:cubicBezTo>
                    <a:pt x="192" y="86"/>
                    <a:pt x="192" y="86"/>
                    <a:pt x="192" y="86"/>
                  </a:cubicBezTo>
                  <a:cubicBezTo>
                    <a:pt x="196" y="85"/>
                    <a:pt x="199" y="84"/>
                    <a:pt x="202" y="82"/>
                  </a:cubicBezTo>
                  <a:cubicBezTo>
                    <a:pt x="205" y="81"/>
                    <a:pt x="208" y="79"/>
                    <a:pt x="210" y="77"/>
                  </a:cubicBezTo>
                  <a:lnTo>
                    <a:pt x="218" y="77"/>
                  </a:lnTo>
                  <a:close/>
                  <a:moveTo>
                    <a:pt x="256" y="138"/>
                  </a:moveTo>
                  <a:cubicBezTo>
                    <a:pt x="242" y="138"/>
                    <a:pt x="235" y="128"/>
                    <a:pt x="235" y="109"/>
                  </a:cubicBezTo>
                  <a:cubicBezTo>
                    <a:pt x="235" y="98"/>
                    <a:pt x="237" y="91"/>
                    <a:pt x="240" y="85"/>
                  </a:cubicBezTo>
                  <a:cubicBezTo>
                    <a:pt x="244" y="80"/>
                    <a:pt x="250" y="77"/>
                    <a:pt x="257" y="77"/>
                  </a:cubicBezTo>
                  <a:cubicBezTo>
                    <a:pt x="270" y="77"/>
                    <a:pt x="277" y="87"/>
                    <a:pt x="277" y="107"/>
                  </a:cubicBezTo>
                  <a:cubicBezTo>
                    <a:pt x="277" y="117"/>
                    <a:pt x="275" y="125"/>
                    <a:pt x="272" y="130"/>
                  </a:cubicBezTo>
                  <a:cubicBezTo>
                    <a:pt x="268" y="135"/>
                    <a:pt x="263" y="138"/>
                    <a:pt x="256" y="138"/>
                  </a:cubicBezTo>
                  <a:close/>
                  <a:moveTo>
                    <a:pt x="256" y="87"/>
                  </a:moveTo>
                  <a:cubicBezTo>
                    <a:pt x="251" y="87"/>
                    <a:pt x="248" y="94"/>
                    <a:pt x="248" y="108"/>
                  </a:cubicBezTo>
                  <a:cubicBezTo>
                    <a:pt x="248" y="121"/>
                    <a:pt x="251" y="128"/>
                    <a:pt x="256" y="128"/>
                  </a:cubicBezTo>
                  <a:cubicBezTo>
                    <a:pt x="261" y="128"/>
                    <a:pt x="264" y="121"/>
                    <a:pt x="264" y="108"/>
                  </a:cubicBezTo>
                  <a:cubicBezTo>
                    <a:pt x="264" y="94"/>
                    <a:pt x="262" y="87"/>
                    <a:pt x="256" y="87"/>
                  </a:cubicBezTo>
                  <a:close/>
                  <a:moveTo>
                    <a:pt x="21" y="215"/>
                  </a:moveTo>
                  <a:cubicBezTo>
                    <a:pt x="7" y="215"/>
                    <a:pt x="0" y="205"/>
                    <a:pt x="0" y="185"/>
                  </a:cubicBezTo>
                  <a:cubicBezTo>
                    <a:pt x="0" y="175"/>
                    <a:pt x="2" y="167"/>
                    <a:pt x="6" y="162"/>
                  </a:cubicBezTo>
                  <a:cubicBezTo>
                    <a:pt x="9" y="157"/>
                    <a:pt x="15" y="154"/>
                    <a:pt x="22" y="154"/>
                  </a:cubicBezTo>
                  <a:cubicBezTo>
                    <a:pt x="36" y="154"/>
                    <a:pt x="43" y="164"/>
                    <a:pt x="43" y="184"/>
                  </a:cubicBezTo>
                  <a:cubicBezTo>
                    <a:pt x="43" y="194"/>
                    <a:pt x="41" y="201"/>
                    <a:pt x="37" y="207"/>
                  </a:cubicBezTo>
                  <a:cubicBezTo>
                    <a:pt x="33" y="212"/>
                    <a:pt x="28" y="215"/>
                    <a:pt x="21" y="215"/>
                  </a:cubicBezTo>
                  <a:close/>
                  <a:moveTo>
                    <a:pt x="22" y="164"/>
                  </a:moveTo>
                  <a:cubicBezTo>
                    <a:pt x="16" y="164"/>
                    <a:pt x="13" y="171"/>
                    <a:pt x="13" y="185"/>
                  </a:cubicBezTo>
                  <a:cubicBezTo>
                    <a:pt x="13" y="198"/>
                    <a:pt x="16" y="205"/>
                    <a:pt x="21" y="205"/>
                  </a:cubicBezTo>
                  <a:cubicBezTo>
                    <a:pt x="27" y="205"/>
                    <a:pt x="29" y="198"/>
                    <a:pt x="29" y="184"/>
                  </a:cubicBezTo>
                  <a:cubicBezTo>
                    <a:pt x="29" y="171"/>
                    <a:pt x="27" y="164"/>
                    <a:pt x="22" y="164"/>
                  </a:cubicBezTo>
                  <a:close/>
                  <a:moveTo>
                    <a:pt x="79" y="154"/>
                  </a:moveTo>
                  <a:cubicBezTo>
                    <a:pt x="79" y="214"/>
                    <a:pt x="79" y="214"/>
                    <a:pt x="79" y="214"/>
                  </a:cubicBezTo>
                  <a:cubicBezTo>
                    <a:pt x="66" y="214"/>
                    <a:pt x="66" y="214"/>
                    <a:pt x="66" y="214"/>
                  </a:cubicBezTo>
                  <a:cubicBezTo>
                    <a:pt x="66" y="168"/>
                    <a:pt x="66" y="168"/>
                    <a:pt x="66" y="168"/>
                  </a:cubicBezTo>
                  <a:cubicBezTo>
                    <a:pt x="66" y="169"/>
                    <a:pt x="65" y="170"/>
                    <a:pt x="64" y="170"/>
                  </a:cubicBezTo>
                  <a:cubicBezTo>
                    <a:pt x="63" y="171"/>
                    <a:pt x="62" y="171"/>
                    <a:pt x="61" y="172"/>
                  </a:cubicBezTo>
                  <a:cubicBezTo>
                    <a:pt x="60" y="172"/>
                    <a:pt x="59" y="172"/>
                    <a:pt x="57" y="173"/>
                  </a:cubicBezTo>
                  <a:cubicBezTo>
                    <a:pt x="56" y="173"/>
                    <a:pt x="55" y="173"/>
                    <a:pt x="54" y="173"/>
                  </a:cubicBezTo>
                  <a:cubicBezTo>
                    <a:pt x="54" y="163"/>
                    <a:pt x="54" y="163"/>
                    <a:pt x="54" y="163"/>
                  </a:cubicBezTo>
                  <a:cubicBezTo>
                    <a:pt x="57" y="162"/>
                    <a:pt x="61" y="160"/>
                    <a:pt x="64" y="159"/>
                  </a:cubicBezTo>
                  <a:cubicBezTo>
                    <a:pt x="66" y="157"/>
                    <a:pt x="69" y="156"/>
                    <a:pt x="72" y="154"/>
                  </a:cubicBezTo>
                  <a:lnTo>
                    <a:pt x="79" y="154"/>
                  </a:lnTo>
                  <a:close/>
                  <a:moveTo>
                    <a:pt x="117" y="215"/>
                  </a:moveTo>
                  <a:cubicBezTo>
                    <a:pt x="103" y="215"/>
                    <a:pt x="96" y="205"/>
                    <a:pt x="96" y="185"/>
                  </a:cubicBezTo>
                  <a:cubicBezTo>
                    <a:pt x="96" y="175"/>
                    <a:pt x="98" y="167"/>
                    <a:pt x="102" y="162"/>
                  </a:cubicBezTo>
                  <a:cubicBezTo>
                    <a:pt x="106" y="157"/>
                    <a:pt x="111" y="154"/>
                    <a:pt x="118" y="154"/>
                  </a:cubicBezTo>
                  <a:cubicBezTo>
                    <a:pt x="132" y="154"/>
                    <a:pt x="139" y="164"/>
                    <a:pt x="139" y="184"/>
                  </a:cubicBezTo>
                  <a:cubicBezTo>
                    <a:pt x="139" y="194"/>
                    <a:pt x="137" y="201"/>
                    <a:pt x="133" y="207"/>
                  </a:cubicBezTo>
                  <a:cubicBezTo>
                    <a:pt x="130" y="212"/>
                    <a:pt x="124" y="215"/>
                    <a:pt x="117" y="215"/>
                  </a:cubicBezTo>
                  <a:close/>
                  <a:moveTo>
                    <a:pt x="118" y="164"/>
                  </a:moveTo>
                  <a:cubicBezTo>
                    <a:pt x="112" y="164"/>
                    <a:pt x="109" y="171"/>
                    <a:pt x="109" y="185"/>
                  </a:cubicBezTo>
                  <a:cubicBezTo>
                    <a:pt x="109" y="198"/>
                    <a:pt x="112" y="205"/>
                    <a:pt x="118" y="205"/>
                  </a:cubicBezTo>
                  <a:cubicBezTo>
                    <a:pt x="123" y="205"/>
                    <a:pt x="126" y="198"/>
                    <a:pt x="126" y="184"/>
                  </a:cubicBezTo>
                  <a:cubicBezTo>
                    <a:pt x="126" y="171"/>
                    <a:pt x="123" y="164"/>
                    <a:pt x="118" y="164"/>
                  </a:cubicBezTo>
                  <a:close/>
                  <a:moveTo>
                    <a:pt x="176" y="154"/>
                  </a:moveTo>
                  <a:cubicBezTo>
                    <a:pt x="176" y="214"/>
                    <a:pt x="176" y="214"/>
                    <a:pt x="176" y="214"/>
                  </a:cubicBezTo>
                  <a:cubicBezTo>
                    <a:pt x="163" y="214"/>
                    <a:pt x="163" y="214"/>
                    <a:pt x="163" y="214"/>
                  </a:cubicBezTo>
                  <a:cubicBezTo>
                    <a:pt x="163" y="168"/>
                    <a:pt x="163" y="168"/>
                    <a:pt x="163" y="168"/>
                  </a:cubicBezTo>
                  <a:cubicBezTo>
                    <a:pt x="162" y="169"/>
                    <a:pt x="161" y="170"/>
                    <a:pt x="160" y="170"/>
                  </a:cubicBezTo>
                  <a:cubicBezTo>
                    <a:pt x="159" y="171"/>
                    <a:pt x="158" y="171"/>
                    <a:pt x="157" y="172"/>
                  </a:cubicBezTo>
                  <a:cubicBezTo>
                    <a:pt x="156" y="172"/>
                    <a:pt x="155" y="172"/>
                    <a:pt x="154" y="173"/>
                  </a:cubicBezTo>
                  <a:cubicBezTo>
                    <a:pt x="153" y="173"/>
                    <a:pt x="151" y="173"/>
                    <a:pt x="150" y="173"/>
                  </a:cubicBezTo>
                  <a:cubicBezTo>
                    <a:pt x="150" y="163"/>
                    <a:pt x="150" y="163"/>
                    <a:pt x="150" y="163"/>
                  </a:cubicBezTo>
                  <a:cubicBezTo>
                    <a:pt x="154" y="162"/>
                    <a:pt x="157" y="160"/>
                    <a:pt x="160" y="159"/>
                  </a:cubicBezTo>
                  <a:cubicBezTo>
                    <a:pt x="163" y="157"/>
                    <a:pt x="165" y="156"/>
                    <a:pt x="168" y="154"/>
                  </a:cubicBezTo>
                  <a:lnTo>
                    <a:pt x="176" y="154"/>
                  </a:lnTo>
                  <a:close/>
                  <a:moveTo>
                    <a:pt x="214" y="215"/>
                  </a:moveTo>
                  <a:cubicBezTo>
                    <a:pt x="200" y="215"/>
                    <a:pt x="193" y="205"/>
                    <a:pt x="193" y="185"/>
                  </a:cubicBezTo>
                  <a:cubicBezTo>
                    <a:pt x="193" y="175"/>
                    <a:pt x="195" y="167"/>
                    <a:pt x="198" y="162"/>
                  </a:cubicBezTo>
                  <a:cubicBezTo>
                    <a:pt x="202" y="157"/>
                    <a:pt x="208" y="154"/>
                    <a:pt x="215" y="154"/>
                  </a:cubicBezTo>
                  <a:cubicBezTo>
                    <a:pt x="228" y="154"/>
                    <a:pt x="235" y="164"/>
                    <a:pt x="235" y="184"/>
                  </a:cubicBezTo>
                  <a:cubicBezTo>
                    <a:pt x="235" y="194"/>
                    <a:pt x="233" y="201"/>
                    <a:pt x="230" y="207"/>
                  </a:cubicBezTo>
                  <a:cubicBezTo>
                    <a:pt x="226" y="212"/>
                    <a:pt x="221" y="215"/>
                    <a:pt x="214" y="215"/>
                  </a:cubicBezTo>
                  <a:close/>
                  <a:moveTo>
                    <a:pt x="214" y="164"/>
                  </a:moveTo>
                  <a:cubicBezTo>
                    <a:pt x="209" y="164"/>
                    <a:pt x="206" y="171"/>
                    <a:pt x="206" y="185"/>
                  </a:cubicBezTo>
                  <a:cubicBezTo>
                    <a:pt x="206" y="198"/>
                    <a:pt x="209" y="205"/>
                    <a:pt x="214" y="205"/>
                  </a:cubicBezTo>
                  <a:cubicBezTo>
                    <a:pt x="219" y="205"/>
                    <a:pt x="222" y="198"/>
                    <a:pt x="222" y="184"/>
                  </a:cubicBezTo>
                  <a:cubicBezTo>
                    <a:pt x="222" y="171"/>
                    <a:pt x="219" y="164"/>
                    <a:pt x="214" y="164"/>
                  </a:cubicBezTo>
                  <a:close/>
                  <a:moveTo>
                    <a:pt x="272" y="154"/>
                  </a:moveTo>
                  <a:cubicBezTo>
                    <a:pt x="272" y="214"/>
                    <a:pt x="272" y="214"/>
                    <a:pt x="272" y="214"/>
                  </a:cubicBezTo>
                  <a:cubicBezTo>
                    <a:pt x="259" y="214"/>
                    <a:pt x="259" y="214"/>
                    <a:pt x="259" y="214"/>
                  </a:cubicBezTo>
                  <a:cubicBezTo>
                    <a:pt x="259" y="168"/>
                    <a:pt x="259" y="168"/>
                    <a:pt x="259" y="168"/>
                  </a:cubicBezTo>
                  <a:cubicBezTo>
                    <a:pt x="258" y="169"/>
                    <a:pt x="258" y="170"/>
                    <a:pt x="257" y="170"/>
                  </a:cubicBezTo>
                  <a:cubicBezTo>
                    <a:pt x="256" y="171"/>
                    <a:pt x="255" y="171"/>
                    <a:pt x="254" y="172"/>
                  </a:cubicBezTo>
                  <a:cubicBezTo>
                    <a:pt x="252" y="172"/>
                    <a:pt x="251" y="172"/>
                    <a:pt x="250" y="173"/>
                  </a:cubicBezTo>
                  <a:cubicBezTo>
                    <a:pt x="249" y="173"/>
                    <a:pt x="248" y="173"/>
                    <a:pt x="247" y="173"/>
                  </a:cubicBezTo>
                  <a:cubicBezTo>
                    <a:pt x="247" y="163"/>
                    <a:pt x="247" y="163"/>
                    <a:pt x="247" y="163"/>
                  </a:cubicBezTo>
                  <a:cubicBezTo>
                    <a:pt x="250" y="162"/>
                    <a:pt x="253" y="160"/>
                    <a:pt x="256" y="159"/>
                  </a:cubicBezTo>
                  <a:cubicBezTo>
                    <a:pt x="259" y="157"/>
                    <a:pt x="262" y="156"/>
                    <a:pt x="264" y="154"/>
                  </a:cubicBezTo>
                  <a:lnTo>
                    <a:pt x="272" y="154"/>
                  </a:lnTo>
                  <a:close/>
                </a:path>
              </a:pathLst>
            </a:custGeom>
            <a:solidFill>
              <a:srgbClr val="797979"/>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10" name="Group 109">
            <a:extLst>
              <a:ext uri="{FF2B5EF4-FFF2-40B4-BE49-F238E27FC236}">
                <a16:creationId xmlns:a16="http://schemas.microsoft.com/office/drawing/2014/main" id="{76CC4963-CE8A-46CA-9206-C3DFFB7821D3}"/>
              </a:ext>
            </a:extLst>
          </p:cNvPr>
          <p:cNvGrpSpPr/>
          <p:nvPr/>
        </p:nvGrpSpPr>
        <p:grpSpPr>
          <a:xfrm>
            <a:off x="7276998" y="3366604"/>
            <a:ext cx="493265" cy="425229"/>
            <a:chOff x="8516643" y="4170132"/>
            <a:chExt cx="791685" cy="682487"/>
          </a:xfrm>
        </p:grpSpPr>
        <p:sp>
          <p:nvSpPr>
            <p:cNvPr id="111" name="Hexagon 110">
              <a:extLst>
                <a:ext uri="{FF2B5EF4-FFF2-40B4-BE49-F238E27FC236}">
                  <a16:creationId xmlns:a16="http://schemas.microsoft.com/office/drawing/2014/main" id="{A87E04AB-334D-4757-BE31-C85E1B475BB0}"/>
                </a:ext>
              </a:extLst>
            </p:cNvPr>
            <p:cNvSpPr/>
            <p:nvPr/>
          </p:nvSpPr>
          <p:spPr>
            <a:xfrm>
              <a:off x="8516643" y="4170132"/>
              <a:ext cx="791685" cy="682487"/>
            </a:xfrm>
            <a:prstGeom prst="hexagon">
              <a:avLst/>
            </a:prstGeom>
            <a:solidFill>
              <a:srgbClr val="E9E9E9"/>
            </a:solidFill>
            <a:ln w="12700">
              <a:solidFill>
                <a:srgbClr val="797979"/>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2" name="Freeform: Shape 111">
              <a:extLst>
                <a:ext uri="{FF2B5EF4-FFF2-40B4-BE49-F238E27FC236}">
                  <a16:creationId xmlns:a16="http://schemas.microsoft.com/office/drawing/2014/main" id="{B4441E37-8ED8-443F-B8F1-1166AACA7BFB}"/>
                </a:ext>
              </a:extLst>
            </p:cNvPr>
            <p:cNvSpPr/>
            <p:nvPr/>
          </p:nvSpPr>
          <p:spPr>
            <a:xfrm>
              <a:off x="8683283" y="4348856"/>
              <a:ext cx="458405" cy="325038"/>
            </a:xfrm>
            <a:custGeom>
              <a:avLst/>
              <a:gdLst>
                <a:gd name="connsiteX0" fmla="*/ 186728 w 942360"/>
                <a:gd name="connsiteY0" fmla="*/ 441322 h 668193"/>
                <a:gd name="connsiteX1" fmla="*/ 136255 w 942360"/>
                <a:gd name="connsiteY1" fmla="*/ 491391 h 668193"/>
                <a:gd name="connsiteX2" fmla="*/ 186963 w 942360"/>
                <a:gd name="connsiteY2" fmla="*/ 539928 h 668193"/>
                <a:gd name="connsiteX3" fmla="*/ 237797 w 942360"/>
                <a:gd name="connsiteY3" fmla="*/ 490603 h 668193"/>
                <a:gd name="connsiteX4" fmla="*/ 186728 w 942360"/>
                <a:gd name="connsiteY4" fmla="*/ 441322 h 668193"/>
                <a:gd name="connsiteX5" fmla="*/ 523719 w 942360"/>
                <a:gd name="connsiteY5" fmla="*/ 236684 h 668193"/>
                <a:gd name="connsiteX6" fmla="*/ 620388 w 942360"/>
                <a:gd name="connsiteY6" fmla="*/ 236684 h 668193"/>
                <a:gd name="connsiteX7" fmla="*/ 620388 w 942360"/>
                <a:gd name="connsiteY7" fmla="*/ 333353 h 668193"/>
                <a:gd name="connsiteX8" fmla="*/ 523719 w 942360"/>
                <a:gd name="connsiteY8" fmla="*/ 333353 h 668193"/>
                <a:gd name="connsiteX9" fmla="*/ 405920 w 942360"/>
                <a:gd name="connsiteY9" fmla="*/ 236684 h 668193"/>
                <a:gd name="connsiteX10" fmla="*/ 502589 w 942360"/>
                <a:gd name="connsiteY10" fmla="*/ 236684 h 668193"/>
                <a:gd name="connsiteX11" fmla="*/ 502589 w 942360"/>
                <a:gd name="connsiteY11" fmla="*/ 333353 h 668193"/>
                <a:gd name="connsiteX12" fmla="*/ 405920 w 942360"/>
                <a:gd name="connsiteY12" fmla="*/ 333353 h 668193"/>
                <a:gd name="connsiteX13" fmla="*/ 288100 w 942360"/>
                <a:gd name="connsiteY13" fmla="*/ 236684 h 668193"/>
                <a:gd name="connsiteX14" fmla="*/ 384769 w 942360"/>
                <a:gd name="connsiteY14" fmla="*/ 236684 h 668193"/>
                <a:gd name="connsiteX15" fmla="*/ 384769 w 942360"/>
                <a:gd name="connsiteY15" fmla="*/ 333353 h 668193"/>
                <a:gd name="connsiteX16" fmla="*/ 288100 w 942360"/>
                <a:gd name="connsiteY16" fmla="*/ 333353 h 668193"/>
                <a:gd name="connsiteX17" fmla="*/ 170301 w 942360"/>
                <a:gd name="connsiteY17" fmla="*/ 236684 h 668193"/>
                <a:gd name="connsiteX18" fmla="*/ 266970 w 942360"/>
                <a:gd name="connsiteY18" fmla="*/ 236684 h 668193"/>
                <a:gd name="connsiteX19" fmla="*/ 266970 w 942360"/>
                <a:gd name="connsiteY19" fmla="*/ 333353 h 668193"/>
                <a:gd name="connsiteX20" fmla="*/ 170301 w 942360"/>
                <a:gd name="connsiteY20" fmla="*/ 333353 h 668193"/>
                <a:gd name="connsiteX21" fmla="*/ 52502 w 942360"/>
                <a:gd name="connsiteY21" fmla="*/ 236684 h 668193"/>
                <a:gd name="connsiteX22" fmla="*/ 149171 w 942360"/>
                <a:gd name="connsiteY22" fmla="*/ 236684 h 668193"/>
                <a:gd name="connsiteX23" fmla="*/ 149171 w 942360"/>
                <a:gd name="connsiteY23" fmla="*/ 333353 h 668193"/>
                <a:gd name="connsiteX24" fmla="*/ 52502 w 942360"/>
                <a:gd name="connsiteY24" fmla="*/ 333353 h 668193"/>
                <a:gd name="connsiteX25" fmla="*/ 746016 w 942360"/>
                <a:gd name="connsiteY25" fmla="*/ 172869 h 668193"/>
                <a:gd name="connsiteX26" fmla="*/ 752615 w 942360"/>
                <a:gd name="connsiteY26" fmla="*/ 175571 h 668193"/>
                <a:gd name="connsiteX27" fmla="*/ 817941 w 942360"/>
                <a:gd name="connsiteY27" fmla="*/ 269198 h 668193"/>
                <a:gd name="connsiteX28" fmla="*/ 827580 w 942360"/>
                <a:gd name="connsiteY28" fmla="*/ 272496 h 668193"/>
                <a:gd name="connsiteX29" fmla="*/ 900268 w 942360"/>
                <a:gd name="connsiteY29" fmla="*/ 273049 h 668193"/>
                <a:gd name="connsiteX30" fmla="*/ 938315 w 942360"/>
                <a:gd name="connsiteY30" fmla="*/ 289051 h 668193"/>
                <a:gd name="connsiteX31" fmla="*/ 940762 w 942360"/>
                <a:gd name="connsiteY31" fmla="*/ 298711 h 668193"/>
                <a:gd name="connsiteX32" fmla="*/ 842880 w 942360"/>
                <a:gd name="connsiteY32" fmla="*/ 368421 h 668193"/>
                <a:gd name="connsiteX33" fmla="*/ 808004 w 942360"/>
                <a:gd name="connsiteY33" fmla="*/ 370783 h 668193"/>
                <a:gd name="connsiteX34" fmla="*/ 792024 w 942360"/>
                <a:gd name="connsiteY34" fmla="*/ 381422 h 668193"/>
                <a:gd name="connsiteX35" fmla="*/ 696163 w 942360"/>
                <a:gd name="connsiteY35" fmla="*/ 524479 h 668193"/>
                <a:gd name="connsiteX36" fmla="*/ 442371 w 942360"/>
                <a:gd name="connsiteY36" fmla="*/ 655386 h 668193"/>
                <a:gd name="connsiteX37" fmla="*/ 253161 w 942360"/>
                <a:gd name="connsiteY37" fmla="*/ 663898 h 668193"/>
                <a:gd name="connsiteX38" fmla="*/ 44948 w 942360"/>
                <a:gd name="connsiteY38" fmla="*/ 546013 h 668193"/>
                <a:gd name="connsiteX39" fmla="*/ 2135 w 942360"/>
                <a:gd name="connsiteY39" fmla="*/ 363122 h 668193"/>
                <a:gd name="connsiteX40" fmla="*/ 7285 w 942360"/>
                <a:gd name="connsiteY40" fmla="*/ 358058 h 668193"/>
                <a:gd name="connsiteX41" fmla="*/ 628560 w 942360"/>
                <a:gd name="connsiteY41" fmla="*/ 358058 h 668193"/>
                <a:gd name="connsiteX42" fmla="*/ 725464 w 942360"/>
                <a:gd name="connsiteY42" fmla="*/ 337630 h 668193"/>
                <a:gd name="connsiteX43" fmla="*/ 729145 w 942360"/>
                <a:gd name="connsiteY43" fmla="*/ 324863 h 668193"/>
                <a:gd name="connsiteX44" fmla="*/ 740104 w 942360"/>
                <a:gd name="connsiteY44" fmla="*/ 176869 h 668193"/>
                <a:gd name="connsiteX45" fmla="*/ 746016 w 942360"/>
                <a:gd name="connsiteY45" fmla="*/ 172869 h 668193"/>
                <a:gd name="connsiteX46" fmla="*/ 405920 w 942360"/>
                <a:gd name="connsiteY46" fmla="*/ 117693 h 668193"/>
                <a:gd name="connsiteX47" fmla="*/ 502589 w 942360"/>
                <a:gd name="connsiteY47" fmla="*/ 117693 h 668193"/>
                <a:gd name="connsiteX48" fmla="*/ 502589 w 942360"/>
                <a:gd name="connsiteY48" fmla="*/ 214362 h 668193"/>
                <a:gd name="connsiteX49" fmla="*/ 405920 w 942360"/>
                <a:gd name="connsiteY49" fmla="*/ 214362 h 668193"/>
                <a:gd name="connsiteX50" fmla="*/ 288100 w 942360"/>
                <a:gd name="connsiteY50" fmla="*/ 117693 h 668193"/>
                <a:gd name="connsiteX51" fmla="*/ 384769 w 942360"/>
                <a:gd name="connsiteY51" fmla="*/ 117693 h 668193"/>
                <a:gd name="connsiteX52" fmla="*/ 384769 w 942360"/>
                <a:gd name="connsiteY52" fmla="*/ 214362 h 668193"/>
                <a:gd name="connsiteX53" fmla="*/ 288100 w 942360"/>
                <a:gd name="connsiteY53" fmla="*/ 214362 h 668193"/>
                <a:gd name="connsiteX54" fmla="*/ 170301 w 942360"/>
                <a:gd name="connsiteY54" fmla="*/ 117693 h 668193"/>
                <a:gd name="connsiteX55" fmla="*/ 266970 w 942360"/>
                <a:gd name="connsiteY55" fmla="*/ 117693 h 668193"/>
                <a:gd name="connsiteX56" fmla="*/ 266970 w 942360"/>
                <a:gd name="connsiteY56" fmla="*/ 214362 h 668193"/>
                <a:gd name="connsiteX57" fmla="*/ 170301 w 942360"/>
                <a:gd name="connsiteY57" fmla="*/ 214362 h 668193"/>
                <a:gd name="connsiteX58" fmla="*/ 405920 w 942360"/>
                <a:gd name="connsiteY58" fmla="*/ 0 h 668193"/>
                <a:gd name="connsiteX59" fmla="*/ 502589 w 942360"/>
                <a:gd name="connsiteY59" fmla="*/ 0 h 668193"/>
                <a:gd name="connsiteX60" fmla="*/ 502589 w 942360"/>
                <a:gd name="connsiteY60" fmla="*/ 96669 h 668193"/>
                <a:gd name="connsiteX61" fmla="*/ 405920 w 942360"/>
                <a:gd name="connsiteY61" fmla="*/ 96669 h 66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942360" h="668193">
                  <a:moveTo>
                    <a:pt x="186728" y="441322"/>
                  </a:moveTo>
                  <a:cubicBezTo>
                    <a:pt x="159066" y="441811"/>
                    <a:pt x="135766" y="464856"/>
                    <a:pt x="136255" y="491391"/>
                  </a:cubicBezTo>
                  <a:cubicBezTo>
                    <a:pt x="136745" y="517925"/>
                    <a:pt x="159811" y="539928"/>
                    <a:pt x="186963" y="539928"/>
                  </a:cubicBezTo>
                  <a:cubicBezTo>
                    <a:pt x="215072" y="539928"/>
                    <a:pt x="237819" y="517798"/>
                    <a:pt x="237797" y="490603"/>
                  </a:cubicBezTo>
                  <a:cubicBezTo>
                    <a:pt x="237797" y="463664"/>
                    <a:pt x="214178" y="440854"/>
                    <a:pt x="186728" y="441322"/>
                  </a:cubicBezTo>
                  <a:close/>
                  <a:moveTo>
                    <a:pt x="523719" y="236684"/>
                  </a:moveTo>
                  <a:lnTo>
                    <a:pt x="620388" y="236684"/>
                  </a:lnTo>
                  <a:lnTo>
                    <a:pt x="620388" y="333353"/>
                  </a:lnTo>
                  <a:lnTo>
                    <a:pt x="523719" y="333353"/>
                  </a:lnTo>
                  <a:close/>
                  <a:moveTo>
                    <a:pt x="405920" y="236684"/>
                  </a:moveTo>
                  <a:lnTo>
                    <a:pt x="502589" y="236684"/>
                  </a:lnTo>
                  <a:lnTo>
                    <a:pt x="502589" y="333353"/>
                  </a:lnTo>
                  <a:lnTo>
                    <a:pt x="405920" y="333353"/>
                  </a:lnTo>
                  <a:close/>
                  <a:moveTo>
                    <a:pt x="288100" y="236684"/>
                  </a:moveTo>
                  <a:lnTo>
                    <a:pt x="384769" y="236684"/>
                  </a:lnTo>
                  <a:lnTo>
                    <a:pt x="384769" y="333353"/>
                  </a:lnTo>
                  <a:lnTo>
                    <a:pt x="288100" y="333353"/>
                  </a:lnTo>
                  <a:close/>
                  <a:moveTo>
                    <a:pt x="170301" y="236684"/>
                  </a:moveTo>
                  <a:lnTo>
                    <a:pt x="266970" y="236684"/>
                  </a:lnTo>
                  <a:lnTo>
                    <a:pt x="266970" y="333353"/>
                  </a:lnTo>
                  <a:lnTo>
                    <a:pt x="170301" y="333353"/>
                  </a:lnTo>
                  <a:close/>
                  <a:moveTo>
                    <a:pt x="52502" y="236684"/>
                  </a:moveTo>
                  <a:lnTo>
                    <a:pt x="149171" y="236684"/>
                  </a:lnTo>
                  <a:lnTo>
                    <a:pt x="149171" y="333353"/>
                  </a:lnTo>
                  <a:lnTo>
                    <a:pt x="52502" y="333353"/>
                  </a:lnTo>
                  <a:close/>
                  <a:moveTo>
                    <a:pt x="746016" y="172869"/>
                  </a:moveTo>
                  <a:cubicBezTo>
                    <a:pt x="747870" y="172587"/>
                    <a:pt x="749838" y="173422"/>
                    <a:pt x="752615" y="175571"/>
                  </a:cubicBezTo>
                  <a:cubicBezTo>
                    <a:pt x="784236" y="200021"/>
                    <a:pt x="809813" y="228534"/>
                    <a:pt x="817941" y="269198"/>
                  </a:cubicBezTo>
                  <a:cubicBezTo>
                    <a:pt x="819431" y="276624"/>
                    <a:pt x="824133" y="273262"/>
                    <a:pt x="827580" y="272496"/>
                  </a:cubicBezTo>
                  <a:cubicBezTo>
                    <a:pt x="851536" y="267136"/>
                    <a:pt x="876398" y="267325"/>
                    <a:pt x="900268" y="273049"/>
                  </a:cubicBezTo>
                  <a:cubicBezTo>
                    <a:pt x="913844" y="276284"/>
                    <a:pt x="926122" y="282476"/>
                    <a:pt x="938315" y="289051"/>
                  </a:cubicBezTo>
                  <a:cubicBezTo>
                    <a:pt x="943528" y="291860"/>
                    <a:pt x="942954" y="294115"/>
                    <a:pt x="940762" y="298711"/>
                  </a:cubicBezTo>
                  <a:cubicBezTo>
                    <a:pt x="921079" y="340248"/>
                    <a:pt x="886693" y="360867"/>
                    <a:pt x="842880" y="368421"/>
                  </a:cubicBezTo>
                  <a:cubicBezTo>
                    <a:pt x="831325" y="370421"/>
                    <a:pt x="819473" y="372059"/>
                    <a:pt x="808004" y="370783"/>
                  </a:cubicBezTo>
                  <a:cubicBezTo>
                    <a:pt x="798407" y="369719"/>
                    <a:pt x="795237" y="373932"/>
                    <a:pt x="792024" y="381422"/>
                  </a:cubicBezTo>
                  <a:cubicBezTo>
                    <a:pt x="769400" y="434738"/>
                    <a:pt x="736873" y="483281"/>
                    <a:pt x="696163" y="524479"/>
                  </a:cubicBezTo>
                  <a:cubicBezTo>
                    <a:pt x="625602" y="595295"/>
                    <a:pt x="539594" y="636469"/>
                    <a:pt x="442371" y="655386"/>
                  </a:cubicBezTo>
                  <a:cubicBezTo>
                    <a:pt x="379812" y="667600"/>
                    <a:pt x="316635" y="672409"/>
                    <a:pt x="253161" y="663898"/>
                  </a:cubicBezTo>
                  <a:cubicBezTo>
                    <a:pt x="168110" y="652513"/>
                    <a:pt x="95932" y="617425"/>
                    <a:pt x="44948" y="546013"/>
                  </a:cubicBezTo>
                  <a:cubicBezTo>
                    <a:pt x="5753" y="491114"/>
                    <a:pt x="-5206" y="429150"/>
                    <a:pt x="2135" y="363122"/>
                  </a:cubicBezTo>
                  <a:cubicBezTo>
                    <a:pt x="2518" y="359718"/>
                    <a:pt x="3604" y="357866"/>
                    <a:pt x="7285" y="358058"/>
                  </a:cubicBezTo>
                  <a:cubicBezTo>
                    <a:pt x="10179" y="358079"/>
                    <a:pt x="528550" y="358101"/>
                    <a:pt x="628560" y="358058"/>
                  </a:cubicBezTo>
                  <a:cubicBezTo>
                    <a:pt x="662266" y="358058"/>
                    <a:pt x="694695" y="351972"/>
                    <a:pt x="725464" y="337630"/>
                  </a:cubicBezTo>
                  <a:cubicBezTo>
                    <a:pt x="732635" y="334290"/>
                    <a:pt x="733805" y="331758"/>
                    <a:pt x="729145" y="324863"/>
                  </a:cubicBezTo>
                  <a:cubicBezTo>
                    <a:pt x="703057" y="285689"/>
                    <a:pt x="705057" y="211873"/>
                    <a:pt x="740104" y="176869"/>
                  </a:cubicBezTo>
                  <a:cubicBezTo>
                    <a:pt x="742423" y="174550"/>
                    <a:pt x="744162" y="173151"/>
                    <a:pt x="746016" y="172869"/>
                  </a:cubicBezTo>
                  <a:close/>
                  <a:moveTo>
                    <a:pt x="405920" y="117693"/>
                  </a:moveTo>
                  <a:lnTo>
                    <a:pt x="502589" y="117693"/>
                  </a:lnTo>
                  <a:lnTo>
                    <a:pt x="502589" y="214362"/>
                  </a:lnTo>
                  <a:lnTo>
                    <a:pt x="405920" y="214362"/>
                  </a:lnTo>
                  <a:close/>
                  <a:moveTo>
                    <a:pt x="288100" y="117693"/>
                  </a:moveTo>
                  <a:lnTo>
                    <a:pt x="384769" y="117693"/>
                  </a:lnTo>
                  <a:lnTo>
                    <a:pt x="384769" y="214362"/>
                  </a:lnTo>
                  <a:lnTo>
                    <a:pt x="288100" y="214362"/>
                  </a:lnTo>
                  <a:close/>
                  <a:moveTo>
                    <a:pt x="170301" y="117693"/>
                  </a:moveTo>
                  <a:lnTo>
                    <a:pt x="266970" y="117693"/>
                  </a:lnTo>
                  <a:lnTo>
                    <a:pt x="266970" y="214362"/>
                  </a:lnTo>
                  <a:lnTo>
                    <a:pt x="170301" y="214362"/>
                  </a:lnTo>
                  <a:close/>
                  <a:moveTo>
                    <a:pt x="405920" y="0"/>
                  </a:moveTo>
                  <a:lnTo>
                    <a:pt x="502589" y="0"/>
                  </a:lnTo>
                  <a:lnTo>
                    <a:pt x="502589" y="96669"/>
                  </a:lnTo>
                  <a:lnTo>
                    <a:pt x="405920" y="96669"/>
                  </a:lnTo>
                  <a:close/>
                </a:path>
              </a:pathLst>
            </a:custGeom>
            <a:solidFill>
              <a:srgbClr val="797979"/>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pic>
        <p:nvPicPr>
          <p:cNvPr id="104" name="Picture 103">
            <a:extLst>
              <a:ext uri="{FF2B5EF4-FFF2-40B4-BE49-F238E27FC236}">
                <a16:creationId xmlns:a16="http://schemas.microsoft.com/office/drawing/2014/main" id="{3463BB79-A20A-418C-B9D7-D0B48C798D7F}"/>
              </a:ext>
            </a:extLst>
          </p:cNvPr>
          <p:cNvPicPr>
            <a:picLocks noChangeAspect="1"/>
          </p:cNvPicPr>
          <p:nvPr/>
        </p:nvPicPr>
        <p:blipFill>
          <a:blip r:embed="rId7"/>
          <a:stretch>
            <a:fillRect/>
          </a:stretch>
        </p:blipFill>
        <p:spPr>
          <a:xfrm>
            <a:off x="3044843" y="171460"/>
            <a:ext cx="624394" cy="624394"/>
          </a:xfrm>
          <a:prstGeom prst="rect">
            <a:avLst/>
          </a:prstGeom>
        </p:spPr>
      </p:pic>
      <p:sp>
        <p:nvSpPr>
          <p:cNvPr id="105" name="Text Placeholder 21">
            <a:extLst>
              <a:ext uri="{FF2B5EF4-FFF2-40B4-BE49-F238E27FC236}">
                <a16:creationId xmlns:a16="http://schemas.microsoft.com/office/drawing/2014/main" id="{2C05AE68-F4B7-4EEF-9218-28D7F80A74D0}"/>
              </a:ext>
            </a:extLst>
          </p:cNvPr>
          <p:cNvSpPr txBox="1">
            <a:spLocks/>
          </p:cNvSpPr>
          <p:nvPr/>
        </p:nvSpPr>
        <p:spPr>
          <a:xfrm>
            <a:off x="463392" y="873845"/>
            <a:ext cx="11646615" cy="458034"/>
          </a:xfrm>
          <a:prstGeom prst="rect">
            <a:avLst/>
          </a:prstGeom>
        </p:spPr>
        <p:txBody>
          <a:bodyPr wrap="square" lIns="143428" tIns="89642" rIns="89642" bIns="89642">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defRPr/>
            </a:pPr>
            <a:r>
              <a:rPr lang="en-US" sz="2000" spc="-50" dirty="0">
                <a:ln w="3175">
                  <a:noFill/>
                </a:ln>
                <a:solidFill>
                  <a:schemeClr val="tx1">
                    <a:lumMod val="75000"/>
                    <a:lumOff val="25000"/>
                  </a:schemeClr>
                </a:solidFill>
                <a:latin typeface="+mj-lt"/>
                <a:ea typeface="+mn-ea"/>
                <a:cs typeface="Segoe UI" pitchFamily="34" charset="0"/>
              </a:rPr>
              <a:t>Build and deploy containers and microservices on Windows and Linux, at any scale, on any cloud</a:t>
            </a:r>
          </a:p>
        </p:txBody>
      </p:sp>
    </p:spTree>
    <p:custDataLst>
      <p:tags r:id="rId1"/>
    </p:custDataLst>
    <p:extLst>
      <p:ext uri="{BB962C8B-B14F-4D97-AF65-F5344CB8AC3E}">
        <p14:creationId xmlns:p14="http://schemas.microsoft.com/office/powerpoint/2010/main" val="1277306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heel(1)">
                                      <p:cBhvr>
                                        <p:cTn id="7" dur="3000"/>
                                        <p:tgtEl>
                                          <p:spTgt spid="23"/>
                                        </p:tgtEl>
                                      </p:cBhvr>
                                    </p:animEffect>
                                  </p:childTnLst>
                                </p:cTn>
                              </p:par>
                              <p:par>
                                <p:cTn id="8" presetID="42" presetClass="exit" presetSubtype="0" fill="hold" grpId="0" nodeType="withEffect">
                                  <p:stCondLst>
                                    <p:cond delay="0"/>
                                  </p:stCondLst>
                                  <p:childTnLst>
                                    <p:animEffect transition="out" filter="fade">
                                      <p:cBhvr>
                                        <p:cTn id="9" dur="500"/>
                                        <p:tgtEl>
                                          <p:spTgt spid="8"/>
                                        </p:tgtEl>
                                      </p:cBhvr>
                                    </p:animEffect>
                                    <p:anim calcmode="lin" valueType="num">
                                      <p:cBhvr>
                                        <p:cTn id="10" dur="500"/>
                                        <p:tgtEl>
                                          <p:spTgt spid="8"/>
                                        </p:tgtEl>
                                        <p:attrNameLst>
                                          <p:attrName>ppt_x</p:attrName>
                                        </p:attrNameLst>
                                      </p:cBhvr>
                                      <p:tavLst>
                                        <p:tav tm="0">
                                          <p:val>
                                            <p:strVal val="ppt_x"/>
                                          </p:val>
                                        </p:tav>
                                        <p:tav tm="100000">
                                          <p:val>
                                            <p:strVal val="ppt_x"/>
                                          </p:val>
                                        </p:tav>
                                      </p:tavLst>
                                    </p:anim>
                                    <p:anim calcmode="lin" valueType="num">
                                      <p:cBhvr>
                                        <p:cTn id="11" dur="500"/>
                                        <p:tgtEl>
                                          <p:spTgt spid="8"/>
                                        </p:tgtEl>
                                        <p:attrNameLst>
                                          <p:attrName>ppt_y</p:attrName>
                                        </p:attrNameLst>
                                      </p:cBhvr>
                                      <p:tavLst>
                                        <p:tav tm="0">
                                          <p:val>
                                            <p:strVal val="ppt_y"/>
                                          </p:val>
                                        </p:tav>
                                        <p:tav tm="100000">
                                          <p:val>
                                            <p:strVal val="ppt_y+.1"/>
                                          </p:val>
                                        </p:tav>
                                      </p:tavLst>
                                    </p:anim>
                                    <p:set>
                                      <p:cBhvr>
                                        <p:cTn id="12" dur="1" fill="hold">
                                          <p:stCondLst>
                                            <p:cond delay="499"/>
                                          </p:stCondLst>
                                        </p:cTn>
                                        <p:tgtEl>
                                          <p:spTgt spid="8"/>
                                        </p:tgtEl>
                                        <p:attrNameLst>
                                          <p:attrName>style.visibility</p:attrName>
                                        </p:attrNameLst>
                                      </p:cBhvr>
                                      <p:to>
                                        <p:strVal val="hidden"/>
                                      </p:to>
                                    </p:set>
                                  </p:childTnLst>
                                </p:cTn>
                              </p:par>
                              <p:par>
                                <p:cTn id="13" presetID="42" presetClass="exit" presetSubtype="0" fill="hold" grpId="0" nodeType="withEffect">
                                  <p:stCondLst>
                                    <p:cond delay="250"/>
                                  </p:stCondLst>
                                  <p:childTnLst>
                                    <p:animEffect transition="out" filter="fade">
                                      <p:cBhvr>
                                        <p:cTn id="14" dur="500"/>
                                        <p:tgtEl>
                                          <p:spTgt spid="5"/>
                                        </p:tgtEl>
                                      </p:cBhvr>
                                    </p:animEffect>
                                    <p:anim calcmode="lin" valueType="num">
                                      <p:cBhvr>
                                        <p:cTn id="15" dur="500"/>
                                        <p:tgtEl>
                                          <p:spTgt spid="5"/>
                                        </p:tgtEl>
                                        <p:attrNameLst>
                                          <p:attrName>ppt_x</p:attrName>
                                        </p:attrNameLst>
                                      </p:cBhvr>
                                      <p:tavLst>
                                        <p:tav tm="0">
                                          <p:val>
                                            <p:strVal val="ppt_x"/>
                                          </p:val>
                                        </p:tav>
                                        <p:tav tm="100000">
                                          <p:val>
                                            <p:strVal val="ppt_x"/>
                                          </p:val>
                                        </p:tav>
                                      </p:tavLst>
                                    </p:anim>
                                    <p:anim calcmode="lin" valueType="num">
                                      <p:cBhvr>
                                        <p:cTn id="16" dur="500"/>
                                        <p:tgtEl>
                                          <p:spTgt spid="5"/>
                                        </p:tgtEl>
                                        <p:attrNameLst>
                                          <p:attrName>ppt_y</p:attrName>
                                        </p:attrNameLst>
                                      </p:cBhvr>
                                      <p:tavLst>
                                        <p:tav tm="0">
                                          <p:val>
                                            <p:strVal val="ppt_y"/>
                                          </p:val>
                                        </p:tav>
                                        <p:tav tm="100000">
                                          <p:val>
                                            <p:strVal val="ppt_y+.1"/>
                                          </p:val>
                                        </p:tav>
                                      </p:tavLst>
                                    </p:anim>
                                    <p:set>
                                      <p:cBhvr>
                                        <p:cTn id="17" dur="1" fill="hold">
                                          <p:stCondLst>
                                            <p:cond delay="499"/>
                                          </p:stCondLst>
                                        </p:cTn>
                                        <p:tgtEl>
                                          <p:spTgt spid="5"/>
                                        </p:tgtEl>
                                        <p:attrNameLst>
                                          <p:attrName>style.visibility</p:attrName>
                                        </p:attrNameLst>
                                      </p:cBhvr>
                                      <p:to>
                                        <p:strVal val="hidden"/>
                                      </p:to>
                                    </p:set>
                                  </p:childTnLst>
                                </p:cTn>
                              </p:par>
                              <p:par>
                                <p:cTn id="18" presetID="42" presetClass="exit" presetSubtype="0" fill="hold" grpId="0" nodeType="withEffect">
                                  <p:stCondLst>
                                    <p:cond delay="500"/>
                                  </p:stCondLst>
                                  <p:childTnLst>
                                    <p:animEffect transition="out" filter="fade">
                                      <p:cBhvr>
                                        <p:cTn id="19" dur="500"/>
                                        <p:tgtEl>
                                          <p:spTgt spid="6"/>
                                        </p:tgtEl>
                                      </p:cBhvr>
                                    </p:animEffect>
                                    <p:anim calcmode="lin" valueType="num">
                                      <p:cBhvr>
                                        <p:cTn id="20" dur="500"/>
                                        <p:tgtEl>
                                          <p:spTgt spid="6"/>
                                        </p:tgtEl>
                                        <p:attrNameLst>
                                          <p:attrName>ppt_x</p:attrName>
                                        </p:attrNameLst>
                                      </p:cBhvr>
                                      <p:tavLst>
                                        <p:tav tm="0">
                                          <p:val>
                                            <p:strVal val="ppt_x"/>
                                          </p:val>
                                        </p:tav>
                                        <p:tav tm="100000">
                                          <p:val>
                                            <p:strVal val="ppt_x"/>
                                          </p:val>
                                        </p:tav>
                                      </p:tavLst>
                                    </p:anim>
                                    <p:anim calcmode="lin" valueType="num">
                                      <p:cBhvr>
                                        <p:cTn id="21" dur="500"/>
                                        <p:tgtEl>
                                          <p:spTgt spid="6"/>
                                        </p:tgtEl>
                                        <p:attrNameLst>
                                          <p:attrName>ppt_y</p:attrName>
                                        </p:attrNameLst>
                                      </p:cBhvr>
                                      <p:tavLst>
                                        <p:tav tm="0">
                                          <p:val>
                                            <p:strVal val="ppt_y"/>
                                          </p:val>
                                        </p:tav>
                                        <p:tav tm="100000">
                                          <p:val>
                                            <p:strVal val="ppt_y+.1"/>
                                          </p:val>
                                        </p:tav>
                                      </p:tavLst>
                                    </p:anim>
                                    <p:set>
                                      <p:cBhvr>
                                        <p:cTn id="22" dur="1" fill="hold">
                                          <p:stCondLst>
                                            <p:cond delay="499"/>
                                          </p:stCondLst>
                                        </p:cTn>
                                        <p:tgtEl>
                                          <p:spTgt spid="6"/>
                                        </p:tgtEl>
                                        <p:attrNameLst>
                                          <p:attrName>style.visibility</p:attrName>
                                        </p:attrNameLst>
                                      </p:cBhvr>
                                      <p:to>
                                        <p:strVal val="hidden"/>
                                      </p:to>
                                    </p:set>
                                  </p:childTnLst>
                                </p:cTn>
                              </p:par>
                              <p:par>
                                <p:cTn id="23" presetID="42" presetClass="exit" presetSubtype="0" fill="hold" grpId="0" nodeType="withEffect">
                                  <p:stCondLst>
                                    <p:cond delay="750"/>
                                  </p:stCondLst>
                                  <p:childTnLst>
                                    <p:animEffect transition="out" filter="fade">
                                      <p:cBhvr>
                                        <p:cTn id="24" dur="500"/>
                                        <p:tgtEl>
                                          <p:spTgt spid="9"/>
                                        </p:tgtEl>
                                      </p:cBhvr>
                                    </p:animEffect>
                                    <p:anim calcmode="lin" valueType="num">
                                      <p:cBhvr>
                                        <p:cTn id="25" dur="500"/>
                                        <p:tgtEl>
                                          <p:spTgt spid="9"/>
                                        </p:tgtEl>
                                        <p:attrNameLst>
                                          <p:attrName>ppt_x</p:attrName>
                                        </p:attrNameLst>
                                      </p:cBhvr>
                                      <p:tavLst>
                                        <p:tav tm="0">
                                          <p:val>
                                            <p:strVal val="ppt_x"/>
                                          </p:val>
                                        </p:tav>
                                        <p:tav tm="100000">
                                          <p:val>
                                            <p:strVal val="ppt_x"/>
                                          </p:val>
                                        </p:tav>
                                      </p:tavLst>
                                    </p:anim>
                                    <p:anim calcmode="lin" valueType="num">
                                      <p:cBhvr>
                                        <p:cTn id="26" dur="500"/>
                                        <p:tgtEl>
                                          <p:spTgt spid="9"/>
                                        </p:tgtEl>
                                        <p:attrNameLst>
                                          <p:attrName>ppt_y</p:attrName>
                                        </p:attrNameLst>
                                      </p:cBhvr>
                                      <p:tavLst>
                                        <p:tav tm="0">
                                          <p:val>
                                            <p:strVal val="ppt_y"/>
                                          </p:val>
                                        </p:tav>
                                        <p:tav tm="100000">
                                          <p:val>
                                            <p:strVal val="ppt_y+.1"/>
                                          </p:val>
                                        </p:tav>
                                      </p:tavLst>
                                    </p:anim>
                                    <p:set>
                                      <p:cBhvr>
                                        <p:cTn id="27" dur="1" fill="hold">
                                          <p:stCondLst>
                                            <p:cond delay="499"/>
                                          </p:stCondLst>
                                        </p:cTn>
                                        <p:tgtEl>
                                          <p:spTgt spid="9"/>
                                        </p:tgtEl>
                                        <p:attrNameLst>
                                          <p:attrName>style.visibility</p:attrName>
                                        </p:attrNameLst>
                                      </p:cBhvr>
                                      <p:to>
                                        <p:strVal val="hidden"/>
                                      </p:to>
                                    </p:set>
                                  </p:childTnLst>
                                </p:cTn>
                              </p:par>
                              <p:par>
                                <p:cTn id="28" presetID="42" presetClass="exit" presetSubtype="0" fill="hold" grpId="0" nodeType="withEffect">
                                  <p:stCondLst>
                                    <p:cond delay="1000"/>
                                  </p:stCondLst>
                                  <p:childTnLst>
                                    <p:animEffect transition="out" filter="fade">
                                      <p:cBhvr>
                                        <p:cTn id="29" dur="500"/>
                                        <p:tgtEl>
                                          <p:spTgt spid="10"/>
                                        </p:tgtEl>
                                      </p:cBhvr>
                                    </p:animEffect>
                                    <p:anim calcmode="lin" valueType="num">
                                      <p:cBhvr>
                                        <p:cTn id="30" dur="500"/>
                                        <p:tgtEl>
                                          <p:spTgt spid="10"/>
                                        </p:tgtEl>
                                        <p:attrNameLst>
                                          <p:attrName>ppt_x</p:attrName>
                                        </p:attrNameLst>
                                      </p:cBhvr>
                                      <p:tavLst>
                                        <p:tav tm="0">
                                          <p:val>
                                            <p:strVal val="ppt_x"/>
                                          </p:val>
                                        </p:tav>
                                        <p:tav tm="100000">
                                          <p:val>
                                            <p:strVal val="ppt_x"/>
                                          </p:val>
                                        </p:tav>
                                      </p:tavLst>
                                    </p:anim>
                                    <p:anim calcmode="lin" valueType="num">
                                      <p:cBhvr>
                                        <p:cTn id="31" dur="500"/>
                                        <p:tgtEl>
                                          <p:spTgt spid="10"/>
                                        </p:tgtEl>
                                        <p:attrNameLst>
                                          <p:attrName>ppt_y</p:attrName>
                                        </p:attrNameLst>
                                      </p:cBhvr>
                                      <p:tavLst>
                                        <p:tav tm="0">
                                          <p:val>
                                            <p:strVal val="ppt_y"/>
                                          </p:val>
                                        </p:tav>
                                        <p:tav tm="100000">
                                          <p:val>
                                            <p:strVal val="ppt_y+.1"/>
                                          </p:val>
                                        </p:tav>
                                      </p:tavLst>
                                    </p:anim>
                                    <p:set>
                                      <p:cBhvr>
                                        <p:cTn id="32" dur="1" fill="hold">
                                          <p:stCondLst>
                                            <p:cond delay="499"/>
                                          </p:stCondLst>
                                        </p:cTn>
                                        <p:tgtEl>
                                          <p:spTgt spid="10"/>
                                        </p:tgtEl>
                                        <p:attrNameLst>
                                          <p:attrName>style.visibility</p:attrName>
                                        </p:attrNameLst>
                                      </p:cBhvr>
                                      <p:to>
                                        <p:strVal val="hidden"/>
                                      </p:to>
                                    </p:set>
                                  </p:childTnLst>
                                </p:cTn>
                              </p:par>
                              <p:par>
                                <p:cTn id="33" presetID="42" presetClass="exit" presetSubtype="0" fill="hold" grpId="0" nodeType="withEffect">
                                  <p:stCondLst>
                                    <p:cond delay="1250"/>
                                  </p:stCondLst>
                                  <p:childTnLst>
                                    <p:animEffect transition="out" filter="fade">
                                      <p:cBhvr>
                                        <p:cTn id="34" dur="500"/>
                                        <p:tgtEl>
                                          <p:spTgt spid="7"/>
                                        </p:tgtEl>
                                      </p:cBhvr>
                                    </p:animEffect>
                                    <p:anim calcmode="lin" valueType="num">
                                      <p:cBhvr>
                                        <p:cTn id="35" dur="500"/>
                                        <p:tgtEl>
                                          <p:spTgt spid="7"/>
                                        </p:tgtEl>
                                        <p:attrNameLst>
                                          <p:attrName>ppt_x</p:attrName>
                                        </p:attrNameLst>
                                      </p:cBhvr>
                                      <p:tavLst>
                                        <p:tav tm="0">
                                          <p:val>
                                            <p:strVal val="ppt_x"/>
                                          </p:val>
                                        </p:tav>
                                        <p:tav tm="100000">
                                          <p:val>
                                            <p:strVal val="ppt_x"/>
                                          </p:val>
                                        </p:tav>
                                      </p:tavLst>
                                    </p:anim>
                                    <p:anim calcmode="lin" valueType="num">
                                      <p:cBhvr>
                                        <p:cTn id="36" dur="500"/>
                                        <p:tgtEl>
                                          <p:spTgt spid="7"/>
                                        </p:tgtEl>
                                        <p:attrNameLst>
                                          <p:attrName>ppt_y</p:attrName>
                                        </p:attrNameLst>
                                      </p:cBhvr>
                                      <p:tavLst>
                                        <p:tav tm="0">
                                          <p:val>
                                            <p:strVal val="ppt_y"/>
                                          </p:val>
                                        </p:tav>
                                        <p:tav tm="100000">
                                          <p:val>
                                            <p:strVal val="ppt_y+.1"/>
                                          </p:val>
                                        </p:tav>
                                      </p:tavLst>
                                    </p:anim>
                                    <p:set>
                                      <p:cBhvr>
                                        <p:cTn id="37" dur="1" fill="hold">
                                          <p:stCondLst>
                                            <p:cond delay="499"/>
                                          </p:stCondLst>
                                        </p:cTn>
                                        <p:tgtEl>
                                          <p:spTgt spid="7"/>
                                        </p:tgtEl>
                                        <p:attrNameLst>
                                          <p:attrName>style.visibility</p:attrName>
                                        </p:attrNameLst>
                                      </p:cBhvr>
                                      <p:to>
                                        <p:strVal val="hidden"/>
                                      </p:to>
                                    </p:set>
                                  </p:childTnLst>
                                </p:cTn>
                              </p:par>
                              <p:par>
                                <p:cTn id="38" presetID="42" presetClass="exit" presetSubtype="0" fill="hold" grpId="0" nodeType="withEffect">
                                  <p:stCondLst>
                                    <p:cond delay="1500"/>
                                  </p:stCondLst>
                                  <p:childTnLst>
                                    <p:animEffect transition="out" filter="fade">
                                      <p:cBhvr>
                                        <p:cTn id="39" dur="500"/>
                                        <p:tgtEl>
                                          <p:spTgt spid="11"/>
                                        </p:tgtEl>
                                      </p:cBhvr>
                                    </p:animEffect>
                                    <p:anim calcmode="lin" valueType="num">
                                      <p:cBhvr>
                                        <p:cTn id="40" dur="500"/>
                                        <p:tgtEl>
                                          <p:spTgt spid="11"/>
                                        </p:tgtEl>
                                        <p:attrNameLst>
                                          <p:attrName>ppt_x</p:attrName>
                                        </p:attrNameLst>
                                      </p:cBhvr>
                                      <p:tavLst>
                                        <p:tav tm="0">
                                          <p:val>
                                            <p:strVal val="ppt_x"/>
                                          </p:val>
                                        </p:tav>
                                        <p:tav tm="100000">
                                          <p:val>
                                            <p:strVal val="ppt_x"/>
                                          </p:val>
                                        </p:tav>
                                      </p:tavLst>
                                    </p:anim>
                                    <p:anim calcmode="lin" valueType="num">
                                      <p:cBhvr>
                                        <p:cTn id="41" dur="500"/>
                                        <p:tgtEl>
                                          <p:spTgt spid="11"/>
                                        </p:tgtEl>
                                        <p:attrNameLst>
                                          <p:attrName>ppt_y</p:attrName>
                                        </p:attrNameLst>
                                      </p:cBhvr>
                                      <p:tavLst>
                                        <p:tav tm="0">
                                          <p:val>
                                            <p:strVal val="ppt_y"/>
                                          </p:val>
                                        </p:tav>
                                        <p:tav tm="100000">
                                          <p:val>
                                            <p:strVal val="ppt_y+.1"/>
                                          </p:val>
                                        </p:tav>
                                      </p:tavLst>
                                    </p:anim>
                                    <p:set>
                                      <p:cBhvr>
                                        <p:cTn id="42" dur="1" fill="hold">
                                          <p:stCondLst>
                                            <p:cond delay="499"/>
                                          </p:stCondLst>
                                        </p:cTn>
                                        <p:tgtEl>
                                          <p:spTgt spid="11"/>
                                        </p:tgtEl>
                                        <p:attrNameLst>
                                          <p:attrName>style.visibility</p:attrName>
                                        </p:attrNameLst>
                                      </p:cBhvr>
                                      <p:to>
                                        <p:strVal val="hidden"/>
                                      </p:to>
                                    </p:set>
                                  </p:childTnLst>
                                </p:cTn>
                              </p:par>
                              <p:par>
                                <p:cTn id="43" presetID="42" presetClass="exit" presetSubtype="0" fill="hold" nodeType="withEffect">
                                  <p:stCondLst>
                                    <p:cond delay="1750"/>
                                  </p:stCondLst>
                                  <p:childTnLst>
                                    <p:animEffect transition="out" filter="fade">
                                      <p:cBhvr>
                                        <p:cTn id="44" dur="500"/>
                                        <p:tgtEl>
                                          <p:spTgt spid="3"/>
                                        </p:tgtEl>
                                      </p:cBhvr>
                                    </p:animEffect>
                                    <p:anim calcmode="lin" valueType="num">
                                      <p:cBhvr>
                                        <p:cTn id="45" dur="500"/>
                                        <p:tgtEl>
                                          <p:spTgt spid="3"/>
                                        </p:tgtEl>
                                        <p:attrNameLst>
                                          <p:attrName>ppt_x</p:attrName>
                                        </p:attrNameLst>
                                      </p:cBhvr>
                                      <p:tavLst>
                                        <p:tav tm="0">
                                          <p:val>
                                            <p:strVal val="ppt_x"/>
                                          </p:val>
                                        </p:tav>
                                        <p:tav tm="100000">
                                          <p:val>
                                            <p:strVal val="ppt_x"/>
                                          </p:val>
                                        </p:tav>
                                      </p:tavLst>
                                    </p:anim>
                                    <p:anim calcmode="lin" valueType="num">
                                      <p:cBhvr>
                                        <p:cTn id="46" dur="500"/>
                                        <p:tgtEl>
                                          <p:spTgt spid="3"/>
                                        </p:tgtEl>
                                        <p:attrNameLst>
                                          <p:attrName>ppt_y</p:attrName>
                                        </p:attrNameLst>
                                      </p:cBhvr>
                                      <p:tavLst>
                                        <p:tav tm="0">
                                          <p:val>
                                            <p:strVal val="ppt_y"/>
                                          </p:val>
                                        </p:tav>
                                        <p:tav tm="100000">
                                          <p:val>
                                            <p:strVal val="ppt_y+.1"/>
                                          </p:val>
                                        </p:tav>
                                      </p:tavLst>
                                    </p:anim>
                                    <p:set>
                                      <p:cBhvr>
                                        <p:cTn id="47" dur="1" fill="hold">
                                          <p:stCondLst>
                                            <p:cond delay="499"/>
                                          </p:stCondLst>
                                        </p:cTn>
                                        <p:tgtEl>
                                          <p:spTgt spid="3"/>
                                        </p:tgtEl>
                                        <p:attrNameLst>
                                          <p:attrName>style.visibility</p:attrName>
                                        </p:attrNameLst>
                                      </p:cBhvr>
                                      <p:to>
                                        <p:strVal val="hidden"/>
                                      </p:to>
                                    </p:set>
                                  </p:childTnLst>
                                </p:cTn>
                              </p:par>
                              <p:par>
                                <p:cTn id="48" presetID="22" presetClass="entr" presetSubtype="2" fill="hold" grpId="0" nodeType="withEffect">
                                  <p:stCondLst>
                                    <p:cond delay="1000"/>
                                  </p:stCondLst>
                                  <p:childTnLst>
                                    <p:set>
                                      <p:cBhvr>
                                        <p:cTn id="49" dur="1" fill="hold">
                                          <p:stCondLst>
                                            <p:cond delay="0"/>
                                          </p:stCondLst>
                                        </p:cTn>
                                        <p:tgtEl>
                                          <p:spTgt spid="106"/>
                                        </p:tgtEl>
                                        <p:attrNameLst>
                                          <p:attrName>style.visibility</p:attrName>
                                        </p:attrNameLst>
                                      </p:cBhvr>
                                      <p:to>
                                        <p:strVal val="visible"/>
                                      </p:to>
                                    </p:set>
                                    <p:animEffect transition="in" filter="wipe(right)">
                                      <p:cBhvr>
                                        <p:cTn id="50" dur="1250"/>
                                        <p:tgtEl>
                                          <p:spTgt spid="106"/>
                                        </p:tgtEl>
                                      </p:cBhvr>
                                    </p:animEffect>
                                  </p:childTnLst>
                                </p:cTn>
                              </p:par>
                              <p:par>
                                <p:cTn id="51" presetID="10" presetClass="entr" presetSubtype="0" fill="hold" grpId="0" nodeType="withEffect">
                                  <p:stCondLst>
                                    <p:cond delay="1000"/>
                                  </p:stCondLst>
                                  <p:childTnLst>
                                    <p:set>
                                      <p:cBhvr>
                                        <p:cTn id="52" dur="1" fill="hold">
                                          <p:stCondLst>
                                            <p:cond delay="0"/>
                                          </p:stCondLst>
                                        </p:cTn>
                                        <p:tgtEl>
                                          <p:spTgt spid="127"/>
                                        </p:tgtEl>
                                        <p:attrNameLst>
                                          <p:attrName>style.visibility</p:attrName>
                                        </p:attrNameLst>
                                      </p:cBhvr>
                                      <p:to>
                                        <p:strVal val="visible"/>
                                      </p:to>
                                    </p:set>
                                    <p:animEffect transition="in" filter="fade">
                                      <p:cBhvr>
                                        <p:cTn id="53" dur="150"/>
                                        <p:tgtEl>
                                          <p:spTgt spid="127"/>
                                        </p:tgtEl>
                                      </p:cBhvr>
                                    </p:animEffect>
                                  </p:childTnLst>
                                </p:cTn>
                              </p:par>
                              <p:par>
                                <p:cTn id="54" presetID="10" presetClass="entr" presetSubtype="0" fill="hold" grpId="0" nodeType="withEffect">
                                  <p:stCondLst>
                                    <p:cond delay="1150"/>
                                  </p:stCondLst>
                                  <p:childTnLst>
                                    <p:set>
                                      <p:cBhvr>
                                        <p:cTn id="55" dur="1" fill="hold">
                                          <p:stCondLst>
                                            <p:cond delay="0"/>
                                          </p:stCondLst>
                                        </p:cTn>
                                        <p:tgtEl>
                                          <p:spTgt spid="126"/>
                                        </p:tgtEl>
                                        <p:attrNameLst>
                                          <p:attrName>style.visibility</p:attrName>
                                        </p:attrNameLst>
                                      </p:cBhvr>
                                      <p:to>
                                        <p:strVal val="visible"/>
                                      </p:to>
                                    </p:set>
                                    <p:animEffect transition="in" filter="fade">
                                      <p:cBhvr>
                                        <p:cTn id="56" dur="150"/>
                                        <p:tgtEl>
                                          <p:spTgt spid="126"/>
                                        </p:tgtEl>
                                      </p:cBhvr>
                                    </p:animEffect>
                                  </p:childTnLst>
                                </p:cTn>
                              </p:par>
                              <p:par>
                                <p:cTn id="57" presetID="10" presetClass="entr" presetSubtype="0" fill="hold" grpId="0" nodeType="withEffect">
                                  <p:stCondLst>
                                    <p:cond delay="1300"/>
                                  </p:stCondLst>
                                  <p:childTnLst>
                                    <p:set>
                                      <p:cBhvr>
                                        <p:cTn id="58" dur="1" fill="hold">
                                          <p:stCondLst>
                                            <p:cond delay="0"/>
                                          </p:stCondLst>
                                        </p:cTn>
                                        <p:tgtEl>
                                          <p:spTgt spid="125"/>
                                        </p:tgtEl>
                                        <p:attrNameLst>
                                          <p:attrName>style.visibility</p:attrName>
                                        </p:attrNameLst>
                                      </p:cBhvr>
                                      <p:to>
                                        <p:strVal val="visible"/>
                                      </p:to>
                                    </p:set>
                                    <p:animEffect transition="in" filter="fade">
                                      <p:cBhvr>
                                        <p:cTn id="59" dur="150"/>
                                        <p:tgtEl>
                                          <p:spTgt spid="125"/>
                                        </p:tgtEl>
                                      </p:cBhvr>
                                    </p:animEffect>
                                  </p:childTnLst>
                                </p:cTn>
                              </p:par>
                              <p:par>
                                <p:cTn id="60" presetID="10" presetClass="entr" presetSubtype="0" fill="hold" grpId="0" nodeType="withEffect">
                                  <p:stCondLst>
                                    <p:cond delay="1600"/>
                                  </p:stCondLst>
                                  <p:childTnLst>
                                    <p:set>
                                      <p:cBhvr>
                                        <p:cTn id="61" dur="1" fill="hold">
                                          <p:stCondLst>
                                            <p:cond delay="0"/>
                                          </p:stCondLst>
                                        </p:cTn>
                                        <p:tgtEl>
                                          <p:spTgt spid="123"/>
                                        </p:tgtEl>
                                        <p:attrNameLst>
                                          <p:attrName>style.visibility</p:attrName>
                                        </p:attrNameLst>
                                      </p:cBhvr>
                                      <p:to>
                                        <p:strVal val="visible"/>
                                      </p:to>
                                    </p:set>
                                    <p:animEffect transition="in" filter="fade">
                                      <p:cBhvr>
                                        <p:cTn id="62" dur="150"/>
                                        <p:tgtEl>
                                          <p:spTgt spid="123"/>
                                        </p:tgtEl>
                                      </p:cBhvr>
                                    </p:animEffect>
                                  </p:childTnLst>
                                </p:cTn>
                              </p:par>
                              <p:par>
                                <p:cTn id="63" presetID="10" presetClass="entr" presetSubtype="0" fill="hold" grpId="0" nodeType="withEffect">
                                  <p:stCondLst>
                                    <p:cond delay="1750"/>
                                  </p:stCondLst>
                                  <p:childTnLst>
                                    <p:set>
                                      <p:cBhvr>
                                        <p:cTn id="64" dur="1" fill="hold">
                                          <p:stCondLst>
                                            <p:cond delay="0"/>
                                          </p:stCondLst>
                                        </p:cTn>
                                        <p:tgtEl>
                                          <p:spTgt spid="122"/>
                                        </p:tgtEl>
                                        <p:attrNameLst>
                                          <p:attrName>style.visibility</p:attrName>
                                        </p:attrNameLst>
                                      </p:cBhvr>
                                      <p:to>
                                        <p:strVal val="visible"/>
                                      </p:to>
                                    </p:set>
                                    <p:animEffect transition="in" filter="fade">
                                      <p:cBhvr>
                                        <p:cTn id="65" dur="150"/>
                                        <p:tgtEl>
                                          <p:spTgt spid="122"/>
                                        </p:tgtEl>
                                      </p:cBhvr>
                                    </p:animEffect>
                                  </p:childTnLst>
                                </p:cTn>
                              </p:par>
                              <p:par>
                                <p:cTn id="66" presetID="10" presetClass="entr" presetSubtype="0" fill="hold" grpId="0" nodeType="withEffect">
                                  <p:stCondLst>
                                    <p:cond delay="1900"/>
                                  </p:stCondLst>
                                  <p:childTnLst>
                                    <p:set>
                                      <p:cBhvr>
                                        <p:cTn id="67" dur="1" fill="hold">
                                          <p:stCondLst>
                                            <p:cond delay="0"/>
                                          </p:stCondLst>
                                        </p:cTn>
                                        <p:tgtEl>
                                          <p:spTgt spid="121"/>
                                        </p:tgtEl>
                                        <p:attrNameLst>
                                          <p:attrName>style.visibility</p:attrName>
                                        </p:attrNameLst>
                                      </p:cBhvr>
                                      <p:to>
                                        <p:strVal val="visible"/>
                                      </p:to>
                                    </p:set>
                                    <p:animEffect transition="in" filter="fade">
                                      <p:cBhvr>
                                        <p:cTn id="68" dur="150"/>
                                        <p:tgtEl>
                                          <p:spTgt spid="121"/>
                                        </p:tgtEl>
                                      </p:cBhvr>
                                    </p:animEffect>
                                  </p:childTnLst>
                                </p:cTn>
                              </p:par>
                              <p:par>
                                <p:cTn id="69" presetID="10" presetClass="entr" presetSubtype="0" fill="hold" grpId="0" nodeType="withEffect">
                                  <p:stCondLst>
                                    <p:cond delay="2050"/>
                                  </p:stCondLst>
                                  <p:childTnLst>
                                    <p:set>
                                      <p:cBhvr>
                                        <p:cTn id="70" dur="1" fill="hold">
                                          <p:stCondLst>
                                            <p:cond delay="0"/>
                                          </p:stCondLst>
                                        </p:cTn>
                                        <p:tgtEl>
                                          <p:spTgt spid="118"/>
                                        </p:tgtEl>
                                        <p:attrNameLst>
                                          <p:attrName>style.visibility</p:attrName>
                                        </p:attrNameLst>
                                      </p:cBhvr>
                                      <p:to>
                                        <p:strVal val="visible"/>
                                      </p:to>
                                    </p:set>
                                    <p:animEffect transition="in" filter="fade">
                                      <p:cBhvr>
                                        <p:cTn id="71" dur="150"/>
                                        <p:tgtEl>
                                          <p:spTgt spid="118"/>
                                        </p:tgtEl>
                                      </p:cBhvr>
                                    </p:animEffect>
                                  </p:childTnLst>
                                </p:cTn>
                              </p:par>
                              <p:par>
                                <p:cTn id="72" presetID="22" presetClass="entr" presetSubtype="8" fill="hold" grpId="0" nodeType="withEffect">
                                  <p:stCondLst>
                                    <p:cond delay="2250"/>
                                  </p:stCondLst>
                                  <p:childTnLst>
                                    <p:set>
                                      <p:cBhvr>
                                        <p:cTn id="73" dur="1" fill="hold">
                                          <p:stCondLst>
                                            <p:cond delay="0"/>
                                          </p:stCondLst>
                                        </p:cTn>
                                        <p:tgtEl>
                                          <p:spTgt spid="178"/>
                                        </p:tgtEl>
                                        <p:attrNameLst>
                                          <p:attrName>style.visibility</p:attrName>
                                        </p:attrNameLst>
                                      </p:cBhvr>
                                      <p:to>
                                        <p:strVal val="visible"/>
                                      </p:to>
                                    </p:set>
                                    <p:animEffect transition="in" filter="wipe(left)">
                                      <p:cBhvr>
                                        <p:cTn id="74" dur="1000"/>
                                        <p:tgtEl>
                                          <p:spTgt spid="178"/>
                                        </p:tgtEl>
                                      </p:cBhvr>
                                    </p:animEffect>
                                  </p:childTnLst>
                                </p:cTn>
                              </p:par>
                              <p:par>
                                <p:cTn id="75" presetID="10" presetClass="entr" presetSubtype="0" fill="hold" nodeType="withEffect">
                                  <p:stCondLst>
                                    <p:cond delay="2500"/>
                                  </p:stCondLst>
                                  <p:childTnLst>
                                    <p:set>
                                      <p:cBhvr>
                                        <p:cTn id="76" dur="1" fill="hold">
                                          <p:stCondLst>
                                            <p:cond delay="0"/>
                                          </p:stCondLst>
                                        </p:cTn>
                                        <p:tgtEl>
                                          <p:spTgt spid="155"/>
                                        </p:tgtEl>
                                        <p:attrNameLst>
                                          <p:attrName>style.visibility</p:attrName>
                                        </p:attrNameLst>
                                      </p:cBhvr>
                                      <p:to>
                                        <p:strVal val="visible"/>
                                      </p:to>
                                    </p:set>
                                    <p:animEffect transition="in" filter="fade">
                                      <p:cBhvr>
                                        <p:cTn id="77" dur="500"/>
                                        <p:tgtEl>
                                          <p:spTgt spid="155"/>
                                        </p:tgtEl>
                                      </p:cBhvr>
                                    </p:animEffect>
                                  </p:childTnLst>
                                </p:cTn>
                              </p:par>
                              <p:par>
                                <p:cTn id="78" presetID="10" presetClass="entr" presetSubtype="0" fill="hold" grpId="0" nodeType="withEffect">
                                  <p:stCondLst>
                                    <p:cond delay="2500"/>
                                  </p:stCondLst>
                                  <p:childTnLst>
                                    <p:set>
                                      <p:cBhvr>
                                        <p:cTn id="79" dur="1" fill="hold">
                                          <p:stCondLst>
                                            <p:cond delay="0"/>
                                          </p:stCondLst>
                                        </p:cTn>
                                        <p:tgtEl>
                                          <p:spTgt spid="157"/>
                                        </p:tgtEl>
                                        <p:attrNameLst>
                                          <p:attrName>style.visibility</p:attrName>
                                        </p:attrNameLst>
                                      </p:cBhvr>
                                      <p:to>
                                        <p:strVal val="visible"/>
                                      </p:to>
                                    </p:set>
                                    <p:animEffect transition="in" filter="fade">
                                      <p:cBhvr>
                                        <p:cTn id="80" dur="500"/>
                                        <p:tgtEl>
                                          <p:spTgt spid="157"/>
                                        </p:tgtEl>
                                      </p:cBhvr>
                                    </p:animEffect>
                                  </p:childTnLst>
                                </p:cTn>
                              </p:par>
                              <p:par>
                                <p:cTn id="81" presetID="10" presetClass="entr" presetSubtype="0" fill="hold" grpId="0" nodeType="withEffect">
                                  <p:stCondLst>
                                    <p:cond delay="2750"/>
                                  </p:stCondLst>
                                  <p:childTnLst>
                                    <p:set>
                                      <p:cBhvr>
                                        <p:cTn id="82" dur="1" fill="hold">
                                          <p:stCondLst>
                                            <p:cond delay="0"/>
                                          </p:stCondLst>
                                        </p:cTn>
                                        <p:tgtEl>
                                          <p:spTgt spid="164"/>
                                        </p:tgtEl>
                                        <p:attrNameLst>
                                          <p:attrName>style.visibility</p:attrName>
                                        </p:attrNameLst>
                                      </p:cBhvr>
                                      <p:to>
                                        <p:strVal val="visible"/>
                                      </p:to>
                                    </p:set>
                                    <p:animEffect transition="in" filter="fade">
                                      <p:cBhvr>
                                        <p:cTn id="83" dur="500"/>
                                        <p:tgtEl>
                                          <p:spTgt spid="164"/>
                                        </p:tgtEl>
                                      </p:cBhvr>
                                    </p:animEffect>
                                  </p:childTnLst>
                                </p:cTn>
                              </p:par>
                              <p:par>
                                <p:cTn id="84" presetID="10" presetClass="entr" presetSubtype="0" fill="hold" nodeType="withEffect">
                                  <p:stCondLst>
                                    <p:cond delay="2750"/>
                                  </p:stCondLst>
                                  <p:childTnLst>
                                    <p:set>
                                      <p:cBhvr>
                                        <p:cTn id="85" dur="1" fill="hold">
                                          <p:stCondLst>
                                            <p:cond delay="0"/>
                                          </p:stCondLst>
                                        </p:cTn>
                                        <p:tgtEl>
                                          <p:spTgt spid="166"/>
                                        </p:tgtEl>
                                        <p:attrNameLst>
                                          <p:attrName>style.visibility</p:attrName>
                                        </p:attrNameLst>
                                      </p:cBhvr>
                                      <p:to>
                                        <p:strVal val="visible"/>
                                      </p:to>
                                    </p:set>
                                    <p:animEffect transition="in" filter="fade">
                                      <p:cBhvr>
                                        <p:cTn id="86" dur="500"/>
                                        <p:tgtEl>
                                          <p:spTgt spid="166"/>
                                        </p:tgtEl>
                                      </p:cBhvr>
                                    </p:animEffect>
                                  </p:childTnLst>
                                </p:cTn>
                              </p:par>
                              <p:par>
                                <p:cTn id="87" presetID="10" presetClass="entr" presetSubtype="0" fill="hold" grpId="0" nodeType="withEffect">
                                  <p:stCondLst>
                                    <p:cond delay="2750"/>
                                  </p:stCondLst>
                                  <p:childTnLst>
                                    <p:set>
                                      <p:cBhvr>
                                        <p:cTn id="88" dur="1" fill="hold">
                                          <p:stCondLst>
                                            <p:cond delay="0"/>
                                          </p:stCondLst>
                                        </p:cTn>
                                        <p:tgtEl>
                                          <p:spTgt spid="167"/>
                                        </p:tgtEl>
                                        <p:attrNameLst>
                                          <p:attrName>style.visibility</p:attrName>
                                        </p:attrNameLst>
                                      </p:cBhvr>
                                      <p:to>
                                        <p:strVal val="visible"/>
                                      </p:to>
                                    </p:set>
                                    <p:animEffect transition="in" filter="fade">
                                      <p:cBhvr>
                                        <p:cTn id="89" dur="500"/>
                                        <p:tgtEl>
                                          <p:spTgt spid="167"/>
                                        </p:tgtEl>
                                      </p:cBhvr>
                                    </p:animEffect>
                                  </p:childTnLst>
                                </p:cTn>
                              </p:par>
                              <p:par>
                                <p:cTn id="90" presetID="10" presetClass="entr" presetSubtype="0" fill="hold" grpId="0" nodeType="withEffect">
                                  <p:stCondLst>
                                    <p:cond delay="3000"/>
                                  </p:stCondLst>
                                  <p:childTnLst>
                                    <p:set>
                                      <p:cBhvr>
                                        <p:cTn id="91" dur="1" fill="hold">
                                          <p:stCondLst>
                                            <p:cond delay="0"/>
                                          </p:stCondLst>
                                        </p:cTn>
                                        <p:tgtEl>
                                          <p:spTgt spid="171"/>
                                        </p:tgtEl>
                                        <p:attrNameLst>
                                          <p:attrName>style.visibility</p:attrName>
                                        </p:attrNameLst>
                                      </p:cBhvr>
                                      <p:to>
                                        <p:strVal val="visible"/>
                                      </p:to>
                                    </p:set>
                                    <p:animEffect transition="in" filter="fade">
                                      <p:cBhvr>
                                        <p:cTn id="92" dur="500"/>
                                        <p:tgtEl>
                                          <p:spTgt spid="171"/>
                                        </p:tgtEl>
                                      </p:cBhvr>
                                    </p:animEffect>
                                  </p:childTnLst>
                                </p:cTn>
                              </p:par>
                              <p:par>
                                <p:cTn id="93" presetID="10" presetClass="entr" presetSubtype="0" fill="hold" nodeType="withEffect">
                                  <p:stCondLst>
                                    <p:cond delay="3000"/>
                                  </p:stCondLst>
                                  <p:childTnLst>
                                    <p:set>
                                      <p:cBhvr>
                                        <p:cTn id="94" dur="1" fill="hold">
                                          <p:stCondLst>
                                            <p:cond delay="0"/>
                                          </p:stCondLst>
                                        </p:cTn>
                                        <p:tgtEl>
                                          <p:spTgt spid="169"/>
                                        </p:tgtEl>
                                        <p:attrNameLst>
                                          <p:attrName>style.visibility</p:attrName>
                                        </p:attrNameLst>
                                      </p:cBhvr>
                                      <p:to>
                                        <p:strVal val="visible"/>
                                      </p:to>
                                    </p:set>
                                    <p:animEffect transition="in" filter="fade">
                                      <p:cBhvr>
                                        <p:cTn id="95" dur="500"/>
                                        <p:tgtEl>
                                          <p:spTgt spid="1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5" grpId="0"/>
      <p:bldP spid="6" grpId="0"/>
      <p:bldP spid="7" grpId="0"/>
      <p:bldP spid="8" grpId="0"/>
      <p:bldP spid="9" grpId="0"/>
      <p:bldP spid="10" grpId="0"/>
      <p:bldP spid="11" grpId="0"/>
      <p:bldP spid="178" grpId="0" animBg="1"/>
      <p:bldP spid="157" grpId="0"/>
      <p:bldP spid="167" grpId="0" animBg="1"/>
      <p:bldP spid="164" grpId="0"/>
      <p:bldP spid="171" grpId="0"/>
      <p:bldP spid="106" grpId="0" animBg="1"/>
      <p:bldP spid="118" grpId="0"/>
      <p:bldP spid="121" grpId="0"/>
      <p:bldP spid="122" grpId="0"/>
      <p:bldP spid="123" grpId="0"/>
      <p:bldP spid="125" grpId="0"/>
      <p:bldP spid="126" grpId="0"/>
      <p:bldP spid="12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Hexagon 89">
            <a:extLst>
              <a:ext uri="{FF2B5EF4-FFF2-40B4-BE49-F238E27FC236}">
                <a16:creationId xmlns:a16="http://schemas.microsoft.com/office/drawing/2014/main" id="{599C1AA1-02A7-4DBE-B8CA-0455080BD199}"/>
              </a:ext>
            </a:extLst>
          </p:cNvPr>
          <p:cNvSpPr/>
          <p:nvPr/>
        </p:nvSpPr>
        <p:spPr bwMode="auto">
          <a:xfrm>
            <a:off x="11984254" y="2753001"/>
            <a:ext cx="559853" cy="482631"/>
          </a:xfrm>
          <a:prstGeom prst="hexagon">
            <a:avLst/>
          </a:prstGeom>
          <a:noFill/>
          <a:ln w="31750">
            <a:solidFill>
              <a:srgbClr val="00BCF2">
                <a:alpha val="3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nvGrpSpPr>
          <p:cNvPr id="2" name="Group 1">
            <a:extLst>
              <a:ext uri="{FF2B5EF4-FFF2-40B4-BE49-F238E27FC236}">
                <a16:creationId xmlns:a16="http://schemas.microsoft.com/office/drawing/2014/main" id="{930D9C2C-324E-4381-83CE-A35CDEB435BA}"/>
              </a:ext>
            </a:extLst>
          </p:cNvPr>
          <p:cNvGrpSpPr/>
          <p:nvPr/>
        </p:nvGrpSpPr>
        <p:grpSpPr>
          <a:xfrm>
            <a:off x="-352105" y="2753003"/>
            <a:ext cx="12383752" cy="1121463"/>
            <a:chOff x="-359166" y="1894404"/>
            <a:chExt cx="12632072" cy="1143951"/>
          </a:xfrm>
        </p:grpSpPr>
        <p:grpSp>
          <p:nvGrpSpPr>
            <p:cNvPr id="64" name="Group 63">
              <a:extLst>
                <a:ext uri="{FF2B5EF4-FFF2-40B4-BE49-F238E27FC236}">
                  <a16:creationId xmlns:a16="http://schemas.microsoft.com/office/drawing/2014/main" id="{D1013584-881A-474F-8BCE-0DA8B32F69DA}"/>
                </a:ext>
              </a:extLst>
            </p:cNvPr>
            <p:cNvGrpSpPr/>
            <p:nvPr/>
          </p:nvGrpSpPr>
          <p:grpSpPr>
            <a:xfrm>
              <a:off x="-359166" y="1894404"/>
              <a:ext cx="12106163" cy="492309"/>
              <a:chOff x="-359166" y="1894404"/>
              <a:chExt cx="12106163" cy="492309"/>
            </a:xfrm>
          </p:grpSpPr>
          <p:sp>
            <p:nvSpPr>
              <p:cNvPr id="65" name="Hexagon 64">
                <a:extLst>
                  <a:ext uri="{FF2B5EF4-FFF2-40B4-BE49-F238E27FC236}">
                    <a16:creationId xmlns:a16="http://schemas.microsoft.com/office/drawing/2014/main" id="{5C44AA05-D055-4BA3-8AFE-417D0608778D}"/>
                  </a:ext>
                </a:extLst>
              </p:cNvPr>
              <p:cNvSpPr/>
              <p:nvPr/>
            </p:nvSpPr>
            <p:spPr bwMode="auto">
              <a:xfrm>
                <a:off x="-359166" y="1894404"/>
                <a:ext cx="571079" cy="492309"/>
              </a:xfrm>
              <a:prstGeom prst="hexagon">
                <a:avLst/>
              </a:prstGeom>
              <a:noFill/>
              <a:ln w="19050">
                <a:solidFill>
                  <a:srgbClr val="00BCF2">
                    <a:alpha val="3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66" name="Hexagon 65">
                <a:extLst>
                  <a:ext uri="{FF2B5EF4-FFF2-40B4-BE49-F238E27FC236}">
                    <a16:creationId xmlns:a16="http://schemas.microsoft.com/office/drawing/2014/main" id="{EEBBE169-E9EE-421F-977A-069C9889AF61}"/>
                  </a:ext>
                </a:extLst>
              </p:cNvPr>
              <p:cNvSpPr/>
              <p:nvPr/>
            </p:nvSpPr>
            <p:spPr bwMode="auto">
              <a:xfrm>
                <a:off x="689478" y="1894404"/>
                <a:ext cx="571079" cy="492309"/>
              </a:xfrm>
              <a:prstGeom prst="hexagon">
                <a:avLst/>
              </a:prstGeom>
              <a:noFill/>
              <a:ln w="19050">
                <a:solidFill>
                  <a:srgbClr val="00BCF2">
                    <a:alpha val="3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67" name="Hexagon 66">
                <a:extLst>
                  <a:ext uri="{FF2B5EF4-FFF2-40B4-BE49-F238E27FC236}">
                    <a16:creationId xmlns:a16="http://schemas.microsoft.com/office/drawing/2014/main" id="{2F1F9E58-72D3-4030-A3CB-6C14D4216FF7}"/>
                  </a:ext>
                </a:extLst>
              </p:cNvPr>
              <p:cNvSpPr/>
              <p:nvPr/>
            </p:nvSpPr>
            <p:spPr bwMode="auto">
              <a:xfrm>
                <a:off x="1738122" y="1894404"/>
                <a:ext cx="571079" cy="492309"/>
              </a:xfrm>
              <a:prstGeom prst="hexagon">
                <a:avLst/>
              </a:prstGeom>
              <a:noFill/>
              <a:ln w="19050">
                <a:solidFill>
                  <a:srgbClr val="00BCF2">
                    <a:alpha val="3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68" name="Hexagon 67">
                <a:extLst>
                  <a:ext uri="{FF2B5EF4-FFF2-40B4-BE49-F238E27FC236}">
                    <a16:creationId xmlns:a16="http://schemas.microsoft.com/office/drawing/2014/main" id="{87C6A64D-C3E1-4DB0-9442-8667242B998B}"/>
                  </a:ext>
                </a:extLst>
              </p:cNvPr>
              <p:cNvSpPr/>
              <p:nvPr/>
            </p:nvSpPr>
            <p:spPr bwMode="auto">
              <a:xfrm>
                <a:off x="2786766" y="1894404"/>
                <a:ext cx="571079" cy="492309"/>
              </a:xfrm>
              <a:prstGeom prst="hexagon">
                <a:avLst/>
              </a:prstGeom>
              <a:noFill/>
              <a:ln w="19050">
                <a:solidFill>
                  <a:srgbClr val="00BCF2">
                    <a:alpha val="3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69" name="Hexagon 68">
                <a:extLst>
                  <a:ext uri="{FF2B5EF4-FFF2-40B4-BE49-F238E27FC236}">
                    <a16:creationId xmlns:a16="http://schemas.microsoft.com/office/drawing/2014/main" id="{3103F6AF-5110-4221-A822-BF67EFD1974A}"/>
                  </a:ext>
                </a:extLst>
              </p:cNvPr>
              <p:cNvSpPr/>
              <p:nvPr/>
            </p:nvSpPr>
            <p:spPr bwMode="auto">
              <a:xfrm>
                <a:off x="3835410" y="1894404"/>
                <a:ext cx="571079" cy="492309"/>
              </a:xfrm>
              <a:prstGeom prst="hexagon">
                <a:avLst/>
              </a:prstGeom>
              <a:noFill/>
              <a:ln w="19050">
                <a:solidFill>
                  <a:srgbClr val="00BCF2">
                    <a:alpha val="3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70" name="Hexagon 69">
                <a:extLst>
                  <a:ext uri="{FF2B5EF4-FFF2-40B4-BE49-F238E27FC236}">
                    <a16:creationId xmlns:a16="http://schemas.microsoft.com/office/drawing/2014/main" id="{B7F1F666-3ED1-4A6C-A5DA-4E9526651F9F}"/>
                  </a:ext>
                </a:extLst>
              </p:cNvPr>
              <p:cNvSpPr/>
              <p:nvPr/>
            </p:nvSpPr>
            <p:spPr bwMode="auto">
              <a:xfrm>
                <a:off x="4884054" y="1894404"/>
                <a:ext cx="571079" cy="492309"/>
              </a:xfrm>
              <a:prstGeom prst="hexagon">
                <a:avLst/>
              </a:prstGeom>
              <a:noFill/>
              <a:ln w="19050">
                <a:solidFill>
                  <a:srgbClr val="00BCF2">
                    <a:alpha val="3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71" name="Hexagon 70">
                <a:extLst>
                  <a:ext uri="{FF2B5EF4-FFF2-40B4-BE49-F238E27FC236}">
                    <a16:creationId xmlns:a16="http://schemas.microsoft.com/office/drawing/2014/main" id="{A63A7F9D-96D4-41CA-840C-0B64FCE9B439}"/>
                  </a:ext>
                </a:extLst>
              </p:cNvPr>
              <p:cNvSpPr/>
              <p:nvPr/>
            </p:nvSpPr>
            <p:spPr bwMode="auto">
              <a:xfrm>
                <a:off x="5932698" y="1894404"/>
                <a:ext cx="571079" cy="492309"/>
              </a:xfrm>
              <a:prstGeom prst="hexagon">
                <a:avLst/>
              </a:prstGeom>
              <a:noFill/>
              <a:ln w="19050">
                <a:solidFill>
                  <a:srgbClr val="00BCF2">
                    <a:alpha val="3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72" name="Hexagon 71">
                <a:extLst>
                  <a:ext uri="{FF2B5EF4-FFF2-40B4-BE49-F238E27FC236}">
                    <a16:creationId xmlns:a16="http://schemas.microsoft.com/office/drawing/2014/main" id="{DF993D98-7D01-4E1F-BD3D-777400E1CABE}"/>
                  </a:ext>
                </a:extLst>
              </p:cNvPr>
              <p:cNvSpPr/>
              <p:nvPr/>
            </p:nvSpPr>
            <p:spPr bwMode="auto">
              <a:xfrm>
                <a:off x="6981342" y="1894404"/>
                <a:ext cx="571079" cy="492309"/>
              </a:xfrm>
              <a:prstGeom prst="hexagon">
                <a:avLst/>
              </a:prstGeom>
              <a:noFill/>
              <a:ln w="19050">
                <a:solidFill>
                  <a:srgbClr val="00BCF2">
                    <a:alpha val="3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73" name="Hexagon 72">
                <a:extLst>
                  <a:ext uri="{FF2B5EF4-FFF2-40B4-BE49-F238E27FC236}">
                    <a16:creationId xmlns:a16="http://schemas.microsoft.com/office/drawing/2014/main" id="{62159448-355D-44EA-AD90-170588319DE4}"/>
                  </a:ext>
                </a:extLst>
              </p:cNvPr>
              <p:cNvSpPr/>
              <p:nvPr/>
            </p:nvSpPr>
            <p:spPr bwMode="auto">
              <a:xfrm>
                <a:off x="8029986" y="1894404"/>
                <a:ext cx="571079" cy="492309"/>
              </a:xfrm>
              <a:prstGeom prst="hexagon">
                <a:avLst/>
              </a:prstGeom>
              <a:noFill/>
              <a:ln w="19050">
                <a:solidFill>
                  <a:srgbClr val="00BCF2">
                    <a:alpha val="3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74" name="Hexagon 73">
                <a:extLst>
                  <a:ext uri="{FF2B5EF4-FFF2-40B4-BE49-F238E27FC236}">
                    <a16:creationId xmlns:a16="http://schemas.microsoft.com/office/drawing/2014/main" id="{61538389-E715-48C8-8387-6505F24A2A73}"/>
                  </a:ext>
                </a:extLst>
              </p:cNvPr>
              <p:cNvSpPr/>
              <p:nvPr/>
            </p:nvSpPr>
            <p:spPr bwMode="auto">
              <a:xfrm>
                <a:off x="9078630" y="1894404"/>
                <a:ext cx="571079" cy="492309"/>
              </a:xfrm>
              <a:prstGeom prst="hexagon">
                <a:avLst/>
              </a:prstGeom>
              <a:noFill/>
              <a:ln w="19050">
                <a:solidFill>
                  <a:srgbClr val="00BCF2">
                    <a:alpha val="3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75" name="Hexagon 74">
                <a:extLst>
                  <a:ext uri="{FF2B5EF4-FFF2-40B4-BE49-F238E27FC236}">
                    <a16:creationId xmlns:a16="http://schemas.microsoft.com/office/drawing/2014/main" id="{B3D3B026-A4A4-4F55-8173-7FC1B8A6FC57}"/>
                  </a:ext>
                </a:extLst>
              </p:cNvPr>
              <p:cNvSpPr/>
              <p:nvPr/>
            </p:nvSpPr>
            <p:spPr bwMode="auto">
              <a:xfrm>
                <a:off x="10127274" y="1894404"/>
                <a:ext cx="571079" cy="492309"/>
              </a:xfrm>
              <a:prstGeom prst="hexagon">
                <a:avLst/>
              </a:prstGeom>
              <a:noFill/>
              <a:ln w="19050">
                <a:solidFill>
                  <a:srgbClr val="00BCF2">
                    <a:alpha val="3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76" name="Hexagon 75">
                <a:extLst>
                  <a:ext uri="{FF2B5EF4-FFF2-40B4-BE49-F238E27FC236}">
                    <a16:creationId xmlns:a16="http://schemas.microsoft.com/office/drawing/2014/main" id="{AE039D64-A406-4F81-B1FC-135D5AEDA585}"/>
                  </a:ext>
                </a:extLst>
              </p:cNvPr>
              <p:cNvSpPr/>
              <p:nvPr/>
            </p:nvSpPr>
            <p:spPr bwMode="auto">
              <a:xfrm>
                <a:off x="11175918" y="1894404"/>
                <a:ext cx="571079" cy="492309"/>
              </a:xfrm>
              <a:prstGeom prst="hexagon">
                <a:avLst/>
              </a:prstGeom>
              <a:noFill/>
              <a:ln w="19050">
                <a:solidFill>
                  <a:srgbClr val="00BCF2">
                    <a:alpha val="3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77" name="Group 76">
              <a:extLst>
                <a:ext uri="{FF2B5EF4-FFF2-40B4-BE49-F238E27FC236}">
                  <a16:creationId xmlns:a16="http://schemas.microsoft.com/office/drawing/2014/main" id="{C1B74E3C-2252-4AFB-8BDB-F62A16EDAA27}"/>
                </a:ext>
              </a:extLst>
            </p:cNvPr>
            <p:cNvGrpSpPr/>
            <p:nvPr/>
          </p:nvGrpSpPr>
          <p:grpSpPr>
            <a:xfrm>
              <a:off x="166743" y="2231934"/>
              <a:ext cx="12106163" cy="492309"/>
              <a:chOff x="166743" y="2231934"/>
              <a:chExt cx="12106163" cy="492309"/>
            </a:xfrm>
          </p:grpSpPr>
          <p:sp>
            <p:nvSpPr>
              <p:cNvPr id="78" name="Hexagon 77">
                <a:extLst>
                  <a:ext uri="{FF2B5EF4-FFF2-40B4-BE49-F238E27FC236}">
                    <a16:creationId xmlns:a16="http://schemas.microsoft.com/office/drawing/2014/main" id="{5C04BBAF-F520-4D87-9881-BC84D3B6287F}"/>
                  </a:ext>
                </a:extLst>
              </p:cNvPr>
              <p:cNvSpPr/>
              <p:nvPr/>
            </p:nvSpPr>
            <p:spPr bwMode="auto">
              <a:xfrm>
                <a:off x="166743" y="2231934"/>
                <a:ext cx="571079" cy="492309"/>
              </a:xfrm>
              <a:prstGeom prst="hexagon">
                <a:avLst/>
              </a:prstGeom>
              <a:noFill/>
              <a:ln w="19050">
                <a:solidFill>
                  <a:srgbClr val="00188F">
                    <a:alpha val="4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79" name="Hexagon 78">
                <a:extLst>
                  <a:ext uri="{FF2B5EF4-FFF2-40B4-BE49-F238E27FC236}">
                    <a16:creationId xmlns:a16="http://schemas.microsoft.com/office/drawing/2014/main" id="{D9E99388-5C58-4F21-A993-E3D27B81A8A6}"/>
                  </a:ext>
                </a:extLst>
              </p:cNvPr>
              <p:cNvSpPr/>
              <p:nvPr/>
            </p:nvSpPr>
            <p:spPr bwMode="auto">
              <a:xfrm>
                <a:off x="1215387" y="2231934"/>
                <a:ext cx="571079" cy="492309"/>
              </a:xfrm>
              <a:prstGeom prst="hexagon">
                <a:avLst/>
              </a:prstGeom>
              <a:noFill/>
              <a:ln w="19050">
                <a:solidFill>
                  <a:srgbClr val="00188F">
                    <a:alpha val="4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0" name="Hexagon 79">
                <a:extLst>
                  <a:ext uri="{FF2B5EF4-FFF2-40B4-BE49-F238E27FC236}">
                    <a16:creationId xmlns:a16="http://schemas.microsoft.com/office/drawing/2014/main" id="{826EBE24-2B2A-4CB0-A629-D305C402721D}"/>
                  </a:ext>
                </a:extLst>
              </p:cNvPr>
              <p:cNvSpPr/>
              <p:nvPr/>
            </p:nvSpPr>
            <p:spPr bwMode="auto">
              <a:xfrm>
                <a:off x="2264031" y="2231934"/>
                <a:ext cx="571079" cy="492309"/>
              </a:xfrm>
              <a:prstGeom prst="hexagon">
                <a:avLst/>
              </a:prstGeom>
              <a:noFill/>
              <a:ln w="19050">
                <a:solidFill>
                  <a:srgbClr val="00188F">
                    <a:alpha val="4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1" name="Hexagon 80">
                <a:extLst>
                  <a:ext uri="{FF2B5EF4-FFF2-40B4-BE49-F238E27FC236}">
                    <a16:creationId xmlns:a16="http://schemas.microsoft.com/office/drawing/2014/main" id="{5B3B342B-62C6-4AF6-A0F0-A237F390E60F}"/>
                  </a:ext>
                </a:extLst>
              </p:cNvPr>
              <p:cNvSpPr/>
              <p:nvPr/>
            </p:nvSpPr>
            <p:spPr bwMode="auto">
              <a:xfrm>
                <a:off x="3312675" y="2231934"/>
                <a:ext cx="571079" cy="492309"/>
              </a:xfrm>
              <a:prstGeom prst="hexagon">
                <a:avLst/>
              </a:prstGeom>
              <a:noFill/>
              <a:ln w="19050">
                <a:solidFill>
                  <a:srgbClr val="00188F">
                    <a:alpha val="4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2" name="Hexagon 81">
                <a:extLst>
                  <a:ext uri="{FF2B5EF4-FFF2-40B4-BE49-F238E27FC236}">
                    <a16:creationId xmlns:a16="http://schemas.microsoft.com/office/drawing/2014/main" id="{3E8D0B37-6C7D-4112-B177-10C47169A880}"/>
                  </a:ext>
                </a:extLst>
              </p:cNvPr>
              <p:cNvSpPr/>
              <p:nvPr/>
            </p:nvSpPr>
            <p:spPr bwMode="auto">
              <a:xfrm>
                <a:off x="4361319" y="2231934"/>
                <a:ext cx="571079" cy="492309"/>
              </a:xfrm>
              <a:prstGeom prst="hexagon">
                <a:avLst/>
              </a:prstGeom>
              <a:noFill/>
              <a:ln w="19050">
                <a:solidFill>
                  <a:srgbClr val="00188F">
                    <a:alpha val="4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3" name="Hexagon 82">
                <a:extLst>
                  <a:ext uri="{FF2B5EF4-FFF2-40B4-BE49-F238E27FC236}">
                    <a16:creationId xmlns:a16="http://schemas.microsoft.com/office/drawing/2014/main" id="{469B9DC9-6006-4F52-89EC-F2B55B3D41CB}"/>
                  </a:ext>
                </a:extLst>
              </p:cNvPr>
              <p:cNvSpPr/>
              <p:nvPr/>
            </p:nvSpPr>
            <p:spPr bwMode="auto">
              <a:xfrm>
                <a:off x="5409963" y="2231934"/>
                <a:ext cx="571079" cy="492309"/>
              </a:xfrm>
              <a:prstGeom prst="hexagon">
                <a:avLst/>
              </a:prstGeom>
              <a:noFill/>
              <a:ln w="19050">
                <a:solidFill>
                  <a:srgbClr val="00188F">
                    <a:alpha val="4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4" name="Hexagon 83">
                <a:extLst>
                  <a:ext uri="{FF2B5EF4-FFF2-40B4-BE49-F238E27FC236}">
                    <a16:creationId xmlns:a16="http://schemas.microsoft.com/office/drawing/2014/main" id="{6CD94783-1D3E-4264-AE9D-83A9CB6C0DB4}"/>
                  </a:ext>
                </a:extLst>
              </p:cNvPr>
              <p:cNvSpPr/>
              <p:nvPr/>
            </p:nvSpPr>
            <p:spPr bwMode="auto">
              <a:xfrm>
                <a:off x="6458607" y="2231934"/>
                <a:ext cx="571079" cy="492309"/>
              </a:xfrm>
              <a:prstGeom prst="hexagon">
                <a:avLst/>
              </a:prstGeom>
              <a:noFill/>
              <a:ln w="19050">
                <a:solidFill>
                  <a:srgbClr val="00188F">
                    <a:alpha val="4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5" name="Hexagon 84">
                <a:extLst>
                  <a:ext uri="{FF2B5EF4-FFF2-40B4-BE49-F238E27FC236}">
                    <a16:creationId xmlns:a16="http://schemas.microsoft.com/office/drawing/2014/main" id="{1BF06C35-1303-4C74-AC4A-14A91DC1C65A}"/>
                  </a:ext>
                </a:extLst>
              </p:cNvPr>
              <p:cNvSpPr/>
              <p:nvPr/>
            </p:nvSpPr>
            <p:spPr bwMode="auto">
              <a:xfrm>
                <a:off x="7507251" y="2231934"/>
                <a:ext cx="571079" cy="492309"/>
              </a:xfrm>
              <a:prstGeom prst="hexagon">
                <a:avLst/>
              </a:prstGeom>
              <a:noFill/>
              <a:ln w="19050">
                <a:solidFill>
                  <a:srgbClr val="00188F">
                    <a:alpha val="4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6" name="Hexagon 85">
                <a:extLst>
                  <a:ext uri="{FF2B5EF4-FFF2-40B4-BE49-F238E27FC236}">
                    <a16:creationId xmlns:a16="http://schemas.microsoft.com/office/drawing/2014/main" id="{D75CD49D-DA9B-4554-9FE9-5483E293379E}"/>
                  </a:ext>
                </a:extLst>
              </p:cNvPr>
              <p:cNvSpPr/>
              <p:nvPr/>
            </p:nvSpPr>
            <p:spPr bwMode="auto">
              <a:xfrm>
                <a:off x="8555895" y="2231934"/>
                <a:ext cx="571079" cy="492309"/>
              </a:xfrm>
              <a:prstGeom prst="hexagon">
                <a:avLst/>
              </a:prstGeom>
              <a:noFill/>
              <a:ln w="19050">
                <a:solidFill>
                  <a:srgbClr val="00188F">
                    <a:alpha val="4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7" name="Hexagon 86">
                <a:extLst>
                  <a:ext uri="{FF2B5EF4-FFF2-40B4-BE49-F238E27FC236}">
                    <a16:creationId xmlns:a16="http://schemas.microsoft.com/office/drawing/2014/main" id="{BD239ED1-4EB0-426C-8D15-AF4A65EB5F5A}"/>
                  </a:ext>
                </a:extLst>
              </p:cNvPr>
              <p:cNvSpPr/>
              <p:nvPr/>
            </p:nvSpPr>
            <p:spPr bwMode="auto">
              <a:xfrm>
                <a:off x="9604539" y="2231934"/>
                <a:ext cx="571079" cy="492309"/>
              </a:xfrm>
              <a:prstGeom prst="hexagon">
                <a:avLst/>
              </a:prstGeom>
              <a:noFill/>
              <a:ln w="19050">
                <a:solidFill>
                  <a:srgbClr val="00188F">
                    <a:alpha val="4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8" name="Hexagon 87">
                <a:extLst>
                  <a:ext uri="{FF2B5EF4-FFF2-40B4-BE49-F238E27FC236}">
                    <a16:creationId xmlns:a16="http://schemas.microsoft.com/office/drawing/2014/main" id="{D15F8A7E-9CD8-4F44-84E5-CC97F569ABD9}"/>
                  </a:ext>
                </a:extLst>
              </p:cNvPr>
              <p:cNvSpPr/>
              <p:nvPr/>
            </p:nvSpPr>
            <p:spPr bwMode="auto">
              <a:xfrm>
                <a:off x="10653183" y="2231934"/>
                <a:ext cx="571079" cy="492309"/>
              </a:xfrm>
              <a:prstGeom prst="hexagon">
                <a:avLst/>
              </a:prstGeom>
              <a:noFill/>
              <a:ln w="19050">
                <a:solidFill>
                  <a:srgbClr val="00188F">
                    <a:alpha val="4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9" name="Hexagon 88">
                <a:extLst>
                  <a:ext uri="{FF2B5EF4-FFF2-40B4-BE49-F238E27FC236}">
                    <a16:creationId xmlns:a16="http://schemas.microsoft.com/office/drawing/2014/main" id="{5308C395-7F54-46FC-9A69-2AEECED72229}"/>
                  </a:ext>
                </a:extLst>
              </p:cNvPr>
              <p:cNvSpPr/>
              <p:nvPr/>
            </p:nvSpPr>
            <p:spPr bwMode="auto">
              <a:xfrm>
                <a:off x="11701827" y="2231934"/>
                <a:ext cx="571079" cy="492309"/>
              </a:xfrm>
              <a:prstGeom prst="hexagon">
                <a:avLst/>
              </a:prstGeom>
              <a:noFill/>
              <a:ln w="19050">
                <a:solidFill>
                  <a:srgbClr val="00188F">
                    <a:alpha val="4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91" name="Group 90">
              <a:extLst>
                <a:ext uri="{FF2B5EF4-FFF2-40B4-BE49-F238E27FC236}">
                  <a16:creationId xmlns:a16="http://schemas.microsoft.com/office/drawing/2014/main" id="{188056E7-2C8F-48EF-A054-0F8F473D941D}"/>
                </a:ext>
              </a:extLst>
            </p:cNvPr>
            <p:cNvGrpSpPr/>
            <p:nvPr/>
          </p:nvGrpSpPr>
          <p:grpSpPr>
            <a:xfrm>
              <a:off x="-359166" y="2546046"/>
              <a:ext cx="12106163" cy="492309"/>
              <a:chOff x="-359166" y="2546046"/>
              <a:chExt cx="12106163" cy="492309"/>
            </a:xfrm>
          </p:grpSpPr>
          <p:sp>
            <p:nvSpPr>
              <p:cNvPr id="92" name="Hexagon 91">
                <a:extLst>
                  <a:ext uri="{FF2B5EF4-FFF2-40B4-BE49-F238E27FC236}">
                    <a16:creationId xmlns:a16="http://schemas.microsoft.com/office/drawing/2014/main" id="{86EF06A2-541D-4EA5-A06A-302CD593BE59}"/>
                  </a:ext>
                </a:extLst>
              </p:cNvPr>
              <p:cNvSpPr/>
              <p:nvPr/>
            </p:nvSpPr>
            <p:spPr bwMode="auto">
              <a:xfrm>
                <a:off x="-359166" y="2546046"/>
                <a:ext cx="571079" cy="492309"/>
              </a:xfrm>
              <a:prstGeom prst="hexagon">
                <a:avLst/>
              </a:prstGeom>
              <a:noFill/>
              <a:ln w="19050">
                <a:solidFill>
                  <a:srgbClr val="0078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3" name="Hexagon 92">
                <a:extLst>
                  <a:ext uri="{FF2B5EF4-FFF2-40B4-BE49-F238E27FC236}">
                    <a16:creationId xmlns:a16="http://schemas.microsoft.com/office/drawing/2014/main" id="{CA20BCFA-225D-4002-8D79-AC12E47FF887}"/>
                  </a:ext>
                </a:extLst>
              </p:cNvPr>
              <p:cNvSpPr/>
              <p:nvPr/>
            </p:nvSpPr>
            <p:spPr bwMode="auto">
              <a:xfrm>
                <a:off x="689478" y="2546046"/>
                <a:ext cx="571079" cy="492309"/>
              </a:xfrm>
              <a:prstGeom prst="hexagon">
                <a:avLst/>
              </a:prstGeom>
              <a:noFill/>
              <a:ln w="19050">
                <a:solidFill>
                  <a:srgbClr val="0078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4" name="Hexagon 93">
                <a:extLst>
                  <a:ext uri="{FF2B5EF4-FFF2-40B4-BE49-F238E27FC236}">
                    <a16:creationId xmlns:a16="http://schemas.microsoft.com/office/drawing/2014/main" id="{ACCB7C0E-5700-452A-AC0F-3F9E4C5F495A}"/>
                  </a:ext>
                </a:extLst>
              </p:cNvPr>
              <p:cNvSpPr/>
              <p:nvPr/>
            </p:nvSpPr>
            <p:spPr bwMode="auto">
              <a:xfrm>
                <a:off x="1738122" y="2546046"/>
                <a:ext cx="571079" cy="492309"/>
              </a:xfrm>
              <a:prstGeom prst="hexagon">
                <a:avLst/>
              </a:prstGeom>
              <a:noFill/>
              <a:ln w="19050">
                <a:solidFill>
                  <a:srgbClr val="0078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5" name="Hexagon 94">
                <a:extLst>
                  <a:ext uri="{FF2B5EF4-FFF2-40B4-BE49-F238E27FC236}">
                    <a16:creationId xmlns:a16="http://schemas.microsoft.com/office/drawing/2014/main" id="{CD1D2B91-92AB-49CC-A467-08351AC84A6B}"/>
                  </a:ext>
                </a:extLst>
              </p:cNvPr>
              <p:cNvSpPr/>
              <p:nvPr/>
            </p:nvSpPr>
            <p:spPr bwMode="auto">
              <a:xfrm>
                <a:off x="2786766" y="2546046"/>
                <a:ext cx="571079" cy="492309"/>
              </a:xfrm>
              <a:prstGeom prst="hexagon">
                <a:avLst/>
              </a:prstGeom>
              <a:noFill/>
              <a:ln w="19050">
                <a:solidFill>
                  <a:srgbClr val="0078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6" name="Hexagon 95">
                <a:extLst>
                  <a:ext uri="{FF2B5EF4-FFF2-40B4-BE49-F238E27FC236}">
                    <a16:creationId xmlns:a16="http://schemas.microsoft.com/office/drawing/2014/main" id="{4B6384C1-EF20-4ACE-87DD-B557961ADFC0}"/>
                  </a:ext>
                </a:extLst>
              </p:cNvPr>
              <p:cNvSpPr/>
              <p:nvPr/>
            </p:nvSpPr>
            <p:spPr bwMode="auto">
              <a:xfrm>
                <a:off x="3835410" y="2546046"/>
                <a:ext cx="571079" cy="492309"/>
              </a:xfrm>
              <a:prstGeom prst="hexagon">
                <a:avLst/>
              </a:prstGeom>
              <a:noFill/>
              <a:ln w="19050">
                <a:solidFill>
                  <a:srgbClr val="0078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7" name="Hexagon 96">
                <a:extLst>
                  <a:ext uri="{FF2B5EF4-FFF2-40B4-BE49-F238E27FC236}">
                    <a16:creationId xmlns:a16="http://schemas.microsoft.com/office/drawing/2014/main" id="{BD97890C-6ADD-40CB-AFA3-157F76E7CEA7}"/>
                  </a:ext>
                </a:extLst>
              </p:cNvPr>
              <p:cNvSpPr/>
              <p:nvPr/>
            </p:nvSpPr>
            <p:spPr bwMode="auto">
              <a:xfrm>
                <a:off x="4884054" y="2546046"/>
                <a:ext cx="571079" cy="492309"/>
              </a:xfrm>
              <a:prstGeom prst="hexagon">
                <a:avLst/>
              </a:prstGeom>
              <a:noFill/>
              <a:ln w="19050">
                <a:solidFill>
                  <a:srgbClr val="0078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8" name="Hexagon 97">
                <a:extLst>
                  <a:ext uri="{FF2B5EF4-FFF2-40B4-BE49-F238E27FC236}">
                    <a16:creationId xmlns:a16="http://schemas.microsoft.com/office/drawing/2014/main" id="{D0C6C3E7-34BA-464C-8990-531914BBDA51}"/>
                  </a:ext>
                </a:extLst>
              </p:cNvPr>
              <p:cNvSpPr/>
              <p:nvPr/>
            </p:nvSpPr>
            <p:spPr bwMode="auto">
              <a:xfrm>
                <a:off x="5932698" y="2546046"/>
                <a:ext cx="571079" cy="492309"/>
              </a:xfrm>
              <a:prstGeom prst="hexagon">
                <a:avLst/>
              </a:prstGeom>
              <a:noFill/>
              <a:ln w="19050">
                <a:solidFill>
                  <a:srgbClr val="0078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9" name="Hexagon 98">
                <a:extLst>
                  <a:ext uri="{FF2B5EF4-FFF2-40B4-BE49-F238E27FC236}">
                    <a16:creationId xmlns:a16="http://schemas.microsoft.com/office/drawing/2014/main" id="{6B4DB0DA-BFF0-456E-A3D6-121A94F8786E}"/>
                  </a:ext>
                </a:extLst>
              </p:cNvPr>
              <p:cNvSpPr/>
              <p:nvPr/>
            </p:nvSpPr>
            <p:spPr bwMode="auto">
              <a:xfrm>
                <a:off x="6981342" y="2546046"/>
                <a:ext cx="571079" cy="492309"/>
              </a:xfrm>
              <a:prstGeom prst="hexagon">
                <a:avLst/>
              </a:prstGeom>
              <a:noFill/>
              <a:ln w="19050">
                <a:solidFill>
                  <a:srgbClr val="0078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00" name="Hexagon 99">
                <a:extLst>
                  <a:ext uri="{FF2B5EF4-FFF2-40B4-BE49-F238E27FC236}">
                    <a16:creationId xmlns:a16="http://schemas.microsoft.com/office/drawing/2014/main" id="{941110F5-B299-4E85-8000-BDF35F51F644}"/>
                  </a:ext>
                </a:extLst>
              </p:cNvPr>
              <p:cNvSpPr/>
              <p:nvPr/>
            </p:nvSpPr>
            <p:spPr bwMode="auto">
              <a:xfrm>
                <a:off x="8029986" y="2546046"/>
                <a:ext cx="571079" cy="492309"/>
              </a:xfrm>
              <a:prstGeom prst="hexagon">
                <a:avLst/>
              </a:prstGeom>
              <a:noFill/>
              <a:ln w="19050">
                <a:solidFill>
                  <a:srgbClr val="0078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01" name="Hexagon 100">
                <a:extLst>
                  <a:ext uri="{FF2B5EF4-FFF2-40B4-BE49-F238E27FC236}">
                    <a16:creationId xmlns:a16="http://schemas.microsoft.com/office/drawing/2014/main" id="{39C0AFFC-12A3-446E-B536-C74A346D21CF}"/>
                  </a:ext>
                </a:extLst>
              </p:cNvPr>
              <p:cNvSpPr/>
              <p:nvPr/>
            </p:nvSpPr>
            <p:spPr bwMode="auto">
              <a:xfrm>
                <a:off x="9078630" y="2546046"/>
                <a:ext cx="571079" cy="492309"/>
              </a:xfrm>
              <a:prstGeom prst="hexagon">
                <a:avLst/>
              </a:prstGeom>
              <a:noFill/>
              <a:ln w="19050">
                <a:solidFill>
                  <a:srgbClr val="0078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02" name="Hexagon 101">
                <a:extLst>
                  <a:ext uri="{FF2B5EF4-FFF2-40B4-BE49-F238E27FC236}">
                    <a16:creationId xmlns:a16="http://schemas.microsoft.com/office/drawing/2014/main" id="{0179BE59-AE31-42C0-9CA2-32E1354511D0}"/>
                  </a:ext>
                </a:extLst>
              </p:cNvPr>
              <p:cNvSpPr/>
              <p:nvPr/>
            </p:nvSpPr>
            <p:spPr bwMode="auto">
              <a:xfrm>
                <a:off x="10127274" y="2546046"/>
                <a:ext cx="571079" cy="492309"/>
              </a:xfrm>
              <a:prstGeom prst="hexagon">
                <a:avLst/>
              </a:prstGeom>
              <a:noFill/>
              <a:ln w="19050">
                <a:solidFill>
                  <a:srgbClr val="0078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03" name="Hexagon 102">
                <a:extLst>
                  <a:ext uri="{FF2B5EF4-FFF2-40B4-BE49-F238E27FC236}">
                    <a16:creationId xmlns:a16="http://schemas.microsoft.com/office/drawing/2014/main" id="{DD5210FB-4207-4B03-95BE-6220A82433F7}"/>
                  </a:ext>
                </a:extLst>
              </p:cNvPr>
              <p:cNvSpPr/>
              <p:nvPr/>
            </p:nvSpPr>
            <p:spPr bwMode="auto">
              <a:xfrm>
                <a:off x="11175918" y="2546046"/>
                <a:ext cx="571079" cy="492309"/>
              </a:xfrm>
              <a:prstGeom prst="hexagon">
                <a:avLst/>
              </a:prstGeom>
              <a:noFill/>
              <a:ln w="19050">
                <a:solidFill>
                  <a:srgbClr val="0078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51" name="Group 50">
            <a:extLst>
              <a:ext uri="{FF2B5EF4-FFF2-40B4-BE49-F238E27FC236}">
                <a16:creationId xmlns:a16="http://schemas.microsoft.com/office/drawing/2014/main" id="{CFF3D83A-FCA4-4101-AAFB-A3BDCA1D3854}"/>
              </a:ext>
            </a:extLst>
          </p:cNvPr>
          <p:cNvGrpSpPr/>
          <p:nvPr/>
        </p:nvGrpSpPr>
        <p:grpSpPr>
          <a:xfrm>
            <a:off x="163466" y="3708403"/>
            <a:ext cx="11868183" cy="482631"/>
            <a:chOff x="166743" y="3220231"/>
            <a:chExt cx="12106163" cy="492309"/>
          </a:xfrm>
          <a:solidFill>
            <a:srgbClr val="DD5900"/>
          </a:solidFill>
        </p:grpSpPr>
        <p:sp>
          <p:nvSpPr>
            <p:cNvPr id="52" name="Hexagon 51">
              <a:extLst>
                <a:ext uri="{FF2B5EF4-FFF2-40B4-BE49-F238E27FC236}">
                  <a16:creationId xmlns:a16="http://schemas.microsoft.com/office/drawing/2014/main" id="{393E8CCE-5932-4125-8964-925FAA2520BF}"/>
                </a:ext>
              </a:extLst>
            </p:cNvPr>
            <p:cNvSpPr/>
            <p:nvPr/>
          </p:nvSpPr>
          <p:spPr bwMode="auto">
            <a:xfrm>
              <a:off x="166743" y="3220231"/>
              <a:ext cx="571079" cy="492309"/>
            </a:xfrm>
            <a:prstGeom prst="hexagon">
              <a:avLst/>
            </a:prstGeom>
            <a:grpFill/>
            <a:ln w="317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53" name="Hexagon 52">
              <a:extLst>
                <a:ext uri="{FF2B5EF4-FFF2-40B4-BE49-F238E27FC236}">
                  <a16:creationId xmlns:a16="http://schemas.microsoft.com/office/drawing/2014/main" id="{E2493346-B85C-45CD-B571-8A2E1693304A}"/>
                </a:ext>
              </a:extLst>
            </p:cNvPr>
            <p:cNvSpPr/>
            <p:nvPr/>
          </p:nvSpPr>
          <p:spPr bwMode="auto">
            <a:xfrm>
              <a:off x="1215387" y="3220231"/>
              <a:ext cx="571079" cy="492309"/>
            </a:xfrm>
            <a:prstGeom prst="hexagon">
              <a:avLst/>
            </a:prstGeom>
            <a:grpFill/>
            <a:ln w="317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54" name="Hexagon 53">
              <a:extLst>
                <a:ext uri="{FF2B5EF4-FFF2-40B4-BE49-F238E27FC236}">
                  <a16:creationId xmlns:a16="http://schemas.microsoft.com/office/drawing/2014/main" id="{B049AAD9-1FC4-4E1F-BF7B-B8EE5F9A15F8}"/>
                </a:ext>
              </a:extLst>
            </p:cNvPr>
            <p:cNvSpPr/>
            <p:nvPr/>
          </p:nvSpPr>
          <p:spPr bwMode="auto">
            <a:xfrm>
              <a:off x="2264031" y="3220231"/>
              <a:ext cx="571079" cy="492309"/>
            </a:xfrm>
            <a:prstGeom prst="hexagon">
              <a:avLst/>
            </a:prstGeom>
            <a:grpFill/>
            <a:ln w="317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55" name="Hexagon 54">
              <a:extLst>
                <a:ext uri="{FF2B5EF4-FFF2-40B4-BE49-F238E27FC236}">
                  <a16:creationId xmlns:a16="http://schemas.microsoft.com/office/drawing/2014/main" id="{40699351-CD54-441E-AAC8-61C60C05FBE0}"/>
                </a:ext>
              </a:extLst>
            </p:cNvPr>
            <p:cNvSpPr/>
            <p:nvPr/>
          </p:nvSpPr>
          <p:spPr bwMode="auto">
            <a:xfrm>
              <a:off x="3312675" y="3220231"/>
              <a:ext cx="571079" cy="492309"/>
            </a:xfrm>
            <a:prstGeom prst="hexagon">
              <a:avLst/>
            </a:prstGeom>
            <a:grpFill/>
            <a:ln w="317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56" name="Hexagon 55">
              <a:extLst>
                <a:ext uri="{FF2B5EF4-FFF2-40B4-BE49-F238E27FC236}">
                  <a16:creationId xmlns:a16="http://schemas.microsoft.com/office/drawing/2014/main" id="{E005F36A-E0D1-4EC9-AD87-82D4013FF0CB}"/>
                </a:ext>
              </a:extLst>
            </p:cNvPr>
            <p:cNvSpPr/>
            <p:nvPr/>
          </p:nvSpPr>
          <p:spPr bwMode="auto">
            <a:xfrm>
              <a:off x="4361319" y="3220231"/>
              <a:ext cx="571079" cy="492309"/>
            </a:xfrm>
            <a:prstGeom prst="hexagon">
              <a:avLst/>
            </a:prstGeom>
            <a:grpFill/>
            <a:ln w="317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57" name="Hexagon 56">
              <a:extLst>
                <a:ext uri="{FF2B5EF4-FFF2-40B4-BE49-F238E27FC236}">
                  <a16:creationId xmlns:a16="http://schemas.microsoft.com/office/drawing/2014/main" id="{5C8AFA78-D3AC-48B4-AC68-54D747F51644}"/>
                </a:ext>
              </a:extLst>
            </p:cNvPr>
            <p:cNvSpPr/>
            <p:nvPr/>
          </p:nvSpPr>
          <p:spPr bwMode="auto">
            <a:xfrm>
              <a:off x="5409963" y="3220231"/>
              <a:ext cx="571079" cy="492309"/>
            </a:xfrm>
            <a:prstGeom prst="hexagon">
              <a:avLst/>
            </a:prstGeom>
            <a:grpFill/>
            <a:ln w="317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58" name="Hexagon 57">
              <a:extLst>
                <a:ext uri="{FF2B5EF4-FFF2-40B4-BE49-F238E27FC236}">
                  <a16:creationId xmlns:a16="http://schemas.microsoft.com/office/drawing/2014/main" id="{4F85B1F2-D2BC-4CE1-BEF1-3CA6A483545B}"/>
                </a:ext>
              </a:extLst>
            </p:cNvPr>
            <p:cNvSpPr/>
            <p:nvPr/>
          </p:nvSpPr>
          <p:spPr bwMode="auto">
            <a:xfrm>
              <a:off x="6458607" y="3220231"/>
              <a:ext cx="571079" cy="492309"/>
            </a:xfrm>
            <a:prstGeom prst="hexagon">
              <a:avLst/>
            </a:prstGeom>
            <a:grpFill/>
            <a:ln w="317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59" name="Hexagon 58">
              <a:extLst>
                <a:ext uri="{FF2B5EF4-FFF2-40B4-BE49-F238E27FC236}">
                  <a16:creationId xmlns:a16="http://schemas.microsoft.com/office/drawing/2014/main" id="{CEC2CCD2-BF4F-4BC0-ADF6-A1FBF15405D1}"/>
                </a:ext>
              </a:extLst>
            </p:cNvPr>
            <p:cNvSpPr/>
            <p:nvPr/>
          </p:nvSpPr>
          <p:spPr bwMode="auto">
            <a:xfrm>
              <a:off x="7507251" y="3220231"/>
              <a:ext cx="571079" cy="492309"/>
            </a:xfrm>
            <a:prstGeom prst="hexagon">
              <a:avLst/>
            </a:prstGeom>
            <a:grpFill/>
            <a:ln w="317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60" name="Hexagon 59">
              <a:extLst>
                <a:ext uri="{FF2B5EF4-FFF2-40B4-BE49-F238E27FC236}">
                  <a16:creationId xmlns:a16="http://schemas.microsoft.com/office/drawing/2014/main" id="{0F90A373-6D5F-467C-B15E-644758BB8823}"/>
                </a:ext>
              </a:extLst>
            </p:cNvPr>
            <p:cNvSpPr/>
            <p:nvPr/>
          </p:nvSpPr>
          <p:spPr bwMode="auto">
            <a:xfrm>
              <a:off x="8555895" y="3220231"/>
              <a:ext cx="571079" cy="492309"/>
            </a:xfrm>
            <a:prstGeom prst="hexagon">
              <a:avLst/>
            </a:prstGeom>
            <a:grpFill/>
            <a:ln w="317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61" name="Hexagon 60">
              <a:extLst>
                <a:ext uri="{FF2B5EF4-FFF2-40B4-BE49-F238E27FC236}">
                  <a16:creationId xmlns:a16="http://schemas.microsoft.com/office/drawing/2014/main" id="{46640245-D893-4020-84F1-7235B997162C}"/>
                </a:ext>
              </a:extLst>
            </p:cNvPr>
            <p:cNvSpPr/>
            <p:nvPr/>
          </p:nvSpPr>
          <p:spPr bwMode="auto">
            <a:xfrm>
              <a:off x="9604539" y="3220231"/>
              <a:ext cx="571079" cy="492309"/>
            </a:xfrm>
            <a:prstGeom prst="hexagon">
              <a:avLst/>
            </a:prstGeom>
            <a:grpFill/>
            <a:ln w="317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62" name="Hexagon 61">
              <a:extLst>
                <a:ext uri="{FF2B5EF4-FFF2-40B4-BE49-F238E27FC236}">
                  <a16:creationId xmlns:a16="http://schemas.microsoft.com/office/drawing/2014/main" id="{188654E8-5012-4383-B4B3-A44E70D26E54}"/>
                </a:ext>
              </a:extLst>
            </p:cNvPr>
            <p:cNvSpPr/>
            <p:nvPr/>
          </p:nvSpPr>
          <p:spPr bwMode="auto">
            <a:xfrm>
              <a:off x="10653183" y="3220231"/>
              <a:ext cx="571079" cy="492309"/>
            </a:xfrm>
            <a:prstGeom prst="hexagon">
              <a:avLst/>
            </a:prstGeom>
            <a:grpFill/>
            <a:ln w="317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63" name="Hexagon 62">
              <a:extLst>
                <a:ext uri="{FF2B5EF4-FFF2-40B4-BE49-F238E27FC236}">
                  <a16:creationId xmlns:a16="http://schemas.microsoft.com/office/drawing/2014/main" id="{6F668110-996A-40A0-9B86-DBBFF8B37D3A}"/>
                </a:ext>
              </a:extLst>
            </p:cNvPr>
            <p:cNvSpPr/>
            <p:nvPr/>
          </p:nvSpPr>
          <p:spPr bwMode="auto">
            <a:xfrm>
              <a:off x="11701827" y="3220231"/>
              <a:ext cx="571079" cy="492309"/>
            </a:xfrm>
            <a:prstGeom prst="hexagon">
              <a:avLst/>
            </a:prstGeom>
            <a:grpFill/>
            <a:ln w="317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104" name="Hexagon 103">
            <a:extLst>
              <a:ext uri="{FF2B5EF4-FFF2-40B4-BE49-F238E27FC236}">
                <a16:creationId xmlns:a16="http://schemas.microsoft.com/office/drawing/2014/main" id="{96099349-8C3D-4F12-8DC2-F7B2DCAC17D9}"/>
              </a:ext>
            </a:extLst>
          </p:cNvPr>
          <p:cNvSpPr/>
          <p:nvPr/>
        </p:nvSpPr>
        <p:spPr bwMode="auto">
          <a:xfrm>
            <a:off x="11984254" y="3391834"/>
            <a:ext cx="559853" cy="482631"/>
          </a:xfrm>
          <a:prstGeom prst="hexagon">
            <a:avLst/>
          </a:prstGeom>
          <a:noFill/>
          <a:ln w="31750">
            <a:solidFill>
              <a:srgbClr val="0078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cxnSp>
        <p:nvCxnSpPr>
          <p:cNvPr id="135" name="Straight Connector 134">
            <a:extLst>
              <a:ext uri="{FF2B5EF4-FFF2-40B4-BE49-F238E27FC236}">
                <a16:creationId xmlns:a16="http://schemas.microsoft.com/office/drawing/2014/main" id="{2858558F-E99A-460F-BC7D-754D08D079E1}"/>
              </a:ext>
            </a:extLst>
          </p:cNvPr>
          <p:cNvCxnSpPr/>
          <p:nvPr/>
        </p:nvCxnSpPr>
        <p:spPr>
          <a:xfrm flipH="1" flipV="1">
            <a:off x="9792827" y="5301086"/>
            <a:ext cx="1" cy="228999"/>
          </a:xfrm>
          <a:prstGeom prst="line">
            <a:avLst/>
          </a:prstGeom>
          <a:ln w="19050">
            <a:solidFill>
              <a:schemeClr val="accent5">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CCC540CF-0B98-4F56-B81E-AAEBE279A128}"/>
              </a:ext>
            </a:extLst>
          </p:cNvPr>
          <p:cNvCxnSpPr/>
          <p:nvPr/>
        </p:nvCxnSpPr>
        <p:spPr>
          <a:xfrm flipH="1" flipV="1">
            <a:off x="7369661" y="5283907"/>
            <a:ext cx="1" cy="228999"/>
          </a:xfrm>
          <a:prstGeom prst="line">
            <a:avLst/>
          </a:prstGeom>
          <a:ln w="19050">
            <a:solidFill>
              <a:schemeClr val="accent5">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6C9F95E1-9F03-4633-A8A9-858CD5C8771E}"/>
              </a:ext>
            </a:extLst>
          </p:cNvPr>
          <p:cNvCxnSpPr/>
          <p:nvPr/>
        </p:nvCxnSpPr>
        <p:spPr>
          <a:xfrm flipH="1" flipV="1">
            <a:off x="4701259" y="5310323"/>
            <a:ext cx="1" cy="228999"/>
          </a:xfrm>
          <a:prstGeom prst="line">
            <a:avLst/>
          </a:prstGeom>
          <a:ln w="19050">
            <a:solidFill>
              <a:schemeClr val="accent5">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7AE11B37-7A55-4E14-AE71-F34B2A152E1A}"/>
              </a:ext>
            </a:extLst>
          </p:cNvPr>
          <p:cNvCxnSpPr>
            <a:cxnSpLocks/>
          </p:cNvCxnSpPr>
          <p:nvPr/>
        </p:nvCxnSpPr>
        <p:spPr>
          <a:xfrm flipH="1" flipV="1">
            <a:off x="2243932" y="5283907"/>
            <a:ext cx="1" cy="228999"/>
          </a:xfrm>
          <a:prstGeom prst="line">
            <a:avLst/>
          </a:prstGeom>
          <a:ln w="19050">
            <a:solidFill>
              <a:schemeClr val="accent5">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34710C7B-E4E2-439E-93F5-67A19828C901}"/>
              </a:ext>
            </a:extLst>
          </p:cNvPr>
          <p:cNvSpPr/>
          <p:nvPr/>
        </p:nvSpPr>
        <p:spPr bwMode="auto">
          <a:xfrm>
            <a:off x="848" y="3950528"/>
            <a:ext cx="12192000" cy="1422020"/>
          </a:xfrm>
          <a:prstGeom prst="rect">
            <a:avLst/>
          </a:prstGeom>
          <a:solidFill>
            <a:srgbClr val="DD5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39" name="Text Placeholder 21">
            <a:extLst>
              <a:ext uri="{FF2B5EF4-FFF2-40B4-BE49-F238E27FC236}">
                <a16:creationId xmlns:a16="http://schemas.microsoft.com/office/drawing/2014/main" id="{F94E8CF6-E0BA-413B-A2F8-003E7B9CC15F}"/>
              </a:ext>
            </a:extLst>
          </p:cNvPr>
          <p:cNvSpPr txBox="1">
            <a:spLocks/>
          </p:cNvSpPr>
          <p:nvPr/>
        </p:nvSpPr>
        <p:spPr>
          <a:xfrm>
            <a:off x="407893" y="4663516"/>
            <a:ext cx="1658999" cy="603453"/>
          </a:xfrm>
          <a:prstGeom prst="rect">
            <a:avLst/>
          </a:prstGeom>
        </p:spPr>
        <p:txBody>
          <a:bodyPr wrap="square" lIns="89642" tIns="89642" rIns="89642" bIns="89642" anchor="t">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gn="ctr">
              <a:lnSpc>
                <a:spcPct val="100000"/>
              </a:lnSpc>
              <a:defRPr/>
            </a:pPr>
            <a:r>
              <a:rPr lang="en-US" sz="1372"/>
              <a:t>Programming Models</a:t>
            </a:r>
          </a:p>
        </p:txBody>
      </p:sp>
      <p:sp>
        <p:nvSpPr>
          <p:cNvPr id="140" name="Text Placeholder 21">
            <a:extLst>
              <a:ext uri="{FF2B5EF4-FFF2-40B4-BE49-F238E27FC236}">
                <a16:creationId xmlns:a16="http://schemas.microsoft.com/office/drawing/2014/main" id="{7E446161-98FA-44D8-94D6-4036B3D00C87}"/>
              </a:ext>
            </a:extLst>
          </p:cNvPr>
          <p:cNvSpPr txBox="1">
            <a:spLocks/>
          </p:cNvSpPr>
          <p:nvPr/>
        </p:nvSpPr>
        <p:spPr>
          <a:xfrm>
            <a:off x="2027429" y="4663516"/>
            <a:ext cx="1658999" cy="603453"/>
          </a:xfrm>
          <a:prstGeom prst="rect">
            <a:avLst/>
          </a:prstGeom>
        </p:spPr>
        <p:txBody>
          <a:bodyPr wrap="square" lIns="89642" tIns="89642" rIns="89642" bIns="89642" anchor="t">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gn="ctr">
              <a:lnSpc>
                <a:spcPct val="100000"/>
              </a:lnSpc>
              <a:defRPr/>
            </a:pPr>
            <a:r>
              <a:rPr lang="en-US" sz="1372"/>
              <a:t>Dev &amp; Ops </a:t>
            </a:r>
            <a:br>
              <a:rPr lang="en-US" sz="1372"/>
            </a:br>
            <a:r>
              <a:rPr lang="en-US" sz="1372"/>
              <a:t>Tooling</a:t>
            </a:r>
          </a:p>
        </p:txBody>
      </p:sp>
      <p:sp>
        <p:nvSpPr>
          <p:cNvPr id="141" name="Text Placeholder 21">
            <a:extLst>
              <a:ext uri="{FF2B5EF4-FFF2-40B4-BE49-F238E27FC236}">
                <a16:creationId xmlns:a16="http://schemas.microsoft.com/office/drawing/2014/main" id="{E2CD1139-E0D7-494D-8C1D-7218B280F851}"/>
              </a:ext>
            </a:extLst>
          </p:cNvPr>
          <p:cNvSpPr txBox="1">
            <a:spLocks/>
          </p:cNvSpPr>
          <p:nvPr/>
        </p:nvSpPr>
        <p:spPr>
          <a:xfrm>
            <a:off x="3646965" y="4663516"/>
            <a:ext cx="1658999" cy="392245"/>
          </a:xfrm>
          <a:prstGeom prst="rect">
            <a:avLst/>
          </a:prstGeom>
        </p:spPr>
        <p:txBody>
          <a:bodyPr wrap="square" lIns="89642" tIns="89642" rIns="89642" bIns="89642" anchor="t">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gn="ctr">
              <a:lnSpc>
                <a:spcPct val="100000"/>
              </a:lnSpc>
              <a:defRPr/>
            </a:pPr>
            <a:r>
              <a:rPr lang="en-US" sz="1372"/>
              <a:t>Orchestration</a:t>
            </a:r>
          </a:p>
        </p:txBody>
      </p:sp>
      <p:sp>
        <p:nvSpPr>
          <p:cNvPr id="142" name="Text Placeholder 21">
            <a:extLst>
              <a:ext uri="{FF2B5EF4-FFF2-40B4-BE49-F238E27FC236}">
                <a16:creationId xmlns:a16="http://schemas.microsoft.com/office/drawing/2014/main" id="{C348274E-5BDC-4FD2-8735-FD4D5D402FF0}"/>
              </a:ext>
            </a:extLst>
          </p:cNvPr>
          <p:cNvSpPr txBox="1">
            <a:spLocks/>
          </p:cNvSpPr>
          <p:nvPr/>
        </p:nvSpPr>
        <p:spPr>
          <a:xfrm>
            <a:off x="5266501" y="4663516"/>
            <a:ext cx="1658999" cy="603453"/>
          </a:xfrm>
          <a:prstGeom prst="rect">
            <a:avLst/>
          </a:prstGeom>
        </p:spPr>
        <p:txBody>
          <a:bodyPr wrap="square" lIns="89642" tIns="89642" rIns="89642" bIns="89642" anchor="t">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gn="ctr">
              <a:lnSpc>
                <a:spcPct val="100000"/>
              </a:lnSpc>
              <a:defRPr/>
            </a:pPr>
            <a:r>
              <a:rPr lang="en-US" sz="1372"/>
              <a:t>Lifecycle Management</a:t>
            </a:r>
          </a:p>
        </p:txBody>
      </p:sp>
      <p:sp>
        <p:nvSpPr>
          <p:cNvPr id="143" name="Text Placeholder 21">
            <a:extLst>
              <a:ext uri="{FF2B5EF4-FFF2-40B4-BE49-F238E27FC236}">
                <a16:creationId xmlns:a16="http://schemas.microsoft.com/office/drawing/2014/main" id="{67A54F95-7A68-404E-A1FE-D6D96DDAF77A}"/>
              </a:ext>
            </a:extLst>
          </p:cNvPr>
          <p:cNvSpPr txBox="1">
            <a:spLocks/>
          </p:cNvSpPr>
          <p:nvPr/>
        </p:nvSpPr>
        <p:spPr>
          <a:xfrm>
            <a:off x="6886037" y="4663516"/>
            <a:ext cx="1658999" cy="645695"/>
          </a:xfrm>
          <a:prstGeom prst="rect">
            <a:avLst/>
          </a:prstGeom>
        </p:spPr>
        <p:txBody>
          <a:bodyPr wrap="square" lIns="89642" tIns="89642" rIns="89642" bIns="89642" anchor="t">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gn="ctr">
              <a:lnSpc>
                <a:spcPct val="100000"/>
              </a:lnSpc>
              <a:defRPr/>
            </a:pPr>
            <a:r>
              <a:rPr lang="en-US" sz="1372"/>
              <a:t>Health &amp;</a:t>
            </a:r>
          </a:p>
          <a:p>
            <a:pPr lvl="0" algn="ctr">
              <a:lnSpc>
                <a:spcPct val="100000"/>
              </a:lnSpc>
              <a:defRPr/>
            </a:pPr>
            <a:r>
              <a:rPr lang="en-US" sz="1372"/>
              <a:t>Monitoring</a:t>
            </a:r>
          </a:p>
        </p:txBody>
      </p:sp>
      <p:sp>
        <p:nvSpPr>
          <p:cNvPr id="144" name="Text Placeholder 21">
            <a:extLst>
              <a:ext uri="{FF2B5EF4-FFF2-40B4-BE49-F238E27FC236}">
                <a16:creationId xmlns:a16="http://schemas.microsoft.com/office/drawing/2014/main" id="{B542A092-D173-4357-8117-9BBB249BDBB1}"/>
              </a:ext>
            </a:extLst>
          </p:cNvPr>
          <p:cNvSpPr txBox="1">
            <a:spLocks/>
          </p:cNvSpPr>
          <p:nvPr/>
        </p:nvSpPr>
        <p:spPr>
          <a:xfrm>
            <a:off x="8505573" y="4663516"/>
            <a:ext cx="1658999" cy="856902"/>
          </a:xfrm>
          <a:prstGeom prst="rect">
            <a:avLst/>
          </a:prstGeom>
        </p:spPr>
        <p:txBody>
          <a:bodyPr wrap="square" lIns="89642" tIns="89642" rIns="89642" bIns="89642" anchor="t">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gn="ctr">
              <a:lnSpc>
                <a:spcPct val="100000"/>
              </a:lnSpc>
              <a:defRPr/>
            </a:pPr>
            <a:r>
              <a:rPr lang="en-US" sz="1372"/>
              <a:t>Always On Availability</a:t>
            </a:r>
          </a:p>
          <a:p>
            <a:pPr lvl="0" algn="ctr">
              <a:lnSpc>
                <a:spcPct val="100000"/>
              </a:lnSpc>
              <a:defRPr/>
            </a:pPr>
            <a:endParaRPr lang="en-US" sz="1372"/>
          </a:p>
        </p:txBody>
      </p:sp>
      <p:sp>
        <p:nvSpPr>
          <p:cNvPr id="145" name="Text Placeholder 21">
            <a:extLst>
              <a:ext uri="{FF2B5EF4-FFF2-40B4-BE49-F238E27FC236}">
                <a16:creationId xmlns:a16="http://schemas.microsoft.com/office/drawing/2014/main" id="{9E358FDA-49B5-434B-9553-5B3618E157BA}"/>
              </a:ext>
            </a:extLst>
          </p:cNvPr>
          <p:cNvSpPr txBox="1">
            <a:spLocks/>
          </p:cNvSpPr>
          <p:nvPr/>
        </p:nvSpPr>
        <p:spPr>
          <a:xfrm>
            <a:off x="10105339" y="4598521"/>
            <a:ext cx="1658999" cy="645695"/>
          </a:xfrm>
          <a:prstGeom prst="rect">
            <a:avLst/>
          </a:prstGeom>
        </p:spPr>
        <p:txBody>
          <a:bodyPr wrap="square" lIns="89642" tIns="89642" rIns="89642" bIns="89642" anchor="t">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gn="ctr">
              <a:lnSpc>
                <a:spcPct val="100000"/>
              </a:lnSpc>
              <a:defRPr/>
            </a:pPr>
            <a:r>
              <a:rPr lang="en-US" sz="1372"/>
              <a:t>Auto</a:t>
            </a:r>
          </a:p>
          <a:p>
            <a:pPr lvl="0" algn="ctr">
              <a:lnSpc>
                <a:spcPct val="100000"/>
              </a:lnSpc>
              <a:defRPr/>
            </a:pPr>
            <a:r>
              <a:rPr lang="en-US" sz="1372"/>
              <a:t>Scaling</a:t>
            </a:r>
          </a:p>
        </p:txBody>
      </p:sp>
      <p:grpSp>
        <p:nvGrpSpPr>
          <p:cNvPr id="146" name="Group 145">
            <a:extLst>
              <a:ext uri="{FF2B5EF4-FFF2-40B4-BE49-F238E27FC236}">
                <a16:creationId xmlns:a16="http://schemas.microsoft.com/office/drawing/2014/main" id="{AF1FB9FF-7525-4935-A85D-1E613D6F19D4}"/>
              </a:ext>
            </a:extLst>
          </p:cNvPr>
          <p:cNvGrpSpPr/>
          <p:nvPr/>
        </p:nvGrpSpPr>
        <p:grpSpPr>
          <a:xfrm>
            <a:off x="10782106" y="4165417"/>
            <a:ext cx="345015" cy="337533"/>
            <a:chOff x="2378075" y="5489575"/>
            <a:chExt cx="585787" cy="573087"/>
          </a:xfrm>
        </p:grpSpPr>
        <p:sp>
          <p:nvSpPr>
            <p:cNvPr id="178" name="Freeform 5">
              <a:extLst>
                <a:ext uri="{FF2B5EF4-FFF2-40B4-BE49-F238E27FC236}">
                  <a16:creationId xmlns:a16="http://schemas.microsoft.com/office/drawing/2014/main" id="{5591CADE-C828-43F7-839C-6DDB4C380471}"/>
                </a:ext>
              </a:extLst>
            </p:cNvPr>
            <p:cNvSpPr>
              <a:spLocks/>
            </p:cNvSpPr>
            <p:nvPr/>
          </p:nvSpPr>
          <p:spPr bwMode="auto">
            <a:xfrm>
              <a:off x="2524125" y="5648325"/>
              <a:ext cx="269875" cy="266700"/>
            </a:xfrm>
            <a:custGeom>
              <a:avLst/>
              <a:gdLst>
                <a:gd name="T0" fmla="*/ 170 w 170"/>
                <a:gd name="T1" fmla="*/ 168 h 168"/>
                <a:gd name="T2" fmla="*/ 170 w 170"/>
                <a:gd name="T3" fmla="*/ 0 h 168"/>
                <a:gd name="T4" fmla="*/ 0 w 170"/>
                <a:gd name="T5" fmla="*/ 0 h 168"/>
              </a:gdLst>
              <a:ahLst/>
              <a:cxnLst>
                <a:cxn ang="0">
                  <a:pos x="T0" y="T1"/>
                </a:cxn>
                <a:cxn ang="0">
                  <a:pos x="T2" y="T3"/>
                </a:cxn>
                <a:cxn ang="0">
                  <a:pos x="T4" y="T5"/>
                </a:cxn>
              </a:cxnLst>
              <a:rect l="0" t="0" r="r" b="b"/>
              <a:pathLst>
                <a:path w="170" h="168">
                  <a:moveTo>
                    <a:pt x="170" y="168"/>
                  </a:moveTo>
                  <a:lnTo>
                    <a:pt x="170" y="0"/>
                  </a:lnTo>
                  <a:lnTo>
                    <a:pt x="0" y="0"/>
                  </a:ln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30"/>
            </a:p>
          </p:txBody>
        </p:sp>
        <p:sp>
          <p:nvSpPr>
            <p:cNvPr id="179" name="Freeform 6">
              <a:extLst>
                <a:ext uri="{FF2B5EF4-FFF2-40B4-BE49-F238E27FC236}">
                  <a16:creationId xmlns:a16="http://schemas.microsoft.com/office/drawing/2014/main" id="{852CC96B-B19D-4473-AD22-718DC3589A27}"/>
                </a:ext>
              </a:extLst>
            </p:cNvPr>
            <p:cNvSpPr>
              <a:spLocks/>
            </p:cNvSpPr>
            <p:nvPr/>
          </p:nvSpPr>
          <p:spPr bwMode="auto">
            <a:xfrm>
              <a:off x="2400300" y="5489575"/>
              <a:ext cx="563562" cy="558800"/>
            </a:xfrm>
            <a:custGeom>
              <a:avLst/>
              <a:gdLst>
                <a:gd name="T0" fmla="*/ 48 w 199"/>
                <a:gd name="T1" fmla="*/ 197 h 197"/>
                <a:gd name="T2" fmla="*/ 191 w 199"/>
                <a:gd name="T3" fmla="*/ 197 h 197"/>
                <a:gd name="T4" fmla="*/ 199 w 199"/>
                <a:gd name="T5" fmla="*/ 190 h 197"/>
                <a:gd name="T6" fmla="*/ 199 w 199"/>
                <a:gd name="T7" fmla="*/ 8 h 197"/>
                <a:gd name="T8" fmla="*/ 191 w 199"/>
                <a:gd name="T9" fmla="*/ 0 h 197"/>
                <a:gd name="T10" fmla="*/ 8 w 199"/>
                <a:gd name="T11" fmla="*/ 0 h 197"/>
                <a:gd name="T12" fmla="*/ 0 w 199"/>
                <a:gd name="T13" fmla="*/ 8 h 197"/>
                <a:gd name="T14" fmla="*/ 0 w 199"/>
                <a:gd name="T15" fmla="*/ 150 h 19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9" h="197">
                  <a:moveTo>
                    <a:pt x="48" y="197"/>
                  </a:moveTo>
                  <a:cubicBezTo>
                    <a:pt x="191" y="197"/>
                    <a:pt x="191" y="197"/>
                    <a:pt x="191" y="197"/>
                  </a:cubicBezTo>
                  <a:cubicBezTo>
                    <a:pt x="195" y="197"/>
                    <a:pt x="199" y="194"/>
                    <a:pt x="199" y="190"/>
                  </a:cubicBezTo>
                  <a:cubicBezTo>
                    <a:pt x="199" y="8"/>
                    <a:pt x="199" y="8"/>
                    <a:pt x="199" y="8"/>
                  </a:cubicBezTo>
                  <a:cubicBezTo>
                    <a:pt x="199" y="4"/>
                    <a:pt x="195" y="0"/>
                    <a:pt x="191" y="0"/>
                  </a:cubicBezTo>
                  <a:cubicBezTo>
                    <a:pt x="8" y="0"/>
                    <a:pt x="8" y="0"/>
                    <a:pt x="8" y="0"/>
                  </a:cubicBezTo>
                  <a:cubicBezTo>
                    <a:pt x="4" y="0"/>
                    <a:pt x="0" y="4"/>
                    <a:pt x="0" y="8"/>
                  </a:cubicBezTo>
                  <a:cubicBezTo>
                    <a:pt x="0" y="150"/>
                    <a:pt x="0" y="150"/>
                    <a:pt x="0" y="150"/>
                  </a:cubicBez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30"/>
            </a:p>
          </p:txBody>
        </p:sp>
        <p:sp>
          <p:nvSpPr>
            <p:cNvPr id="180" name="Line 7">
              <a:extLst>
                <a:ext uri="{FF2B5EF4-FFF2-40B4-BE49-F238E27FC236}">
                  <a16:creationId xmlns:a16="http://schemas.microsoft.com/office/drawing/2014/main" id="{19BD4034-6E47-45B0-B591-3C9771265C83}"/>
                </a:ext>
              </a:extLst>
            </p:cNvPr>
            <p:cNvSpPr>
              <a:spLocks noChangeShapeType="1"/>
            </p:cNvSpPr>
            <p:nvPr/>
          </p:nvSpPr>
          <p:spPr bwMode="auto">
            <a:xfrm flipH="1">
              <a:off x="2378075" y="5648325"/>
              <a:ext cx="415925" cy="414337"/>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30"/>
            </a:p>
          </p:txBody>
        </p:sp>
      </p:grpSp>
      <p:grpSp>
        <p:nvGrpSpPr>
          <p:cNvPr id="148" name="Group 147">
            <a:extLst>
              <a:ext uri="{FF2B5EF4-FFF2-40B4-BE49-F238E27FC236}">
                <a16:creationId xmlns:a16="http://schemas.microsoft.com/office/drawing/2014/main" id="{D10AB6BC-40D9-4396-9FA4-15B0E7EA3F45}"/>
              </a:ext>
            </a:extLst>
          </p:cNvPr>
          <p:cNvGrpSpPr/>
          <p:nvPr/>
        </p:nvGrpSpPr>
        <p:grpSpPr>
          <a:xfrm>
            <a:off x="4228621" y="4147884"/>
            <a:ext cx="495611" cy="372572"/>
            <a:chOff x="10280651" y="912813"/>
            <a:chExt cx="1138238" cy="855663"/>
          </a:xfrm>
        </p:grpSpPr>
        <p:sp>
          <p:nvSpPr>
            <p:cNvPr id="169" name="Freeform 93">
              <a:extLst>
                <a:ext uri="{FF2B5EF4-FFF2-40B4-BE49-F238E27FC236}">
                  <a16:creationId xmlns:a16="http://schemas.microsoft.com/office/drawing/2014/main" id="{3687D8BA-170E-4337-878B-E32F16976F1C}"/>
                </a:ext>
              </a:extLst>
            </p:cNvPr>
            <p:cNvSpPr>
              <a:spLocks/>
            </p:cNvSpPr>
            <p:nvPr/>
          </p:nvSpPr>
          <p:spPr bwMode="auto">
            <a:xfrm>
              <a:off x="11350626" y="1282700"/>
              <a:ext cx="68263" cy="115888"/>
            </a:xfrm>
            <a:custGeom>
              <a:avLst/>
              <a:gdLst>
                <a:gd name="T0" fmla="*/ 0 w 43"/>
                <a:gd name="T1" fmla="*/ 73 h 73"/>
                <a:gd name="T2" fmla="*/ 43 w 43"/>
                <a:gd name="T3" fmla="*/ 36 h 73"/>
                <a:gd name="T4" fmla="*/ 0 w 43"/>
                <a:gd name="T5" fmla="*/ 0 h 73"/>
              </a:gdLst>
              <a:ahLst/>
              <a:cxnLst>
                <a:cxn ang="0">
                  <a:pos x="T0" y="T1"/>
                </a:cxn>
                <a:cxn ang="0">
                  <a:pos x="T2" y="T3"/>
                </a:cxn>
                <a:cxn ang="0">
                  <a:pos x="T4" y="T5"/>
                </a:cxn>
              </a:cxnLst>
              <a:rect l="0" t="0" r="r" b="b"/>
              <a:pathLst>
                <a:path w="43" h="73">
                  <a:moveTo>
                    <a:pt x="0" y="73"/>
                  </a:moveTo>
                  <a:lnTo>
                    <a:pt x="43" y="36"/>
                  </a:lnTo>
                  <a:lnTo>
                    <a:pt x="0" y="0"/>
                  </a:ln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30"/>
            </a:p>
          </p:txBody>
        </p:sp>
        <p:sp>
          <p:nvSpPr>
            <p:cNvPr id="170" name="Line 94">
              <a:extLst>
                <a:ext uri="{FF2B5EF4-FFF2-40B4-BE49-F238E27FC236}">
                  <a16:creationId xmlns:a16="http://schemas.microsoft.com/office/drawing/2014/main" id="{CC6A1647-F1A0-4D73-B5BC-15D5CD708E0D}"/>
                </a:ext>
              </a:extLst>
            </p:cNvPr>
            <p:cNvSpPr>
              <a:spLocks noChangeShapeType="1"/>
            </p:cNvSpPr>
            <p:nvPr/>
          </p:nvSpPr>
          <p:spPr bwMode="auto">
            <a:xfrm flipH="1">
              <a:off x="10440988" y="1339850"/>
              <a:ext cx="942975" cy="0"/>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30"/>
            </a:p>
          </p:txBody>
        </p:sp>
        <p:sp>
          <p:nvSpPr>
            <p:cNvPr id="171" name="Oval 95">
              <a:extLst>
                <a:ext uri="{FF2B5EF4-FFF2-40B4-BE49-F238E27FC236}">
                  <a16:creationId xmlns:a16="http://schemas.microsoft.com/office/drawing/2014/main" id="{899522FC-E924-4A6F-BACB-DE0ADF413CD9}"/>
                </a:ext>
              </a:extLst>
            </p:cNvPr>
            <p:cNvSpPr>
              <a:spLocks noChangeArrowheads="1"/>
            </p:cNvSpPr>
            <p:nvPr/>
          </p:nvSpPr>
          <p:spPr bwMode="auto">
            <a:xfrm>
              <a:off x="10280651" y="912813"/>
              <a:ext cx="160338" cy="160338"/>
            </a:xfrm>
            <a:prstGeom prst="ellipse">
              <a:avLst/>
            </a:pr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30"/>
            </a:p>
          </p:txBody>
        </p:sp>
        <p:sp>
          <p:nvSpPr>
            <p:cNvPr id="172" name="Oval 96">
              <a:extLst>
                <a:ext uri="{FF2B5EF4-FFF2-40B4-BE49-F238E27FC236}">
                  <a16:creationId xmlns:a16="http://schemas.microsoft.com/office/drawing/2014/main" id="{CBFFF97D-BFCA-46D6-8186-72FE9B30C167}"/>
                </a:ext>
              </a:extLst>
            </p:cNvPr>
            <p:cNvSpPr>
              <a:spLocks noChangeArrowheads="1"/>
            </p:cNvSpPr>
            <p:nvPr/>
          </p:nvSpPr>
          <p:spPr bwMode="auto">
            <a:xfrm>
              <a:off x="10280651" y="1262063"/>
              <a:ext cx="160338" cy="158750"/>
            </a:xfrm>
            <a:prstGeom prst="ellipse">
              <a:avLst/>
            </a:pr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30"/>
            </a:p>
          </p:txBody>
        </p:sp>
        <p:sp>
          <p:nvSpPr>
            <p:cNvPr id="173" name="Oval 97">
              <a:extLst>
                <a:ext uri="{FF2B5EF4-FFF2-40B4-BE49-F238E27FC236}">
                  <a16:creationId xmlns:a16="http://schemas.microsoft.com/office/drawing/2014/main" id="{1826C377-D0C0-4E3E-BAFA-4098FB4DF2E7}"/>
                </a:ext>
              </a:extLst>
            </p:cNvPr>
            <p:cNvSpPr>
              <a:spLocks noChangeArrowheads="1"/>
            </p:cNvSpPr>
            <p:nvPr/>
          </p:nvSpPr>
          <p:spPr bwMode="auto">
            <a:xfrm>
              <a:off x="10280651" y="1611313"/>
              <a:ext cx="160338" cy="157163"/>
            </a:xfrm>
            <a:prstGeom prst="ellipse">
              <a:avLst/>
            </a:pr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30"/>
            </a:p>
          </p:txBody>
        </p:sp>
        <p:sp>
          <p:nvSpPr>
            <p:cNvPr id="174" name="Freeform 98">
              <a:extLst>
                <a:ext uri="{FF2B5EF4-FFF2-40B4-BE49-F238E27FC236}">
                  <a16:creationId xmlns:a16="http://schemas.microsoft.com/office/drawing/2014/main" id="{79198321-6292-44E2-8070-CC300D9D3EAC}"/>
                </a:ext>
              </a:extLst>
            </p:cNvPr>
            <p:cNvSpPr>
              <a:spLocks/>
            </p:cNvSpPr>
            <p:nvPr/>
          </p:nvSpPr>
          <p:spPr bwMode="auto">
            <a:xfrm>
              <a:off x="10440988" y="992188"/>
              <a:ext cx="515938" cy="163513"/>
            </a:xfrm>
            <a:custGeom>
              <a:avLst/>
              <a:gdLst>
                <a:gd name="T0" fmla="*/ 0 w 183"/>
                <a:gd name="T1" fmla="*/ 0 h 58"/>
                <a:gd name="T2" fmla="*/ 126 w 183"/>
                <a:gd name="T3" fmla="*/ 0 h 58"/>
                <a:gd name="T4" fmla="*/ 183 w 183"/>
                <a:gd name="T5" fmla="*/ 58 h 58"/>
              </a:gdLst>
              <a:ahLst/>
              <a:cxnLst>
                <a:cxn ang="0">
                  <a:pos x="T0" y="T1"/>
                </a:cxn>
                <a:cxn ang="0">
                  <a:pos x="T2" y="T3"/>
                </a:cxn>
                <a:cxn ang="0">
                  <a:pos x="T4" y="T5"/>
                </a:cxn>
              </a:cxnLst>
              <a:rect l="0" t="0" r="r" b="b"/>
              <a:pathLst>
                <a:path w="183" h="58">
                  <a:moveTo>
                    <a:pt x="0" y="0"/>
                  </a:moveTo>
                  <a:cubicBezTo>
                    <a:pt x="126" y="0"/>
                    <a:pt x="126" y="0"/>
                    <a:pt x="126" y="0"/>
                  </a:cubicBezTo>
                  <a:cubicBezTo>
                    <a:pt x="158" y="0"/>
                    <a:pt x="183" y="26"/>
                    <a:pt x="183" y="58"/>
                  </a:cubicBez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30"/>
            </a:p>
          </p:txBody>
        </p:sp>
        <p:sp>
          <p:nvSpPr>
            <p:cNvPr id="175" name="Freeform 99">
              <a:extLst>
                <a:ext uri="{FF2B5EF4-FFF2-40B4-BE49-F238E27FC236}">
                  <a16:creationId xmlns:a16="http://schemas.microsoft.com/office/drawing/2014/main" id="{FA8EBE2F-9533-4C1F-82E2-9FC15E91C839}"/>
                </a:ext>
              </a:extLst>
            </p:cNvPr>
            <p:cNvSpPr>
              <a:spLocks/>
            </p:cNvSpPr>
            <p:nvPr/>
          </p:nvSpPr>
          <p:spPr bwMode="auto">
            <a:xfrm>
              <a:off x="10956926" y="1155700"/>
              <a:ext cx="114300" cy="184150"/>
            </a:xfrm>
            <a:custGeom>
              <a:avLst/>
              <a:gdLst>
                <a:gd name="T0" fmla="*/ 41 w 41"/>
                <a:gd name="T1" fmla="*/ 65 h 65"/>
                <a:gd name="T2" fmla="*/ 0 w 41"/>
                <a:gd name="T3" fmla="*/ 25 h 65"/>
                <a:gd name="T4" fmla="*/ 0 w 41"/>
                <a:gd name="T5" fmla="*/ 0 h 65"/>
              </a:gdLst>
              <a:ahLst/>
              <a:cxnLst>
                <a:cxn ang="0">
                  <a:pos x="T0" y="T1"/>
                </a:cxn>
                <a:cxn ang="0">
                  <a:pos x="T2" y="T3"/>
                </a:cxn>
                <a:cxn ang="0">
                  <a:pos x="T4" y="T5"/>
                </a:cxn>
              </a:cxnLst>
              <a:rect l="0" t="0" r="r" b="b"/>
              <a:pathLst>
                <a:path w="41" h="65">
                  <a:moveTo>
                    <a:pt x="41" y="65"/>
                  </a:moveTo>
                  <a:cubicBezTo>
                    <a:pt x="19" y="65"/>
                    <a:pt x="0" y="47"/>
                    <a:pt x="0" y="25"/>
                  </a:cubicBezTo>
                  <a:cubicBezTo>
                    <a:pt x="0" y="0"/>
                    <a:pt x="0" y="0"/>
                    <a:pt x="0" y="0"/>
                  </a:cubicBez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30"/>
            </a:p>
          </p:txBody>
        </p:sp>
        <p:sp>
          <p:nvSpPr>
            <p:cNvPr id="176" name="Freeform 100">
              <a:extLst>
                <a:ext uri="{FF2B5EF4-FFF2-40B4-BE49-F238E27FC236}">
                  <a16:creationId xmlns:a16="http://schemas.microsoft.com/office/drawing/2014/main" id="{B0A12252-0EB8-492C-95A6-ADEA83602203}"/>
                </a:ext>
              </a:extLst>
            </p:cNvPr>
            <p:cNvSpPr>
              <a:spLocks/>
            </p:cNvSpPr>
            <p:nvPr/>
          </p:nvSpPr>
          <p:spPr bwMode="auto">
            <a:xfrm>
              <a:off x="10440988" y="1525588"/>
              <a:ext cx="515938" cy="163513"/>
            </a:xfrm>
            <a:custGeom>
              <a:avLst/>
              <a:gdLst>
                <a:gd name="T0" fmla="*/ 0 w 183"/>
                <a:gd name="T1" fmla="*/ 58 h 58"/>
                <a:gd name="T2" fmla="*/ 126 w 183"/>
                <a:gd name="T3" fmla="*/ 58 h 58"/>
                <a:gd name="T4" fmla="*/ 183 w 183"/>
                <a:gd name="T5" fmla="*/ 0 h 58"/>
              </a:gdLst>
              <a:ahLst/>
              <a:cxnLst>
                <a:cxn ang="0">
                  <a:pos x="T0" y="T1"/>
                </a:cxn>
                <a:cxn ang="0">
                  <a:pos x="T2" y="T3"/>
                </a:cxn>
                <a:cxn ang="0">
                  <a:pos x="T4" y="T5"/>
                </a:cxn>
              </a:cxnLst>
              <a:rect l="0" t="0" r="r" b="b"/>
              <a:pathLst>
                <a:path w="183" h="58">
                  <a:moveTo>
                    <a:pt x="0" y="58"/>
                  </a:moveTo>
                  <a:cubicBezTo>
                    <a:pt x="126" y="58"/>
                    <a:pt x="126" y="58"/>
                    <a:pt x="126" y="58"/>
                  </a:cubicBezTo>
                  <a:cubicBezTo>
                    <a:pt x="158" y="58"/>
                    <a:pt x="183" y="32"/>
                    <a:pt x="183" y="0"/>
                  </a:cubicBez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30"/>
            </a:p>
          </p:txBody>
        </p:sp>
        <p:sp>
          <p:nvSpPr>
            <p:cNvPr id="177" name="Freeform 101">
              <a:extLst>
                <a:ext uri="{FF2B5EF4-FFF2-40B4-BE49-F238E27FC236}">
                  <a16:creationId xmlns:a16="http://schemas.microsoft.com/office/drawing/2014/main" id="{668D791C-4622-4EAD-9F75-96337355C1AC}"/>
                </a:ext>
              </a:extLst>
            </p:cNvPr>
            <p:cNvSpPr>
              <a:spLocks/>
            </p:cNvSpPr>
            <p:nvPr/>
          </p:nvSpPr>
          <p:spPr bwMode="auto">
            <a:xfrm>
              <a:off x="10956926" y="1339850"/>
              <a:ext cx="114300" cy="185738"/>
            </a:xfrm>
            <a:custGeom>
              <a:avLst/>
              <a:gdLst>
                <a:gd name="T0" fmla="*/ 41 w 41"/>
                <a:gd name="T1" fmla="*/ 0 h 66"/>
                <a:gd name="T2" fmla="*/ 0 w 41"/>
                <a:gd name="T3" fmla="*/ 41 h 66"/>
                <a:gd name="T4" fmla="*/ 0 w 41"/>
                <a:gd name="T5" fmla="*/ 66 h 66"/>
              </a:gdLst>
              <a:ahLst/>
              <a:cxnLst>
                <a:cxn ang="0">
                  <a:pos x="T0" y="T1"/>
                </a:cxn>
                <a:cxn ang="0">
                  <a:pos x="T2" y="T3"/>
                </a:cxn>
                <a:cxn ang="0">
                  <a:pos x="T4" y="T5"/>
                </a:cxn>
              </a:cxnLst>
              <a:rect l="0" t="0" r="r" b="b"/>
              <a:pathLst>
                <a:path w="41" h="66">
                  <a:moveTo>
                    <a:pt x="41" y="0"/>
                  </a:moveTo>
                  <a:cubicBezTo>
                    <a:pt x="19" y="0"/>
                    <a:pt x="0" y="19"/>
                    <a:pt x="0" y="41"/>
                  </a:cubicBezTo>
                  <a:cubicBezTo>
                    <a:pt x="0" y="66"/>
                    <a:pt x="0" y="66"/>
                    <a:pt x="0" y="66"/>
                  </a:cubicBez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30"/>
            </a:p>
          </p:txBody>
        </p:sp>
      </p:grpSp>
      <p:grpSp>
        <p:nvGrpSpPr>
          <p:cNvPr id="150" name="Group 149">
            <a:extLst>
              <a:ext uri="{FF2B5EF4-FFF2-40B4-BE49-F238E27FC236}">
                <a16:creationId xmlns:a16="http://schemas.microsoft.com/office/drawing/2014/main" id="{2BB0CC88-471A-40B9-A7EC-6732D7A51743}"/>
              </a:ext>
            </a:extLst>
          </p:cNvPr>
          <p:cNvGrpSpPr/>
          <p:nvPr/>
        </p:nvGrpSpPr>
        <p:grpSpPr>
          <a:xfrm>
            <a:off x="9103074" y="4144953"/>
            <a:ext cx="421804" cy="422992"/>
            <a:chOff x="5407025" y="5675313"/>
            <a:chExt cx="563562" cy="565150"/>
          </a:xfrm>
        </p:grpSpPr>
        <p:sp>
          <p:nvSpPr>
            <p:cNvPr id="167" name="Freeform 105">
              <a:extLst>
                <a:ext uri="{FF2B5EF4-FFF2-40B4-BE49-F238E27FC236}">
                  <a16:creationId xmlns:a16="http://schemas.microsoft.com/office/drawing/2014/main" id="{2CE4D299-E8C5-4430-96A0-27A8E1747F33}"/>
                </a:ext>
              </a:extLst>
            </p:cNvPr>
            <p:cNvSpPr>
              <a:spLocks/>
            </p:cNvSpPr>
            <p:nvPr/>
          </p:nvSpPr>
          <p:spPr bwMode="auto">
            <a:xfrm>
              <a:off x="5522913" y="5821363"/>
              <a:ext cx="333375" cy="273050"/>
            </a:xfrm>
            <a:custGeom>
              <a:avLst/>
              <a:gdLst>
                <a:gd name="T0" fmla="*/ 56 w 157"/>
                <a:gd name="T1" fmla="*/ 129 h 129"/>
                <a:gd name="T2" fmla="*/ 55 w 157"/>
                <a:gd name="T3" fmla="*/ 128 h 129"/>
                <a:gd name="T4" fmla="*/ 1 w 157"/>
                <a:gd name="T5" fmla="*/ 73 h 129"/>
                <a:gd name="T6" fmla="*/ 1 w 157"/>
                <a:gd name="T7" fmla="*/ 70 h 129"/>
                <a:gd name="T8" fmla="*/ 24 w 157"/>
                <a:gd name="T9" fmla="*/ 44 h 129"/>
                <a:gd name="T10" fmla="*/ 26 w 157"/>
                <a:gd name="T11" fmla="*/ 44 h 129"/>
                <a:gd name="T12" fmla="*/ 27 w 157"/>
                <a:gd name="T13" fmla="*/ 44 h 129"/>
                <a:gd name="T14" fmla="*/ 56 w 157"/>
                <a:gd name="T15" fmla="*/ 74 h 129"/>
                <a:gd name="T16" fmla="*/ 130 w 157"/>
                <a:gd name="T17" fmla="*/ 1 h 129"/>
                <a:gd name="T18" fmla="*/ 133 w 157"/>
                <a:gd name="T19" fmla="*/ 1 h 129"/>
                <a:gd name="T20" fmla="*/ 156 w 157"/>
                <a:gd name="T21" fmla="*/ 25 h 129"/>
                <a:gd name="T22" fmla="*/ 157 w 157"/>
                <a:gd name="T23" fmla="*/ 26 h 129"/>
                <a:gd name="T24" fmla="*/ 156 w 157"/>
                <a:gd name="T25" fmla="*/ 28 h 129"/>
                <a:gd name="T26" fmla="*/ 58 w 157"/>
                <a:gd name="T27" fmla="*/ 128 h 129"/>
                <a:gd name="T28" fmla="*/ 56 w 157"/>
                <a:gd name="T29" fmla="*/ 129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7" h="129">
                  <a:moveTo>
                    <a:pt x="56" y="129"/>
                  </a:moveTo>
                  <a:cubicBezTo>
                    <a:pt x="56" y="129"/>
                    <a:pt x="55" y="128"/>
                    <a:pt x="55" y="128"/>
                  </a:cubicBezTo>
                  <a:cubicBezTo>
                    <a:pt x="1" y="73"/>
                    <a:pt x="1" y="73"/>
                    <a:pt x="1" y="73"/>
                  </a:cubicBezTo>
                  <a:cubicBezTo>
                    <a:pt x="0" y="72"/>
                    <a:pt x="0" y="71"/>
                    <a:pt x="1" y="70"/>
                  </a:cubicBezTo>
                  <a:cubicBezTo>
                    <a:pt x="24" y="44"/>
                    <a:pt x="24" y="44"/>
                    <a:pt x="24" y="44"/>
                  </a:cubicBezTo>
                  <a:cubicBezTo>
                    <a:pt x="24" y="44"/>
                    <a:pt x="25" y="44"/>
                    <a:pt x="26" y="44"/>
                  </a:cubicBezTo>
                  <a:cubicBezTo>
                    <a:pt x="26" y="43"/>
                    <a:pt x="27" y="44"/>
                    <a:pt x="27" y="44"/>
                  </a:cubicBezTo>
                  <a:cubicBezTo>
                    <a:pt x="56" y="74"/>
                    <a:pt x="56" y="74"/>
                    <a:pt x="56" y="74"/>
                  </a:cubicBezTo>
                  <a:cubicBezTo>
                    <a:pt x="130" y="1"/>
                    <a:pt x="130" y="1"/>
                    <a:pt x="130" y="1"/>
                  </a:cubicBezTo>
                  <a:cubicBezTo>
                    <a:pt x="131" y="0"/>
                    <a:pt x="132" y="0"/>
                    <a:pt x="133" y="1"/>
                  </a:cubicBezTo>
                  <a:cubicBezTo>
                    <a:pt x="156" y="25"/>
                    <a:pt x="156" y="25"/>
                    <a:pt x="156" y="25"/>
                  </a:cubicBezTo>
                  <a:cubicBezTo>
                    <a:pt x="156" y="25"/>
                    <a:pt x="157" y="26"/>
                    <a:pt x="157" y="26"/>
                  </a:cubicBezTo>
                  <a:cubicBezTo>
                    <a:pt x="157" y="27"/>
                    <a:pt x="156" y="28"/>
                    <a:pt x="156" y="28"/>
                  </a:cubicBezTo>
                  <a:cubicBezTo>
                    <a:pt x="58" y="128"/>
                    <a:pt x="58" y="128"/>
                    <a:pt x="58" y="128"/>
                  </a:cubicBezTo>
                  <a:cubicBezTo>
                    <a:pt x="58" y="128"/>
                    <a:pt x="57" y="129"/>
                    <a:pt x="56" y="129"/>
                  </a:cubicBezTo>
                  <a:close/>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30"/>
            </a:p>
          </p:txBody>
        </p:sp>
        <p:sp>
          <p:nvSpPr>
            <p:cNvPr id="168" name="Oval 106">
              <a:extLst>
                <a:ext uri="{FF2B5EF4-FFF2-40B4-BE49-F238E27FC236}">
                  <a16:creationId xmlns:a16="http://schemas.microsoft.com/office/drawing/2014/main" id="{68D960D3-C511-43A5-AA88-64B4C4ABAF32}"/>
                </a:ext>
              </a:extLst>
            </p:cNvPr>
            <p:cNvSpPr>
              <a:spLocks noChangeArrowheads="1"/>
            </p:cNvSpPr>
            <p:nvPr/>
          </p:nvSpPr>
          <p:spPr bwMode="auto">
            <a:xfrm>
              <a:off x="5407025" y="5675313"/>
              <a:ext cx="563562" cy="565150"/>
            </a:xfrm>
            <a:prstGeom prst="ellipse">
              <a:avLst/>
            </a:pr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30"/>
            </a:p>
          </p:txBody>
        </p:sp>
      </p:grpSp>
      <p:grpSp>
        <p:nvGrpSpPr>
          <p:cNvPr id="152" name="Group 151">
            <a:extLst>
              <a:ext uri="{FF2B5EF4-FFF2-40B4-BE49-F238E27FC236}">
                <a16:creationId xmlns:a16="http://schemas.microsoft.com/office/drawing/2014/main" id="{5F3C9B0D-FAA4-4095-89EF-4069B4911536}"/>
              </a:ext>
            </a:extLst>
          </p:cNvPr>
          <p:cNvGrpSpPr/>
          <p:nvPr/>
        </p:nvGrpSpPr>
        <p:grpSpPr>
          <a:xfrm>
            <a:off x="5824244" y="4107561"/>
            <a:ext cx="561720" cy="454535"/>
            <a:chOff x="4370388" y="5627687"/>
            <a:chExt cx="657225" cy="531814"/>
          </a:xfrm>
        </p:grpSpPr>
        <p:sp>
          <p:nvSpPr>
            <p:cNvPr id="158" name="Line 110">
              <a:extLst>
                <a:ext uri="{FF2B5EF4-FFF2-40B4-BE49-F238E27FC236}">
                  <a16:creationId xmlns:a16="http://schemas.microsoft.com/office/drawing/2014/main" id="{B8187F48-67E5-48DF-9E85-1EFD60468A09}"/>
                </a:ext>
              </a:extLst>
            </p:cNvPr>
            <p:cNvSpPr>
              <a:spLocks noChangeShapeType="1"/>
            </p:cNvSpPr>
            <p:nvPr/>
          </p:nvSpPr>
          <p:spPr bwMode="auto">
            <a:xfrm flipH="1" flipV="1">
              <a:off x="4829175" y="5843588"/>
              <a:ext cx="101600" cy="96838"/>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30"/>
            </a:p>
          </p:txBody>
        </p:sp>
        <p:sp>
          <p:nvSpPr>
            <p:cNvPr id="160" name="Line 111">
              <a:extLst>
                <a:ext uri="{FF2B5EF4-FFF2-40B4-BE49-F238E27FC236}">
                  <a16:creationId xmlns:a16="http://schemas.microsoft.com/office/drawing/2014/main" id="{374752A8-6450-4F20-8B05-DD87A5E4FA86}"/>
                </a:ext>
              </a:extLst>
            </p:cNvPr>
            <p:cNvSpPr>
              <a:spLocks noChangeShapeType="1"/>
            </p:cNvSpPr>
            <p:nvPr/>
          </p:nvSpPr>
          <p:spPr bwMode="auto">
            <a:xfrm flipV="1">
              <a:off x="4933950" y="5838825"/>
              <a:ext cx="93663" cy="101600"/>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30"/>
            </a:p>
          </p:txBody>
        </p:sp>
        <p:sp>
          <p:nvSpPr>
            <p:cNvPr id="161" name="Freeform 112">
              <a:extLst>
                <a:ext uri="{FF2B5EF4-FFF2-40B4-BE49-F238E27FC236}">
                  <a16:creationId xmlns:a16="http://schemas.microsoft.com/office/drawing/2014/main" id="{763A9F96-E500-457E-9C4E-AF1196DD5699}"/>
                </a:ext>
              </a:extLst>
            </p:cNvPr>
            <p:cNvSpPr>
              <a:spLocks/>
            </p:cNvSpPr>
            <p:nvPr/>
          </p:nvSpPr>
          <p:spPr bwMode="auto">
            <a:xfrm>
              <a:off x="4505325" y="5627687"/>
              <a:ext cx="441325" cy="303213"/>
            </a:xfrm>
            <a:custGeom>
              <a:avLst/>
              <a:gdLst>
                <a:gd name="T0" fmla="*/ 0 w 211"/>
                <a:gd name="T1" fmla="*/ 60 h 144"/>
                <a:gd name="T2" fmla="*/ 9 w 211"/>
                <a:gd name="T3" fmla="*/ 49 h 144"/>
                <a:gd name="T4" fmla="*/ 170 w 211"/>
                <a:gd name="T5" fmla="*/ 43 h 144"/>
                <a:gd name="T6" fmla="*/ 205 w 211"/>
                <a:gd name="T7" fmla="*/ 144 h 144"/>
              </a:gdLst>
              <a:ahLst/>
              <a:cxnLst>
                <a:cxn ang="0">
                  <a:pos x="T0" y="T1"/>
                </a:cxn>
                <a:cxn ang="0">
                  <a:pos x="T2" y="T3"/>
                </a:cxn>
                <a:cxn ang="0">
                  <a:pos x="T4" y="T5"/>
                </a:cxn>
                <a:cxn ang="0">
                  <a:pos x="T6" y="T7"/>
                </a:cxn>
              </a:cxnLst>
              <a:rect l="0" t="0" r="r" b="b"/>
              <a:pathLst>
                <a:path w="211" h="144">
                  <a:moveTo>
                    <a:pt x="0" y="60"/>
                  </a:moveTo>
                  <a:cubicBezTo>
                    <a:pt x="3" y="56"/>
                    <a:pt x="6" y="53"/>
                    <a:pt x="9" y="49"/>
                  </a:cubicBezTo>
                  <a:cubicBezTo>
                    <a:pt x="52" y="3"/>
                    <a:pt x="124" y="0"/>
                    <a:pt x="170" y="43"/>
                  </a:cubicBezTo>
                  <a:cubicBezTo>
                    <a:pt x="199" y="70"/>
                    <a:pt x="211" y="108"/>
                    <a:pt x="205" y="144"/>
                  </a:cubicBez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30"/>
            </a:p>
          </p:txBody>
        </p:sp>
        <p:sp>
          <p:nvSpPr>
            <p:cNvPr id="162" name="Freeform 113">
              <a:extLst>
                <a:ext uri="{FF2B5EF4-FFF2-40B4-BE49-F238E27FC236}">
                  <a16:creationId xmlns:a16="http://schemas.microsoft.com/office/drawing/2014/main" id="{7CB39738-A6F8-4750-A4CA-B41F66559004}"/>
                </a:ext>
              </a:extLst>
            </p:cNvPr>
            <p:cNvSpPr>
              <a:spLocks/>
            </p:cNvSpPr>
            <p:nvPr/>
          </p:nvSpPr>
          <p:spPr bwMode="auto">
            <a:xfrm>
              <a:off x="4452938" y="5862638"/>
              <a:ext cx="246063" cy="271463"/>
            </a:xfrm>
            <a:custGeom>
              <a:avLst/>
              <a:gdLst>
                <a:gd name="T0" fmla="*/ 118 w 118"/>
                <a:gd name="T1" fmla="*/ 129 h 129"/>
                <a:gd name="T2" fmla="*/ 40 w 118"/>
                <a:gd name="T3" fmla="*/ 98 h 129"/>
                <a:gd name="T4" fmla="*/ 5 w 118"/>
                <a:gd name="T5" fmla="*/ 0 h 129"/>
              </a:gdLst>
              <a:ahLst/>
              <a:cxnLst>
                <a:cxn ang="0">
                  <a:pos x="T0" y="T1"/>
                </a:cxn>
                <a:cxn ang="0">
                  <a:pos x="T2" y="T3"/>
                </a:cxn>
                <a:cxn ang="0">
                  <a:pos x="T4" y="T5"/>
                </a:cxn>
              </a:cxnLst>
              <a:rect l="0" t="0" r="r" b="b"/>
              <a:pathLst>
                <a:path w="118" h="129">
                  <a:moveTo>
                    <a:pt x="118" y="129"/>
                  </a:moveTo>
                  <a:cubicBezTo>
                    <a:pt x="90" y="129"/>
                    <a:pt x="62" y="119"/>
                    <a:pt x="40" y="98"/>
                  </a:cubicBezTo>
                  <a:cubicBezTo>
                    <a:pt x="12" y="72"/>
                    <a:pt x="0" y="35"/>
                    <a:pt x="5" y="0"/>
                  </a:cubicBez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30"/>
            </a:p>
          </p:txBody>
        </p:sp>
        <p:sp>
          <p:nvSpPr>
            <p:cNvPr id="163" name="Line 114">
              <a:extLst>
                <a:ext uri="{FF2B5EF4-FFF2-40B4-BE49-F238E27FC236}">
                  <a16:creationId xmlns:a16="http://schemas.microsoft.com/office/drawing/2014/main" id="{E750214C-57F3-413B-B2DB-BF368E23D453}"/>
                </a:ext>
              </a:extLst>
            </p:cNvPr>
            <p:cNvSpPr>
              <a:spLocks noChangeShapeType="1"/>
            </p:cNvSpPr>
            <p:nvPr/>
          </p:nvSpPr>
          <p:spPr bwMode="auto">
            <a:xfrm>
              <a:off x="4465638" y="5848350"/>
              <a:ext cx="103188" cy="96838"/>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30"/>
            </a:p>
          </p:txBody>
        </p:sp>
        <p:sp>
          <p:nvSpPr>
            <p:cNvPr id="164" name="Line 115">
              <a:extLst>
                <a:ext uri="{FF2B5EF4-FFF2-40B4-BE49-F238E27FC236}">
                  <a16:creationId xmlns:a16="http://schemas.microsoft.com/office/drawing/2014/main" id="{F2B8356E-F27F-449D-90F1-F0A429136C25}"/>
                </a:ext>
              </a:extLst>
            </p:cNvPr>
            <p:cNvSpPr>
              <a:spLocks noChangeShapeType="1"/>
            </p:cNvSpPr>
            <p:nvPr/>
          </p:nvSpPr>
          <p:spPr bwMode="auto">
            <a:xfrm flipH="1">
              <a:off x="4370388" y="5848350"/>
              <a:ext cx="93663" cy="103188"/>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30"/>
            </a:p>
          </p:txBody>
        </p:sp>
        <p:sp>
          <p:nvSpPr>
            <p:cNvPr id="165" name="Freeform 116">
              <a:extLst>
                <a:ext uri="{FF2B5EF4-FFF2-40B4-BE49-F238E27FC236}">
                  <a16:creationId xmlns:a16="http://schemas.microsoft.com/office/drawing/2014/main" id="{FDD70C22-4EB8-4050-B58D-3C87C4336C60}"/>
                </a:ext>
              </a:extLst>
            </p:cNvPr>
            <p:cNvSpPr>
              <a:spLocks/>
            </p:cNvSpPr>
            <p:nvPr/>
          </p:nvSpPr>
          <p:spPr bwMode="auto">
            <a:xfrm>
              <a:off x="4451350" y="5859463"/>
              <a:ext cx="433388" cy="300038"/>
            </a:xfrm>
            <a:custGeom>
              <a:avLst/>
              <a:gdLst>
                <a:gd name="T0" fmla="*/ 208 w 208"/>
                <a:gd name="T1" fmla="*/ 88 h 143"/>
                <a:gd name="T2" fmla="*/ 203 w 208"/>
                <a:gd name="T3" fmla="*/ 94 h 143"/>
                <a:gd name="T4" fmla="*/ 42 w 208"/>
                <a:gd name="T5" fmla="*/ 101 h 143"/>
                <a:gd name="T6" fmla="*/ 6 w 208"/>
                <a:gd name="T7" fmla="*/ 0 h 143"/>
              </a:gdLst>
              <a:ahLst/>
              <a:cxnLst>
                <a:cxn ang="0">
                  <a:pos x="T0" y="T1"/>
                </a:cxn>
                <a:cxn ang="0">
                  <a:pos x="T2" y="T3"/>
                </a:cxn>
                <a:cxn ang="0">
                  <a:pos x="T4" y="T5"/>
                </a:cxn>
                <a:cxn ang="0">
                  <a:pos x="T6" y="T7"/>
                </a:cxn>
              </a:cxnLst>
              <a:rect l="0" t="0" r="r" b="b"/>
              <a:pathLst>
                <a:path w="208" h="143">
                  <a:moveTo>
                    <a:pt x="208" y="88"/>
                  </a:moveTo>
                  <a:cubicBezTo>
                    <a:pt x="206" y="90"/>
                    <a:pt x="204" y="92"/>
                    <a:pt x="203" y="94"/>
                  </a:cubicBezTo>
                  <a:cubicBezTo>
                    <a:pt x="160" y="140"/>
                    <a:pt x="88" y="143"/>
                    <a:pt x="42" y="101"/>
                  </a:cubicBezTo>
                  <a:cubicBezTo>
                    <a:pt x="13" y="74"/>
                    <a:pt x="0" y="36"/>
                    <a:pt x="6" y="0"/>
                  </a:cubicBez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30"/>
            </a:p>
          </p:txBody>
        </p:sp>
        <p:sp>
          <p:nvSpPr>
            <p:cNvPr id="166" name="Freeform 117">
              <a:extLst>
                <a:ext uri="{FF2B5EF4-FFF2-40B4-BE49-F238E27FC236}">
                  <a16:creationId xmlns:a16="http://schemas.microsoft.com/office/drawing/2014/main" id="{F3979F4D-DF3B-4A1E-AD74-EF278CC6EB1E}"/>
                </a:ext>
              </a:extLst>
            </p:cNvPr>
            <p:cNvSpPr>
              <a:spLocks/>
            </p:cNvSpPr>
            <p:nvPr/>
          </p:nvSpPr>
          <p:spPr bwMode="auto">
            <a:xfrm>
              <a:off x="4695825" y="5653088"/>
              <a:ext cx="247650" cy="273050"/>
            </a:xfrm>
            <a:custGeom>
              <a:avLst/>
              <a:gdLst>
                <a:gd name="T0" fmla="*/ 0 w 119"/>
                <a:gd name="T1" fmla="*/ 1 h 130"/>
                <a:gd name="T2" fmla="*/ 79 w 119"/>
                <a:gd name="T3" fmla="*/ 31 h 130"/>
                <a:gd name="T4" fmla="*/ 115 w 119"/>
                <a:gd name="T5" fmla="*/ 130 h 130"/>
              </a:gdLst>
              <a:ahLst/>
              <a:cxnLst>
                <a:cxn ang="0">
                  <a:pos x="T0" y="T1"/>
                </a:cxn>
                <a:cxn ang="0">
                  <a:pos x="T2" y="T3"/>
                </a:cxn>
                <a:cxn ang="0">
                  <a:pos x="T4" y="T5"/>
                </a:cxn>
              </a:cxnLst>
              <a:rect l="0" t="0" r="r" b="b"/>
              <a:pathLst>
                <a:path w="119" h="130">
                  <a:moveTo>
                    <a:pt x="0" y="1"/>
                  </a:moveTo>
                  <a:cubicBezTo>
                    <a:pt x="28" y="0"/>
                    <a:pt x="56" y="10"/>
                    <a:pt x="79" y="31"/>
                  </a:cubicBezTo>
                  <a:cubicBezTo>
                    <a:pt x="107" y="57"/>
                    <a:pt x="119" y="94"/>
                    <a:pt x="115" y="130"/>
                  </a:cubicBez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30"/>
            </a:p>
          </p:txBody>
        </p:sp>
      </p:grpSp>
      <p:sp>
        <p:nvSpPr>
          <p:cNvPr id="154" name="Freeform 5">
            <a:extLst>
              <a:ext uri="{FF2B5EF4-FFF2-40B4-BE49-F238E27FC236}">
                <a16:creationId xmlns:a16="http://schemas.microsoft.com/office/drawing/2014/main" id="{76395203-3B6A-4DF6-84E8-FFE5A2F48B64}"/>
              </a:ext>
            </a:extLst>
          </p:cNvPr>
          <p:cNvSpPr>
            <a:spLocks/>
          </p:cNvSpPr>
          <p:nvPr/>
        </p:nvSpPr>
        <p:spPr bwMode="auto">
          <a:xfrm>
            <a:off x="7464031" y="4131348"/>
            <a:ext cx="503010" cy="405651"/>
          </a:xfrm>
          <a:custGeom>
            <a:avLst/>
            <a:gdLst>
              <a:gd name="T0" fmla="*/ 148 w 296"/>
              <a:gd name="T1" fmla="*/ 237 h 238"/>
              <a:gd name="T2" fmla="*/ 8 w 296"/>
              <a:gd name="T3" fmla="*/ 104 h 238"/>
              <a:gd name="T4" fmla="*/ 0 w 296"/>
              <a:gd name="T5" fmla="*/ 70 h 238"/>
              <a:gd name="T6" fmla="*/ 78 w 296"/>
              <a:gd name="T7" fmla="*/ 0 h 238"/>
              <a:gd name="T8" fmla="*/ 148 w 296"/>
              <a:gd name="T9" fmla="*/ 40 h 238"/>
              <a:gd name="T10" fmla="*/ 218 w 296"/>
              <a:gd name="T11" fmla="*/ 0 h 238"/>
              <a:gd name="T12" fmla="*/ 296 w 296"/>
              <a:gd name="T13" fmla="*/ 70 h 238"/>
              <a:gd name="T14" fmla="*/ 288 w 296"/>
              <a:gd name="T15" fmla="*/ 104 h 238"/>
              <a:gd name="T16" fmla="*/ 149 w 296"/>
              <a:gd name="T17" fmla="*/ 237 h 238"/>
              <a:gd name="T18" fmla="*/ 148 w 296"/>
              <a:gd name="T19" fmla="*/ 238 h 238"/>
              <a:gd name="T20" fmla="*/ 148 w 296"/>
              <a:gd name="T21" fmla="*/ 237 h 238"/>
              <a:gd name="T22" fmla="*/ 148 w 296"/>
              <a:gd name="T23" fmla="*/ 237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6" h="238">
                <a:moveTo>
                  <a:pt x="148" y="237"/>
                </a:moveTo>
                <a:cubicBezTo>
                  <a:pt x="137" y="230"/>
                  <a:pt x="30" y="155"/>
                  <a:pt x="8" y="104"/>
                </a:cubicBezTo>
                <a:cubicBezTo>
                  <a:pt x="4" y="94"/>
                  <a:pt x="0" y="81"/>
                  <a:pt x="0" y="70"/>
                </a:cubicBezTo>
                <a:cubicBezTo>
                  <a:pt x="0" y="31"/>
                  <a:pt x="35" y="0"/>
                  <a:pt x="78" y="0"/>
                </a:cubicBezTo>
                <a:cubicBezTo>
                  <a:pt x="109" y="0"/>
                  <a:pt x="136" y="17"/>
                  <a:pt x="148" y="40"/>
                </a:cubicBezTo>
                <a:cubicBezTo>
                  <a:pt x="161" y="17"/>
                  <a:pt x="188" y="0"/>
                  <a:pt x="218" y="0"/>
                </a:cubicBezTo>
                <a:cubicBezTo>
                  <a:pt x="261" y="0"/>
                  <a:pt x="296" y="31"/>
                  <a:pt x="296" y="70"/>
                </a:cubicBezTo>
                <a:cubicBezTo>
                  <a:pt x="296" y="81"/>
                  <a:pt x="292" y="94"/>
                  <a:pt x="288" y="104"/>
                </a:cubicBezTo>
                <a:cubicBezTo>
                  <a:pt x="266" y="155"/>
                  <a:pt x="159" y="230"/>
                  <a:pt x="149" y="237"/>
                </a:cubicBezTo>
                <a:cubicBezTo>
                  <a:pt x="148" y="238"/>
                  <a:pt x="148" y="238"/>
                  <a:pt x="148" y="238"/>
                </a:cubicBezTo>
                <a:cubicBezTo>
                  <a:pt x="148" y="237"/>
                  <a:pt x="148" y="237"/>
                  <a:pt x="148" y="237"/>
                </a:cubicBezTo>
                <a:cubicBezTo>
                  <a:pt x="148" y="237"/>
                  <a:pt x="148" y="237"/>
                  <a:pt x="148" y="237"/>
                </a:cubicBezTo>
                <a:close/>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30"/>
          </a:p>
        </p:txBody>
      </p:sp>
      <p:grpSp>
        <p:nvGrpSpPr>
          <p:cNvPr id="149" name="Group 148">
            <a:extLst>
              <a:ext uri="{FF2B5EF4-FFF2-40B4-BE49-F238E27FC236}">
                <a16:creationId xmlns:a16="http://schemas.microsoft.com/office/drawing/2014/main" id="{801B90A6-91B6-482E-AA6D-59C642FD7620}"/>
              </a:ext>
            </a:extLst>
          </p:cNvPr>
          <p:cNvGrpSpPr/>
          <p:nvPr/>
        </p:nvGrpSpPr>
        <p:grpSpPr>
          <a:xfrm>
            <a:off x="975211" y="4138146"/>
            <a:ext cx="459411" cy="455823"/>
            <a:chOff x="3400426" y="2743200"/>
            <a:chExt cx="812800" cy="806450"/>
          </a:xfrm>
        </p:grpSpPr>
        <p:sp>
          <p:nvSpPr>
            <p:cNvPr id="151" name="Freeform 37">
              <a:extLst>
                <a:ext uri="{FF2B5EF4-FFF2-40B4-BE49-F238E27FC236}">
                  <a16:creationId xmlns:a16="http://schemas.microsoft.com/office/drawing/2014/main" id="{9AEBF4E3-FFFB-4AC8-9C95-96E2B89043E1}"/>
                </a:ext>
              </a:extLst>
            </p:cNvPr>
            <p:cNvSpPr>
              <a:spLocks/>
            </p:cNvSpPr>
            <p:nvPr/>
          </p:nvSpPr>
          <p:spPr bwMode="auto">
            <a:xfrm>
              <a:off x="3400426" y="2743200"/>
              <a:ext cx="812800" cy="806450"/>
            </a:xfrm>
            <a:custGeom>
              <a:avLst/>
              <a:gdLst>
                <a:gd name="T0" fmla="*/ 148 w 288"/>
                <a:gd name="T1" fmla="*/ 246 h 285"/>
                <a:gd name="T2" fmla="*/ 171 w 288"/>
                <a:gd name="T3" fmla="*/ 285 h 285"/>
                <a:gd name="T4" fmla="*/ 201 w 288"/>
                <a:gd name="T5" fmla="*/ 273 h 285"/>
                <a:gd name="T6" fmla="*/ 199 w 288"/>
                <a:gd name="T7" fmla="*/ 227 h 285"/>
                <a:gd name="T8" fmla="*/ 213 w 288"/>
                <a:gd name="T9" fmla="*/ 219 h 285"/>
                <a:gd name="T10" fmla="*/ 256 w 288"/>
                <a:gd name="T11" fmla="*/ 233 h 285"/>
                <a:gd name="T12" fmla="*/ 271 w 288"/>
                <a:gd name="T13" fmla="*/ 207 h 285"/>
                <a:gd name="T14" fmla="*/ 240 w 288"/>
                <a:gd name="T15" fmla="*/ 172 h 285"/>
                <a:gd name="T16" fmla="*/ 246 w 288"/>
                <a:gd name="T17" fmla="*/ 157 h 285"/>
                <a:gd name="T18" fmla="*/ 288 w 288"/>
                <a:gd name="T19" fmla="*/ 140 h 285"/>
                <a:gd name="T20" fmla="*/ 282 w 288"/>
                <a:gd name="T21" fmla="*/ 110 h 285"/>
                <a:gd name="T22" fmla="*/ 236 w 288"/>
                <a:gd name="T23" fmla="*/ 103 h 285"/>
                <a:gd name="T24" fmla="*/ 231 w 288"/>
                <a:gd name="T25" fmla="*/ 88 h 285"/>
                <a:gd name="T26" fmla="*/ 252 w 288"/>
                <a:gd name="T27" fmla="*/ 48 h 285"/>
                <a:gd name="T28" fmla="*/ 227 w 288"/>
                <a:gd name="T29" fmla="*/ 29 h 285"/>
                <a:gd name="T30" fmla="*/ 189 w 288"/>
                <a:gd name="T31" fmla="*/ 53 h 285"/>
                <a:gd name="T32" fmla="*/ 175 w 288"/>
                <a:gd name="T33" fmla="*/ 45 h 285"/>
                <a:gd name="T34" fmla="*/ 168 w 288"/>
                <a:gd name="T35" fmla="*/ 2 h 285"/>
                <a:gd name="T36" fmla="*/ 134 w 288"/>
                <a:gd name="T37" fmla="*/ 2 h 285"/>
                <a:gd name="T38" fmla="*/ 120 w 288"/>
                <a:gd name="T39" fmla="*/ 46 h 285"/>
                <a:gd name="T40" fmla="*/ 106 w 288"/>
                <a:gd name="T41" fmla="*/ 48 h 285"/>
                <a:gd name="T42" fmla="*/ 65 w 288"/>
                <a:gd name="T43" fmla="*/ 15 h 285"/>
                <a:gd name="T44" fmla="*/ 42 w 288"/>
                <a:gd name="T45" fmla="*/ 37 h 285"/>
                <a:gd name="T46" fmla="*/ 62 w 288"/>
                <a:gd name="T47" fmla="*/ 85 h 285"/>
                <a:gd name="T48" fmla="*/ 53 w 288"/>
                <a:gd name="T49" fmla="*/ 96 h 285"/>
                <a:gd name="T50" fmla="*/ 7 w 288"/>
                <a:gd name="T51" fmla="*/ 97 h 285"/>
                <a:gd name="T52" fmla="*/ 3 w 288"/>
                <a:gd name="T53" fmla="*/ 128 h 285"/>
                <a:gd name="T54" fmla="*/ 43 w 288"/>
                <a:gd name="T55" fmla="*/ 150 h 285"/>
                <a:gd name="T56" fmla="*/ 42 w 288"/>
                <a:gd name="T57" fmla="*/ 165 h 285"/>
                <a:gd name="T58" fmla="*/ 10 w 288"/>
                <a:gd name="T59" fmla="*/ 196 h 285"/>
                <a:gd name="T60" fmla="*/ 25 w 288"/>
                <a:gd name="T61" fmla="*/ 223 h 285"/>
                <a:gd name="T62" fmla="*/ 70 w 288"/>
                <a:gd name="T63" fmla="*/ 213 h 285"/>
                <a:gd name="T64" fmla="*/ 81 w 288"/>
                <a:gd name="T65" fmla="*/ 225 h 285"/>
                <a:gd name="T66" fmla="*/ 74 w 288"/>
                <a:gd name="T67" fmla="*/ 270 h 285"/>
                <a:gd name="T68" fmla="*/ 103 w 288"/>
                <a:gd name="T69" fmla="*/ 280 h 285"/>
                <a:gd name="T70" fmla="*/ 132 w 288"/>
                <a:gd name="T71" fmla="*/ 243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88" h="285">
                  <a:moveTo>
                    <a:pt x="144" y="244"/>
                  </a:moveTo>
                  <a:cubicBezTo>
                    <a:pt x="145" y="244"/>
                    <a:pt x="147" y="245"/>
                    <a:pt x="148" y="246"/>
                  </a:cubicBezTo>
                  <a:cubicBezTo>
                    <a:pt x="168" y="283"/>
                    <a:pt x="168" y="283"/>
                    <a:pt x="168" y="283"/>
                  </a:cubicBezTo>
                  <a:cubicBezTo>
                    <a:pt x="169" y="285"/>
                    <a:pt x="170" y="285"/>
                    <a:pt x="171" y="285"/>
                  </a:cubicBezTo>
                  <a:cubicBezTo>
                    <a:pt x="198" y="276"/>
                    <a:pt x="198" y="276"/>
                    <a:pt x="198" y="276"/>
                  </a:cubicBezTo>
                  <a:cubicBezTo>
                    <a:pt x="199" y="276"/>
                    <a:pt x="201" y="274"/>
                    <a:pt x="201" y="273"/>
                  </a:cubicBezTo>
                  <a:cubicBezTo>
                    <a:pt x="197" y="231"/>
                    <a:pt x="197" y="231"/>
                    <a:pt x="197" y="231"/>
                  </a:cubicBezTo>
                  <a:cubicBezTo>
                    <a:pt x="197" y="229"/>
                    <a:pt x="198" y="228"/>
                    <a:pt x="199" y="227"/>
                  </a:cubicBezTo>
                  <a:cubicBezTo>
                    <a:pt x="200" y="226"/>
                    <a:pt x="207" y="221"/>
                    <a:pt x="209" y="220"/>
                  </a:cubicBezTo>
                  <a:cubicBezTo>
                    <a:pt x="210" y="219"/>
                    <a:pt x="211" y="219"/>
                    <a:pt x="213" y="219"/>
                  </a:cubicBezTo>
                  <a:cubicBezTo>
                    <a:pt x="253" y="235"/>
                    <a:pt x="253" y="235"/>
                    <a:pt x="253" y="235"/>
                  </a:cubicBezTo>
                  <a:cubicBezTo>
                    <a:pt x="253" y="235"/>
                    <a:pt x="255" y="234"/>
                    <a:pt x="256" y="233"/>
                  </a:cubicBezTo>
                  <a:cubicBezTo>
                    <a:pt x="271" y="210"/>
                    <a:pt x="271" y="210"/>
                    <a:pt x="271" y="210"/>
                  </a:cubicBezTo>
                  <a:cubicBezTo>
                    <a:pt x="272" y="208"/>
                    <a:pt x="272" y="207"/>
                    <a:pt x="271" y="207"/>
                  </a:cubicBezTo>
                  <a:cubicBezTo>
                    <a:pt x="241" y="176"/>
                    <a:pt x="241" y="176"/>
                    <a:pt x="241" y="176"/>
                  </a:cubicBezTo>
                  <a:cubicBezTo>
                    <a:pt x="240" y="175"/>
                    <a:pt x="240" y="174"/>
                    <a:pt x="240" y="172"/>
                  </a:cubicBezTo>
                  <a:cubicBezTo>
                    <a:pt x="241" y="170"/>
                    <a:pt x="242" y="162"/>
                    <a:pt x="243" y="160"/>
                  </a:cubicBezTo>
                  <a:cubicBezTo>
                    <a:pt x="243" y="159"/>
                    <a:pt x="244" y="157"/>
                    <a:pt x="246" y="157"/>
                  </a:cubicBezTo>
                  <a:cubicBezTo>
                    <a:pt x="286" y="143"/>
                    <a:pt x="286" y="143"/>
                    <a:pt x="286" y="143"/>
                  </a:cubicBezTo>
                  <a:cubicBezTo>
                    <a:pt x="287" y="143"/>
                    <a:pt x="288" y="141"/>
                    <a:pt x="288" y="140"/>
                  </a:cubicBezTo>
                  <a:cubicBezTo>
                    <a:pt x="284" y="112"/>
                    <a:pt x="284" y="112"/>
                    <a:pt x="284" y="112"/>
                  </a:cubicBezTo>
                  <a:cubicBezTo>
                    <a:pt x="284" y="111"/>
                    <a:pt x="283" y="110"/>
                    <a:pt x="282" y="110"/>
                  </a:cubicBezTo>
                  <a:cubicBezTo>
                    <a:pt x="240" y="106"/>
                    <a:pt x="240" y="106"/>
                    <a:pt x="240" y="106"/>
                  </a:cubicBezTo>
                  <a:cubicBezTo>
                    <a:pt x="238" y="106"/>
                    <a:pt x="237" y="105"/>
                    <a:pt x="236" y="103"/>
                  </a:cubicBezTo>
                  <a:cubicBezTo>
                    <a:pt x="236" y="101"/>
                    <a:pt x="232" y="94"/>
                    <a:pt x="231" y="92"/>
                  </a:cubicBezTo>
                  <a:cubicBezTo>
                    <a:pt x="230" y="91"/>
                    <a:pt x="230" y="89"/>
                    <a:pt x="231" y="88"/>
                  </a:cubicBezTo>
                  <a:cubicBezTo>
                    <a:pt x="253" y="51"/>
                    <a:pt x="253" y="51"/>
                    <a:pt x="253" y="51"/>
                  </a:cubicBezTo>
                  <a:cubicBezTo>
                    <a:pt x="254" y="50"/>
                    <a:pt x="252" y="49"/>
                    <a:pt x="252" y="48"/>
                  </a:cubicBezTo>
                  <a:cubicBezTo>
                    <a:pt x="232" y="29"/>
                    <a:pt x="232" y="29"/>
                    <a:pt x="232" y="29"/>
                  </a:cubicBezTo>
                  <a:cubicBezTo>
                    <a:pt x="231" y="29"/>
                    <a:pt x="230" y="28"/>
                    <a:pt x="227" y="29"/>
                  </a:cubicBezTo>
                  <a:cubicBezTo>
                    <a:pt x="193" y="52"/>
                    <a:pt x="193" y="52"/>
                    <a:pt x="193" y="52"/>
                  </a:cubicBezTo>
                  <a:cubicBezTo>
                    <a:pt x="192" y="53"/>
                    <a:pt x="191" y="53"/>
                    <a:pt x="189" y="53"/>
                  </a:cubicBezTo>
                  <a:cubicBezTo>
                    <a:pt x="187" y="52"/>
                    <a:pt x="180" y="49"/>
                    <a:pt x="178" y="48"/>
                  </a:cubicBezTo>
                  <a:cubicBezTo>
                    <a:pt x="177" y="48"/>
                    <a:pt x="176" y="47"/>
                    <a:pt x="175" y="45"/>
                  </a:cubicBezTo>
                  <a:cubicBezTo>
                    <a:pt x="168" y="3"/>
                    <a:pt x="168" y="3"/>
                    <a:pt x="168" y="3"/>
                  </a:cubicBezTo>
                  <a:cubicBezTo>
                    <a:pt x="168" y="2"/>
                    <a:pt x="168" y="2"/>
                    <a:pt x="168" y="2"/>
                  </a:cubicBezTo>
                  <a:cubicBezTo>
                    <a:pt x="167" y="1"/>
                    <a:pt x="138" y="0"/>
                    <a:pt x="138" y="0"/>
                  </a:cubicBezTo>
                  <a:cubicBezTo>
                    <a:pt x="138" y="0"/>
                    <a:pt x="135" y="1"/>
                    <a:pt x="134" y="2"/>
                  </a:cubicBezTo>
                  <a:cubicBezTo>
                    <a:pt x="123" y="43"/>
                    <a:pt x="123" y="43"/>
                    <a:pt x="123" y="43"/>
                  </a:cubicBezTo>
                  <a:cubicBezTo>
                    <a:pt x="123" y="44"/>
                    <a:pt x="121" y="45"/>
                    <a:pt x="120" y="46"/>
                  </a:cubicBezTo>
                  <a:cubicBezTo>
                    <a:pt x="117" y="47"/>
                    <a:pt x="114" y="47"/>
                    <a:pt x="110" y="48"/>
                  </a:cubicBezTo>
                  <a:cubicBezTo>
                    <a:pt x="109" y="49"/>
                    <a:pt x="107" y="49"/>
                    <a:pt x="106" y="48"/>
                  </a:cubicBezTo>
                  <a:cubicBezTo>
                    <a:pt x="69" y="16"/>
                    <a:pt x="69" y="16"/>
                    <a:pt x="69" y="16"/>
                  </a:cubicBezTo>
                  <a:cubicBezTo>
                    <a:pt x="68" y="15"/>
                    <a:pt x="66" y="15"/>
                    <a:pt x="65" y="15"/>
                  </a:cubicBezTo>
                  <a:cubicBezTo>
                    <a:pt x="43" y="32"/>
                    <a:pt x="43" y="32"/>
                    <a:pt x="43" y="32"/>
                  </a:cubicBezTo>
                  <a:cubicBezTo>
                    <a:pt x="42" y="33"/>
                    <a:pt x="41" y="35"/>
                    <a:pt x="42" y="37"/>
                  </a:cubicBezTo>
                  <a:cubicBezTo>
                    <a:pt x="62" y="80"/>
                    <a:pt x="62" y="80"/>
                    <a:pt x="62" y="80"/>
                  </a:cubicBezTo>
                  <a:cubicBezTo>
                    <a:pt x="63" y="82"/>
                    <a:pt x="63" y="83"/>
                    <a:pt x="62" y="85"/>
                  </a:cubicBezTo>
                  <a:cubicBezTo>
                    <a:pt x="60" y="88"/>
                    <a:pt x="59" y="90"/>
                    <a:pt x="57" y="93"/>
                  </a:cubicBezTo>
                  <a:cubicBezTo>
                    <a:pt x="56" y="94"/>
                    <a:pt x="54" y="96"/>
                    <a:pt x="53" y="96"/>
                  </a:cubicBezTo>
                  <a:cubicBezTo>
                    <a:pt x="53" y="96"/>
                    <a:pt x="10" y="95"/>
                    <a:pt x="10" y="95"/>
                  </a:cubicBezTo>
                  <a:cubicBezTo>
                    <a:pt x="8" y="95"/>
                    <a:pt x="7" y="96"/>
                    <a:pt x="7" y="97"/>
                  </a:cubicBezTo>
                  <a:cubicBezTo>
                    <a:pt x="1" y="124"/>
                    <a:pt x="1" y="124"/>
                    <a:pt x="1" y="124"/>
                  </a:cubicBezTo>
                  <a:cubicBezTo>
                    <a:pt x="0" y="126"/>
                    <a:pt x="2" y="127"/>
                    <a:pt x="3" y="128"/>
                  </a:cubicBezTo>
                  <a:cubicBezTo>
                    <a:pt x="40" y="146"/>
                    <a:pt x="40" y="146"/>
                    <a:pt x="40" y="146"/>
                  </a:cubicBezTo>
                  <a:cubicBezTo>
                    <a:pt x="42" y="147"/>
                    <a:pt x="43" y="148"/>
                    <a:pt x="43" y="150"/>
                  </a:cubicBezTo>
                  <a:cubicBezTo>
                    <a:pt x="43" y="152"/>
                    <a:pt x="44" y="160"/>
                    <a:pt x="44" y="162"/>
                  </a:cubicBezTo>
                  <a:cubicBezTo>
                    <a:pt x="44" y="163"/>
                    <a:pt x="43" y="164"/>
                    <a:pt x="42" y="165"/>
                  </a:cubicBezTo>
                  <a:cubicBezTo>
                    <a:pt x="10" y="192"/>
                    <a:pt x="10" y="192"/>
                    <a:pt x="10" y="192"/>
                  </a:cubicBezTo>
                  <a:cubicBezTo>
                    <a:pt x="10" y="192"/>
                    <a:pt x="9" y="193"/>
                    <a:pt x="10" y="196"/>
                  </a:cubicBezTo>
                  <a:cubicBezTo>
                    <a:pt x="22" y="221"/>
                    <a:pt x="22" y="221"/>
                    <a:pt x="22" y="221"/>
                  </a:cubicBezTo>
                  <a:cubicBezTo>
                    <a:pt x="23" y="222"/>
                    <a:pt x="24" y="223"/>
                    <a:pt x="25" y="223"/>
                  </a:cubicBezTo>
                  <a:cubicBezTo>
                    <a:pt x="66" y="212"/>
                    <a:pt x="66" y="212"/>
                    <a:pt x="66" y="212"/>
                  </a:cubicBezTo>
                  <a:cubicBezTo>
                    <a:pt x="68" y="211"/>
                    <a:pt x="69" y="212"/>
                    <a:pt x="70" y="213"/>
                  </a:cubicBezTo>
                  <a:cubicBezTo>
                    <a:pt x="72" y="214"/>
                    <a:pt x="78" y="220"/>
                    <a:pt x="79" y="221"/>
                  </a:cubicBezTo>
                  <a:cubicBezTo>
                    <a:pt x="80" y="222"/>
                    <a:pt x="81" y="224"/>
                    <a:pt x="81" y="225"/>
                  </a:cubicBezTo>
                  <a:cubicBezTo>
                    <a:pt x="72" y="267"/>
                    <a:pt x="72" y="267"/>
                    <a:pt x="72" y="267"/>
                  </a:cubicBezTo>
                  <a:cubicBezTo>
                    <a:pt x="72" y="268"/>
                    <a:pt x="73" y="269"/>
                    <a:pt x="74" y="270"/>
                  </a:cubicBezTo>
                  <a:cubicBezTo>
                    <a:pt x="100" y="281"/>
                    <a:pt x="100" y="281"/>
                    <a:pt x="100" y="281"/>
                  </a:cubicBezTo>
                  <a:cubicBezTo>
                    <a:pt x="101" y="281"/>
                    <a:pt x="103" y="281"/>
                    <a:pt x="103" y="280"/>
                  </a:cubicBezTo>
                  <a:cubicBezTo>
                    <a:pt x="128" y="245"/>
                    <a:pt x="128" y="245"/>
                    <a:pt x="128" y="245"/>
                  </a:cubicBezTo>
                  <a:cubicBezTo>
                    <a:pt x="129" y="244"/>
                    <a:pt x="131" y="243"/>
                    <a:pt x="132" y="243"/>
                  </a:cubicBezTo>
                  <a:cubicBezTo>
                    <a:pt x="136" y="244"/>
                    <a:pt x="144" y="244"/>
                    <a:pt x="144" y="244"/>
                  </a:cubicBezTo>
                  <a:close/>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30"/>
            </a:p>
          </p:txBody>
        </p:sp>
        <p:sp>
          <p:nvSpPr>
            <p:cNvPr id="153" name="Freeform 38">
              <a:extLst>
                <a:ext uri="{FF2B5EF4-FFF2-40B4-BE49-F238E27FC236}">
                  <a16:creationId xmlns:a16="http://schemas.microsoft.com/office/drawing/2014/main" id="{2CB30704-CB8E-4AB2-A743-6B12DE2FD61A}"/>
                </a:ext>
              </a:extLst>
            </p:cNvPr>
            <p:cNvSpPr>
              <a:spLocks/>
            </p:cNvSpPr>
            <p:nvPr/>
          </p:nvSpPr>
          <p:spPr bwMode="auto">
            <a:xfrm>
              <a:off x="3665538" y="3008313"/>
              <a:ext cx="282575" cy="277812"/>
            </a:xfrm>
            <a:custGeom>
              <a:avLst/>
              <a:gdLst>
                <a:gd name="T0" fmla="*/ 50 w 100"/>
                <a:gd name="T1" fmla="*/ 0 h 98"/>
                <a:gd name="T2" fmla="*/ 21 w 100"/>
                <a:gd name="T3" fmla="*/ 9 h 98"/>
                <a:gd name="T4" fmla="*/ 2 w 100"/>
                <a:gd name="T5" fmla="*/ 42 h 98"/>
                <a:gd name="T6" fmla="*/ 11 w 100"/>
                <a:gd name="T7" fmla="*/ 78 h 98"/>
                <a:gd name="T8" fmla="*/ 44 w 100"/>
                <a:gd name="T9" fmla="*/ 97 h 98"/>
                <a:gd name="T10" fmla="*/ 80 w 100"/>
                <a:gd name="T11" fmla="*/ 87 h 98"/>
                <a:gd name="T12" fmla="*/ 99 w 100"/>
                <a:gd name="T13" fmla="*/ 55 h 98"/>
                <a:gd name="T14" fmla="*/ 89 w 100"/>
                <a:gd name="T15" fmla="*/ 19 h 98"/>
                <a:gd name="T16" fmla="*/ 89 w 100"/>
                <a:gd name="T17" fmla="*/ 19 h 98"/>
                <a:gd name="T18" fmla="*/ 57 w 100"/>
                <a:gd name="T19" fmla="*/ 0 h 98"/>
                <a:gd name="T20" fmla="*/ 50 w 100"/>
                <a:gd name="T21"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0" h="98">
                  <a:moveTo>
                    <a:pt x="50" y="0"/>
                  </a:moveTo>
                  <a:cubicBezTo>
                    <a:pt x="40" y="0"/>
                    <a:pt x="30" y="3"/>
                    <a:pt x="21" y="9"/>
                  </a:cubicBezTo>
                  <a:cubicBezTo>
                    <a:pt x="10" y="17"/>
                    <a:pt x="4" y="28"/>
                    <a:pt x="2" y="42"/>
                  </a:cubicBezTo>
                  <a:cubicBezTo>
                    <a:pt x="0" y="54"/>
                    <a:pt x="4" y="68"/>
                    <a:pt x="11" y="78"/>
                  </a:cubicBezTo>
                  <a:cubicBezTo>
                    <a:pt x="21" y="90"/>
                    <a:pt x="34" y="95"/>
                    <a:pt x="44" y="97"/>
                  </a:cubicBezTo>
                  <a:cubicBezTo>
                    <a:pt x="53" y="98"/>
                    <a:pt x="67" y="97"/>
                    <a:pt x="80" y="87"/>
                  </a:cubicBezTo>
                  <a:cubicBezTo>
                    <a:pt x="92" y="78"/>
                    <a:pt x="97" y="65"/>
                    <a:pt x="99" y="55"/>
                  </a:cubicBezTo>
                  <a:cubicBezTo>
                    <a:pt x="100" y="46"/>
                    <a:pt x="99" y="31"/>
                    <a:pt x="89" y="19"/>
                  </a:cubicBezTo>
                  <a:cubicBezTo>
                    <a:pt x="89" y="19"/>
                    <a:pt x="89" y="19"/>
                    <a:pt x="89" y="19"/>
                  </a:cubicBezTo>
                  <a:cubicBezTo>
                    <a:pt x="82" y="9"/>
                    <a:pt x="70" y="2"/>
                    <a:pt x="57" y="0"/>
                  </a:cubicBezTo>
                  <a:cubicBezTo>
                    <a:pt x="55" y="0"/>
                    <a:pt x="52" y="0"/>
                    <a:pt x="50" y="0"/>
                  </a:cubicBezTo>
                  <a:close/>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30"/>
            </a:p>
          </p:txBody>
        </p:sp>
      </p:grpSp>
      <p:sp>
        <p:nvSpPr>
          <p:cNvPr id="159" name="Freeform 23">
            <a:extLst>
              <a:ext uri="{FF2B5EF4-FFF2-40B4-BE49-F238E27FC236}">
                <a16:creationId xmlns:a16="http://schemas.microsoft.com/office/drawing/2014/main" id="{3DEE6B72-78F0-4A15-B9C2-B4B17D57EA5B}"/>
              </a:ext>
            </a:extLst>
          </p:cNvPr>
          <p:cNvSpPr>
            <a:spLocks/>
          </p:cNvSpPr>
          <p:nvPr/>
        </p:nvSpPr>
        <p:spPr bwMode="auto">
          <a:xfrm>
            <a:off x="2628847" y="4099812"/>
            <a:ext cx="458569" cy="460308"/>
          </a:xfrm>
          <a:custGeom>
            <a:avLst/>
            <a:gdLst>
              <a:gd name="T0" fmla="*/ 284 w 296"/>
              <a:gd name="T1" fmla="*/ 242 h 297"/>
              <a:gd name="T2" fmla="*/ 154 w 296"/>
              <a:gd name="T3" fmla="*/ 112 h 297"/>
              <a:gd name="T4" fmla="*/ 137 w 296"/>
              <a:gd name="T5" fmla="*/ 29 h 297"/>
              <a:gd name="T6" fmla="*/ 54 w 296"/>
              <a:gd name="T7" fmla="*/ 11 h 297"/>
              <a:gd name="T8" fmla="*/ 88 w 296"/>
              <a:gd name="T9" fmla="*/ 45 h 297"/>
              <a:gd name="T10" fmla="*/ 76 w 296"/>
              <a:gd name="T11" fmla="*/ 77 h 297"/>
              <a:gd name="T12" fmla="*/ 45 w 296"/>
              <a:gd name="T13" fmla="*/ 88 h 297"/>
              <a:gd name="T14" fmla="*/ 11 w 296"/>
              <a:gd name="T15" fmla="*/ 54 h 297"/>
              <a:gd name="T16" fmla="*/ 28 w 296"/>
              <a:gd name="T17" fmla="*/ 137 h 297"/>
              <a:gd name="T18" fmla="*/ 111 w 296"/>
              <a:gd name="T19" fmla="*/ 155 h 297"/>
              <a:gd name="T20" fmla="*/ 241 w 296"/>
              <a:gd name="T21" fmla="*/ 285 h 297"/>
              <a:gd name="T22" fmla="*/ 284 w 296"/>
              <a:gd name="T23" fmla="*/ 285 h 297"/>
              <a:gd name="T24" fmla="*/ 284 w 296"/>
              <a:gd name="T25" fmla="*/ 242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96" h="297">
                <a:moveTo>
                  <a:pt x="284" y="242"/>
                </a:moveTo>
                <a:cubicBezTo>
                  <a:pt x="154" y="112"/>
                  <a:pt x="154" y="112"/>
                  <a:pt x="154" y="112"/>
                </a:cubicBezTo>
                <a:cubicBezTo>
                  <a:pt x="165" y="84"/>
                  <a:pt x="160" y="51"/>
                  <a:pt x="137" y="29"/>
                </a:cubicBezTo>
                <a:cubicBezTo>
                  <a:pt x="115" y="6"/>
                  <a:pt x="82" y="0"/>
                  <a:pt x="54" y="11"/>
                </a:cubicBezTo>
                <a:cubicBezTo>
                  <a:pt x="88" y="45"/>
                  <a:pt x="88" y="45"/>
                  <a:pt x="88" y="45"/>
                </a:cubicBezTo>
                <a:cubicBezTo>
                  <a:pt x="76" y="77"/>
                  <a:pt x="76" y="77"/>
                  <a:pt x="76" y="77"/>
                </a:cubicBezTo>
                <a:cubicBezTo>
                  <a:pt x="45" y="88"/>
                  <a:pt x="45" y="88"/>
                  <a:pt x="45" y="88"/>
                </a:cubicBezTo>
                <a:cubicBezTo>
                  <a:pt x="11" y="54"/>
                  <a:pt x="11" y="54"/>
                  <a:pt x="11" y="54"/>
                </a:cubicBezTo>
                <a:cubicBezTo>
                  <a:pt x="0" y="82"/>
                  <a:pt x="6" y="115"/>
                  <a:pt x="28" y="137"/>
                </a:cubicBezTo>
                <a:cubicBezTo>
                  <a:pt x="51" y="160"/>
                  <a:pt x="84" y="166"/>
                  <a:pt x="111" y="155"/>
                </a:cubicBezTo>
                <a:cubicBezTo>
                  <a:pt x="241" y="285"/>
                  <a:pt x="241" y="285"/>
                  <a:pt x="241" y="285"/>
                </a:cubicBezTo>
                <a:cubicBezTo>
                  <a:pt x="253" y="297"/>
                  <a:pt x="272" y="297"/>
                  <a:pt x="284" y="285"/>
                </a:cubicBezTo>
                <a:cubicBezTo>
                  <a:pt x="296" y="273"/>
                  <a:pt x="296" y="254"/>
                  <a:pt x="284" y="242"/>
                </a:cubicBezTo>
                <a:close/>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30"/>
          </a:p>
        </p:txBody>
      </p:sp>
      <p:sp>
        <p:nvSpPr>
          <p:cNvPr id="134" name="Text Placeholder 21">
            <a:extLst>
              <a:ext uri="{FF2B5EF4-FFF2-40B4-BE49-F238E27FC236}">
                <a16:creationId xmlns:a16="http://schemas.microsoft.com/office/drawing/2014/main" id="{4447B48A-D92E-4119-B717-A83AD6C38318}"/>
              </a:ext>
            </a:extLst>
          </p:cNvPr>
          <p:cNvSpPr txBox="1">
            <a:spLocks/>
          </p:cNvSpPr>
          <p:nvPr/>
        </p:nvSpPr>
        <p:spPr>
          <a:xfrm>
            <a:off x="8482249" y="6259244"/>
            <a:ext cx="2624545" cy="371123"/>
          </a:xfrm>
          <a:prstGeom prst="rect">
            <a:avLst/>
          </a:prstGeom>
        </p:spPr>
        <p:txBody>
          <a:bodyPr lIns="89642" tIns="89642" rIns="89642" bIns="89642">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gn="ctr">
              <a:defRPr/>
            </a:pPr>
            <a:r>
              <a:rPr lang="en-US" sz="1372">
                <a:solidFill>
                  <a:srgbClr val="505050"/>
                </a:solidFill>
              </a:rPr>
              <a:t>Azure</a:t>
            </a:r>
          </a:p>
        </p:txBody>
      </p:sp>
      <p:sp>
        <p:nvSpPr>
          <p:cNvPr id="137" name="Oval 136">
            <a:extLst>
              <a:ext uri="{FF2B5EF4-FFF2-40B4-BE49-F238E27FC236}">
                <a16:creationId xmlns:a16="http://schemas.microsoft.com/office/drawing/2014/main" id="{7CFE22FD-0B2E-4EEC-870F-4EC3205B2745}"/>
              </a:ext>
            </a:extLst>
          </p:cNvPr>
          <p:cNvSpPr/>
          <p:nvPr/>
        </p:nvSpPr>
        <p:spPr bwMode="auto">
          <a:xfrm>
            <a:off x="9457113" y="5530080"/>
            <a:ext cx="648226" cy="648225"/>
          </a:xfrm>
          <a:prstGeom prst="ellipse">
            <a:avLst/>
          </a:prstGeom>
          <a:noFill/>
          <a:ln w="19050">
            <a:solidFill>
              <a:schemeClr val="accent5">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25" name="Text Placeholder 21">
            <a:extLst>
              <a:ext uri="{FF2B5EF4-FFF2-40B4-BE49-F238E27FC236}">
                <a16:creationId xmlns:a16="http://schemas.microsoft.com/office/drawing/2014/main" id="{F7D18347-D790-44A8-A4E4-98CBC32AAE49}"/>
              </a:ext>
            </a:extLst>
          </p:cNvPr>
          <p:cNvSpPr txBox="1">
            <a:spLocks/>
          </p:cNvSpPr>
          <p:nvPr/>
        </p:nvSpPr>
        <p:spPr>
          <a:xfrm>
            <a:off x="6058413" y="6242071"/>
            <a:ext cx="2624545" cy="371123"/>
          </a:xfrm>
          <a:prstGeom prst="rect">
            <a:avLst/>
          </a:prstGeom>
        </p:spPr>
        <p:txBody>
          <a:bodyPr wrap="square" lIns="89642" tIns="89642" rIns="89642" bIns="89642">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gn="ctr">
              <a:defRPr/>
            </a:pPr>
            <a:r>
              <a:rPr lang="en-US" sz="1372">
                <a:solidFill>
                  <a:srgbClr val="505050"/>
                </a:solidFill>
              </a:rPr>
              <a:t>On-premises infrastructure</a:t>
            </a:r>
          </a:p>
        </p:txBody>
      </p:sp>
      <p:grpSp>
        <p:nvGrpSpPr>
          <p:cNvPr id="128" name="Group 127">
            <a:extLst>
              <a:ext uri="{FF2B5EF4-FFF2-40B4-BE49-F238E27FC236}">
                <a16:creationId xmlns:a16="http://schemas.microsoft.com/office/drawing/2014/main" id="{3D116039-6964-4A4E-A0BE-AADD8F493735}"/>
              </a:ext>
            </a:extLst>
          </p:cNvPr>
          <p:cNvGrpSpPr/>
          <p:nvPr/>
        </p:nvGrpSpPr>
        <p:grpSpPr>
          <a:xfrm>
            <a:off x="7262632" y="5666912"/>
            <a:ext cx="263975" cy="338085"/>
            <a:chOff x="6654800" y="5372100"/>
            <a:chExt cx="593725" cy="760413"/>
          </a:xfrm>
        </p:grpSpPr>
        <p:sp>
          <p:nvSpPr>
            <p:cNvPr id="130" name="Freeform 130">
              <a:extLst>
                <a:ext uri="{FF2B5EF4-FFF2-40B4-BE49-F238E27FC236}">
                  <a16:creationId xmlns:a16="http://schemas.microsoft.com/office/drawing/2014/main" id="{03C63A95-B683-4D10-B8B6-AB9D6F5D1112}"/>
                </a:ext>
              </a:extLst>
            </p:cNvPr>
            <p:cNvSpPr>
              <a:spLocks/>
            </p:cNvSpPr>
            <p:nvPr/>
          </p:nvSpPr>
          <p:spPr bwMode="auto">
            <a:xfrm>
              <a:off x="6654800" y="5372100"/>
              <a:ext cx="433387" cy="760412"/>
            </a:xfrm>
            <a:custGeom>
              <a:avLst/>
              <a:gdLst>
                <a:gd name="T0" fmla="*/ 161 w 273"/>
                <a:gd name="T1" fmla="*/ 479 h 479"/>
                <a:gd name="T2" fmla="*/ 0 w 273"/>
                <a:gd name="T3" fmla="*/ 479 h 479"/>
                <a:gd name="T4" fmla="*/ 0 w 273"/>
                <a:gd name="T5" fmla="*/ 0 h 479"/>
                <a:gd name="T6" fmla="*/ 273 w 273"/>
                <a:gd name="T7" fmla="*/ 0 h 479"/>
                <a:gd name="T8" fmla="*/ 273 w 273"/>
                <a:gd name="T9" fmla="*/ 185 h 479"/>
              </a:gdLst>
              <a:ahLst/>
              <a:cxnLst>
                <a:cxn ang="0">
                  <a:pos x="T0" y="T1"/>
                </a:cxn>
                <a:cxn ang="0">
                  <a:pos x="T2" y="T3"/>
                </a:cxn>
                <a:cxn ang="0">
                  <a:pos x="T4" y="T5"/>
                </a:cxn>
                <a:cxn ang="0">
                  <a:pos x="T6" y="T7"/>
                </a:cxn>
                <a:cxn ang="0">
                  <a:pos x="T8" y="T9"/>
                </a:cxn>
              </a:cxnLst>
              <a:rect l="0" t="0" r="r" b="b"/>
              <a:pathLst>
                <a:path w="273" h="479">
                  <a:moveTo>
                    <a:pt x="161" y="479"/>
                  </a:moveTo>
                  <a:lnTo>
                    <a:pt x="0" y="479"/>
                  </a:lnTo>
                  <a:lnTo>
                    <a:pt x="0" y="0"/>
                  </a:lnTo>
                  <a:lnTo>
                    <a:pt x="273" y="0"/>
                  </a:lnTo>
                  <a:lnTo>
                    <a:pt x="273" y="185"/>
                  </a:lnTo>
                </a:path>
              </a:pathLst>
            </a:custGeom>
            <a:noFill/>
            <a:ln w="19050" cap="rnd">
              <a:solidFill>
                <a:schemeClr val="accent5">
                  <a:lumMod val="7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30"/>
            </a:p>
          </p:txBody>
        </p:sp>
        <p:sp>
          <p:nvSpPr>
            <p:cNvPr id="131" name="Rectangle 134">
              <a:extLst>
                <a:ext uri="{FF2B5EF4-FFF2-40B4-BE49-F238E27FC236}">
                  <a16:creationId xmlns:a16="http://schemas.microsoft.com/office/drawing/2014/main" id="{9414CE5F-CF53-41FC-BFC1-20F87EFFB927}"/>
                </a:ext>
              </a:extLst>
            </p:cNvPr>
            <p:cNvSpPr>
              <a:spLocks noChangeArrowheads="1"/>
            </p:cNvSpPr>
            <p:nvPr/>
          </p:nvSpPr>
          <p:spPr bwMode="auto">
            <a:xfrm>
              <a:off x="6910388" y="5665788"/>
              <a:ext cx="338137" cy="466725"/>
            </a:xfrm>
            <a:prstGeom prst="rect">
              <a:avLst/>
            </a:prstGeom>
            <a:noFill/>
            <a:ln w="19050" cap="rnd">
              <a:solidFill>
                <a:schemeClr val="accent5">
                  <a:lumMod val="7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30"/>
            </a:p>
          </p:txBody>
        </p:sp>
        <p:sp>
          <p:nvSpPr>
            <p:cNvPr id="132" name="Freeform 135">
              <a:extLst>
                <a:ext uri="{FF2B5EF4-FFF2-40B4-BE49-F238E27FC236}">
                  <a16:creationId xmlns:a16="http://schemas.microsoft.com/office/drawing/2014/main" id="{89BE6819-415B-4FFD-A499-F23EDFE10283}"/>
                </a:ext>
              </a:extLst>
            </p:cNvPr>
            <p:cNvSpPr>
              <a:spLocks/>
            </p:cNvSpPr>
            <p:nvPr/>
          </p:nvSpPr>
          <p:spPr bwMode="auto">
            <a:xfrm>
              <a:off x="7037388" y="6008688"/>
              <a:ext cx="79375" cy="123825"/>
            </a:xfrm>
            <a:custGeom>
              <a:avLst/>
              <a:gdLst>
                <a:gd name="T0" fmla="*/ 28 w 28"/>
                <a:gd name="T1" fmla="*/ 44 h 44"/>
                <a:gd name="T2" fmla="*/ 1 w 28"/>
                <a:gd name="T3" fmla="*/ 44 h 44"/>
                <a:gd name="T4" fmla="*/ 0 w 28"/>
                <a:gd name="T5" fmla="*/ 43 h 44"/>
                <a:gd name="T6" fmla="*/ 0 w 28"/>
                <a:gd name="T7" fmla="*/ 0 h 44"/>
                <a:gd name="T8" fmla="*/ 1 w 28"/>
                <a:gd name="T9" fmla="*/ 0 h 44"/>
                <a:gd name="T10" fmla="*/ 28 w 28"/>
                <a:gd name="T11" fmla="*/ 0 h 44"/>
                <a:gd name="T12" fmla="*/ 28 w 28"/>
                <a:gd name="T13" fmla="*/ 0 h 44"/>
                <a:gd name="T14" fmla="*/ 28 w 28"/>
                <a:gd name="T15" fmla="*/ 43 h 44"/>
                <a:gd name="T16" fmla="*/ 28 w 28"/>
                <a:gd name="T17"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44">
                  <a:moveTo>
                    <a:pt x="28" y="44"/>
                  </a:moveTo>
                  <a:cubicBezTo>
                    <a:pt x="1" y="44"/>
                    <a:pt x="1" y="44"/>
                    <a:pt x="1" y="44"/>
                  </a:cubicBezTo>
                  <a:cubicBezTo>
                    <a:pt x="1" y="44"/>
                    <a:pt x="0" y="44"/>
                    <a:pt x="0" y="43"/>
                  </a:cubicBezTo>
                  <a:cubicBezTo>
                    <a:pt x="0" y="0"/>
                    <a:pt x="0" y="0"/>
                    <a:pt x="0" y="0"/>
                  </a:cubicBezTo>
                  <a:cubicBezTo>
                    <a:pt x="0" y="0"/>
                    <a:pt x="1" y="0"/>
                    <a:pt x="1" y="0"/>
                  </a:cubicBezTo>
                  <a:cubicBezTo>
                    <a:pt x="28" y="0"/>
                    <a:pt x="28" y="0"/>
                    <a:pt x="28" y="0"/>
                  </a:cubicBezTo>
                  <a:cubicBezTo>
                    <a:pt x="28" y="0"/>
                    <a:pt x="28" y="0"/>
                    <a:pt x="28" y="0"/>
                  </a:cubicBezTo>
                  <a:cubicBezTo>
                    <a:pt x="28" y="43"/>
                    <a:pt x="28" y="43"/>
                    <a:pt x="28" y="43"/>
                  </a:cubicBezTo>
                  <a:cubicBezTo>
                    <a:pt x="28" y="44"/>
                    <a:pt x="28" y="44"/>
                    <a:pt x="28" y="44"/>
                  </a:cubicBezTo>
                  <a:close/>
                </a:path>
              </a:pathLst>
            </a:custGeom>
            <a:noFill/>
            <a:ln w="19050" cap="rnd">
              <a:solidFill>
                <a:schemeClr val="accent5">
                  <a:lumMod val="7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30"/>
            </a:p>
          </p:txBody>
        </p:sp>
      </p:grpSp>
      <p:sp>
        <p:nvSpPr>
          <p:cNvPr id="129" name="Oval 128">
            <a:extLst>
              <a:ext uri="{FF2B5EF4-FFF2-40B4-BE49-F238E27FC236}">
                <a16:creationId xmlns:a16="http://schemas.microsoft.com/office/drawing/2014/main" id="{0CA3D6D7-8FC9-47C7-9D1E-B38D4C1D7E1B}"/>
              </a:ext>
            </a:extLst>
          </p:cNvPr>
          <p:cNvSpPr/>
          <p:nvPr/>
        </p:nvSpPr>
        <p:spPr bwMode="auto">
          <a:xfrm>
            <a:off x="7046573" y="5512906"/>
            <a:ext cx="648226" cy="648226"/>
          </a:xfrm>
          <a:prstGeom prst="ellipse">
            <a:avLst/>
          </a:prstGeom>
          <a:noFill/>
          <a:ln w="19050">
            <a:solidFill>
              <a:schemeClr val="accent5">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18" name="Text Placeholder 21">
            <a:extLst>
              <a:ext uri="{FF2B5EF4-FFF2-40B4-BE49-F238E27FC236}">
                <a16:creationId xmlns:a16="http://schemas.microsoft.com/office/drawing/2014/main" id="{3302CE2F-ECC0-41DA-BA65-046D7CDC72A0}"/>
              </a:ext>
            </a:extLst>
          </p:cNvPr>
          <p:cNvSpPr txBox="1">
            <a:spLocks/>
          </p:cNvSpPr>
          <p:nvPr/>
        </p:nvSpPr>
        <p:spPr>
          <a:xfrm>
            <a:off x="3391134" y="6268481"/>
            <a:ext cx="2624545" cy="371123"/>
          </a:xfrm>
          <a:prstGeom prst="rect">
            <a:avLst/>
          </a:prstGeom>
        </p:spPr>
        <p:txBody>
          <a:bodyPr lIns="89642" tIns="89642" rIns="89642" bIns="89642">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gn="ctr">
              <a:defRPr/>
            </a:pPr>
            <a:r>
              <a:rPr lang="en-US" sz="1372">
                <a:solidFill>
                  <a:srgbClr val="505050"/>
                </a:solidFill>
              </a:rPr>
              <a:t>Any cloud</a:t>
            </a:r>
          </a:p>
        </p:txBody>
      </p:sp>
      <p:grpSp>
        <p:nvGrpSpPr>
          <p:cNvPr id="120" name="Group 119">
            <a:extLst>
              <a:ext uri="{FF2B5EF4-FFF2-40B4-BE49-F238E27FC236}">
                <a16:creationId xmlns:a16="http://schemas.microsoft.com/office/drawing/2014/main" id="{DC0605F3-6FA0-49C6-87EE-1F10A7B399AC}"/>
              </a:ext>
            </a:extLst>
          </p:cNvPr>
          <p:cNvGrpSpPr/>
          <p:nvPr/>
        </p:nvGrpSpPr>
        <p:grpSpPr>
          <a:xfrm>
            <a:off x="4502945" y="5788343"/>
            <a:ext cx="411468" cy="192329"/>
            <a:chOff x="8529638" y="5526088"/>
            <a:chExt cx="1120775" cy="523875"/>
          </a:xfrm>
        </p:grpSpPr>
        <p:sp>
          <p:nvSpPr>
            <p:cNvPr id="122" name="Freeform 139">
              <a:extLst>
                <a:ext uri="{FF2B5EF4-FFF2-40B4-BE49-F238E27FC236}">
                  <a16:creationId xmlns:a16="http://schemas.microsoft.com/office/drawing/2014/main" id="{5B355329-DDF9-4836-A46A-18019DB6D3A2}"/>
                </a:ext>
              </a:extLst>
            </p:cNvPr>
            <p:cNvSpPr>
              <a:spLocks/>
            </p:cNvSpPr>
            <p:nvPr/>
          </p:nvSpPr>
          <p:spPr bwMode="auto">
            <a:xfrm>
              <a:off x="9199563" y="5526088"/>
              <a:ext cx="450850" cy="415925"/>
            </a:xfrm>
            <a:custGeom>
              <a:avLst/>
              <a:gdLst>
                <a:gd name="T0" fmla="*/ 52 w 160"/>
                <a:gd name="T1" fmla="*/ 146 h 146"/>
                <a:gd name="T2" fmla="*/ 113 w 160"/>
                <a:gd name="T3" fmla="*/ 146 h 146"/>
                <a:gd name="T4" fmla="*/ 147 w 160"/>
                <a:gd name="T5" fmla="*/ 132 h 146"/>
                <a:gd name="T6" fmla="*/ 160 w 160"/>
                <a:gd name="T7" fmla="*/ 98 h 146"/>
                <a:gd name="T8" fmla="*/ 147 w 160"/>
                <a:gd name="T9" fmla="*/ 64 h 146"/>
                <a:gd name="T10" fmla="*/ 126 w 160"/>
                <a:gd name="T11" fmla="*/ 52 h 146"/>
                <a:gd name="T12" fmla="*/ 126 w 160"/>
                <a:gd name="T13" fmla="*/ 48 h 146"/>
                <a:gd name="T14" fmla="*/ 113 w 160"/>
                <a:gd name="T15" fmla="*/ 14 h 146"/>
                <a:gd name="T16" fmla="*/ 79 w 160"/>
                <a:gd name="T17" fmla="*/ 0 h 146"/>
                <a:gd name="T18" fmla="*/ 79 w 160"/>
                <a:gd name="T19" fmla="*/ 0 h 146"/>
                <a:gd name="T20" fmla="*/ 38 w 160"/>
                <a:gd name="T21" fmla="*/ 23 h 146"/>
                <a:gd name="T22" fmla="*/ 20 w 160"/>
                <a:gd name="T23" fmla="*/ 20 h 146"/>
                <a:gd name="T24" fmla="*/ 0 w 160"/>
                <a:gd name="T25" fmla="*/ 24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 h="146">
                  <a:moveTo>
                    <a:pt x="52" y="146"/>
                  </a:moveTo>
                  <a:cubicBezTo>
                    <a:pt x="113" y="146"/>
                    <a:pt x="113" y="146"/>
                    <a:pt x="113" y="146"/>
                  </a:cubicBezTo>
                  <a:cubicBezTo>
                    <a:pt x="126" y="146"/>
                    <a:pt x="138" y="141"/>
                    <a:pt x="147" y="132"/>
                  </a:cubicBezTo>
                  <a:cubicBezTo>
                    <a:pt x="155" y="123"/>
                    <a:pt x="160" y="111"/>
                    <a:pt x="160" y="98"/>
                  </a:cubicBezTo>
                  <a:cubicBezTo>
                    <a:pt x="160" y="85"/>
                    <a:pt x="155" y="73"/>
                    <a:pt x="147" y="64"/>
                  </a:cubicBezTo>
                  <a:cubicBezTo>
                    <a:pt x="141" y="58"/>
                    <a:pt x="134" y="54"/>
                    <a:pt x="126" y="52"/>
                  </a:cubicBezTo>
                  <a:cubicBezTo>
                    <a:pt x="126" y="51"/>
                    <a:pt x="126" y="49"/>
                    <a:pt x="126" y="48"/>
                  </a:cubicBezTo>
                  <a:cubicBezTo>
                    <a:pt x="126" y="36"/>
                    <a:pt x="121" y="24"/>
                    <a:pt x="113" y="14"/>
                  </a:cubicBezTo>
                  <a:cubicBezTo>
                    <a:pt x="104" y="5"/>
                    <a:pt x="92" y="0"/>
                    <a:pt x="79" y="0"/>
                  </a:cubicBezTo>
                  <a:cubicBezTo>
                    <a:pt x="79" y="0"/>
                    <a:pt x="79" y="0"/>
                    <a:pt x="79" y="0"/>
                  </a:cubicBezTo>
                  <a:cubicBezTo>
                    <a:pt x="62" y="0"/>
                    <a:pt x="47" y="9"/>
                    <a:pt x="38" y="23"/>
                  </a:cubicBezTo>
                  <a:cubicBezTo>
                    <a:pt x="33" y="21"/>
                    <a:pt x="26" y="20"/>
                    <a:pt x="20" y="20"/>
                  </a:cubicBezTo>
                  <a:cubicBezTo>
                    <a:pt x="13" y="20"/>
                    <a:pt x="6" y="21"/>
                    <a:pt x="0" y="24"/>
                  </a:cubicBezTo>
                </a:path>
              </a:pathLst>
            </a:custGeom>
            <a:noFill/>
            <a:ln w="19050" cap="rnd">
              <a:solidFill>
                <a:schemeClr val="accent5">
                  <a:lumMod val="7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30"/>
            </a:p>
          </p:txBody>
        </p:sp>
        <p:sp>
          <p:nvSpPr>
            <p:cNvPr id="123" name="Freeform 140">
              <a:extLst>
                <a:ext uri="{FF2B5EF4-FFF2-40B4-BE49-F238E27FC236}">
                  <a16:creationId xmlns:a16="http://schemas.microsoft.com/office/drawing/2014/main" id="{CE18E9E0-C7D5-4933-BCF5-E58E7CCA0570}"/>
                </a:ext>
              </a:extLst>
            </p:cNvPr>
            <p:cNvSpPr>
              <a:spLocks/>
            </p:cNvSpPr>
            <p:nvPr/>
          </p:nvSpPr>
          <p:spPr bwMode="auto">
            <a:xfrm>
              <a:off x="8529638" y="5529263"/>
              <a:ext cx="825500" cy="520700"/>
            </a:xfrm>
            <a:custGeom>
              <a:avLst/>
              <a:gdLst>
                <a:gd name="T0" fmla="*/ 192 w 293"/>
                <a:gd name="T1" fmla="*/ 0 h 183"/>
                <a:gd name="T2" fmla="*/ 141 w 293"/>
                <a:gd name="T3" fmla="*/ 30 h 183"/>
                <a:gd name="T4" fmla="*/ 118 w 293"/>
                <a:gd name="T5" fmla="*/ 25 h 183"/>
                <a:gd name="T6" fmla="*/ 76 w 293"/>
                <a:gd name="T7" fmla="*/ 41 h 183"/>
                <a:gd name="T8" fmla="*/ 62 w 293"/>
                <a:gd name="T9" fmla="*/ 63 h 183"/>
                <a:gd name="T10" fmla="*/ 60 w 293"/>
                <a:gd name="T11" fmla="*/ 63 h 183"/>
                <a:gd name="T12" fmla="*/ 18 w 293"/>
                <a:gd name="T13" fmla="*/ 81 h 183"/>
                <a:gd name="T14" fmla="*/ 0 w 293"/>
                <a:gd name="T15" fmla="*/ 123 h 183"/>
                <a:gd name="T16" fmla="*/ 18 w 293"/>
                <a:gd name="T17" fmla="*/ 165 h 183"/>
                <a:gd name="T18" fmla="*/ 60 w 293"/>
                <a:gd name="T19" fmla="*/ 183 h 183"/>
                <a:gd name="T20" fmla="*/ 234 w 293"/>
                <a:gd name="T21" fmla="*/ 183 h 183"/>
                <a:gd name="T22" fmla="*/ 276 w 293"/>
                <a:gd name="T23" fmla="*/ 165 h 183"/>
                <a:gd name="T24" fmla="*/ 293 w 293"/>
                <a:gd name="T25" fmla="*/ 123 h 183"/>
                <a:gd name="T26" fmla="*/ 276 w 293"/>
                <a:gd name="T27" fmla="*/ 81 h 183"/>
                <a:gd name="T28" fmla="*/ 250 w 293"/>
                <a:gd name="T29" fmla="*/ 65 h 183"/>
                <a:gd name="T30" fmla="*/ 250 w 293"/>
                <a:gd name="T31" fmla="*/ 61 h 183"/>
                <a:gd name="T32" fmla="*/ 234 w 293"/>
                <a:gd name="T33" fmla="*/ 19 h 183"/>
                <a:gd name="T34" fmla="*/ 192 w 293"/>
                <a:gd name="T35" fmla="*/ 0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93" h="183">
                  <a:moveTo>
                    <a:pt x="192" y="0"/>
                  </a:moveTo>
                  <a:cubicBezTo>
                    <a:pt x="171" y="0"/>
                    <a:pt x="152" y="12"/>
                    <a:pt x="141" y="30"/>
                  </a:cubicBezTo>
                  <a:cubicBezTo>
                    <a:pt x="134" y="27"/>
                    <a:pt x="126" y="25"/>
                    <a:pt x="118" y="25"/>
                  </a:cubicBezTo>
                  <a:cubicBezTo>
                    <a:pt x="102" y="25"/>
                    <a:pt x="88" y="31"/>
                    <a:pt x="76" y="41"/>
                  </a:cubicBezTo>
                  <a:cubicBezTo>
                    <a:pt x="70" y="47"/>
                    <a:pt x="65" y="55"/>
                    <a:pt x="62" y="63"/>
                  </a:cubicBezTo>
                  <a:cubicBezTo>
                    <a:pt x="61" y="63"/>
                    <a:pt x="60" y="63"/>
                    <a:pt x="60" y="63"/>
                  </a:cubicBezTo>
                  <a:cubicBezTo>
                    <a:pt x="44" y="63"/>
                    <a:pt x="29" y="69"/>
                    <a:pt x="18" y="81"/>
                  </a:cubicBezTo>
                  <a:cubicBezTo>
                    <a:pt x="6" y="92"/>
                    <a:pt x="0" y="107"/>
                    <a:pt x="0" y="123"/>
                  </a:cubicBezTo>
                  <a:cubicBezTo>
                    <a:pt x="0" y="139"/>
                    <a:pt x="6" y="154"/>
                    <a:pt x="18" y="165"/>
                  </a:cubicBezTo>
                  <a:cubicBezTo>
                    <a:pt x="29" y="177"/>
                    <a:pt x="44" y="183"/>
                    <a:pt x="60" y="183"/>
                  </a:cubicBezTo>
                  <a:cubicBezTo>
                    <a:pt x="234" y="183"/>
                    <a:pt x="234" y="183"/>
                    <a:pt x="234" y="183"/>
                  </a:cubicBezTo>
                  <a:cubicBezTo>
                    <a:pt x="250" y="183"/>
                    <a:pt x="265" y="177"/>
                    <a:pt x="276" y="165"/>
                  </a:cubicBezTo>
                  <a:cubicBezTo>
                    <a:pt x="287" y="154"/>
                    <a:pt x="293" y="139"/>
                    <a:pt x="293" y="123"/>
                  </a:cubicBezTo>
                  <a:cubicBezTo>
                    <a:pt x="293" y="107"/>
                    <a:pt x="287" y="92"/>
                    <a:pt x="276" y="81"/>
                  </a:cubicBezTo>
                  <a:cubicBezTo>
                    <a:pt x="269" y="73"/>
                    <a:pt x="260" y="68"/>
                    <a:pt x="250" y="65"/>
                  </a:cubicBezTo>
                  <a:cubicBezTo>
                    <a:pt x="250" y="64"/>
                    <a:pt x="250" y="62"/>
                    <a:pt x="250" y="61"/>
                  </a:cubicBezTo>
                  <a:cubicBezTo>
                    <a:pt x="250" y="45"/>
                    <a:pt x="245" y="30"/>
                    <a:pt x="234" y="19"/>
                  </a:cubicBezTo>
                  <a:cubicBezTo>
                    <a:pt x="223" y="7"/>
                    <a:pt x="208" y="0"/>
                    <a:pt x="192" y="0"/>
                  </a:cubicBezTo>
                  <a:close/>
                </a:path>
              </a:pathLst>
            </a:custGeom>
            <a:noFill/>
            <a:ln w="19050" cap="rnd">
              <a:solidFill>
                <a:schemeClr val="accent5">
                  <a:lumMod val="7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30"/>
            </a:p>
          </p:txBody>
        </p:sp>
      </p:grpSp>
      <p:sp>
        <p:nvSpPr>
          <p:cNvPr id="121" name="Oval 120">
            <a:extLst>
              <a:ext uri="{FF2B5EF4-FFF2-40B4-BE49-F238E27FC236}">
                <a16:creationId xmlns:a16="http://schemas.microsoft.com/office/drawing/2014/main" id="{293EE638-68E3-4FAF-9A27-E2F3BF5495B2}"/>
              </a:ext>
            </a:extLst>
          </p:cNvPr>
          <p:cNvSpPr/>
          <p:nvPr/>
        </p:nvSpPr>
        <p:spPr bwMode="auto">
          <a:xfrm>
            <a:off x="4384573" y="5539317"/>
            <a:ext cx="648226" cy="648225"/>
          </a:xfrm>
          <a:prstGeom prst="ellipse">
            <a:avLst/>
          </a:prstGeom>
          <a:noFill/>
          <a:ln w="19050">
            <a:solidFill>
              <a:schemeClr val="accent5">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10" name="Text Placeholder 21">
            <a:extLst>
              <a:ext uri="{FF2B5EF4-FFF2-40B4-BE49-F238E27FC236}">
                <a16:creationId xmlns:a16="http://schemas.microsoft.com/office/drawing/2014/main" id="{984A9BF6-16BB-4135-B850-4F5D7C8EDD0A}"/>
              </a:ext>
            </a:extLst>
          </p:cNvPr>
          <p:cNvSpPr txBox="1">
            <a:spLocks/>
          </p:cNvSpPr>
          <p:nvPr/>
        </p:nvSpPr>
        <p:spPr>
          <a:xfrm>
            <a:off x="931660" y="6242069"/>
            <a:ext cx="2624545" cy="371123"/>
          </a:xfrm>
          <a:prstGeom prst="rect">
            <a:avLst/>
          </a:prstGeom>
        </p:spPr>
        <p:txBody>
          <a:bodyPr lIns="89642" tIns="89642" rIns="89642" bIns="89642">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gn="ctr">
              <a:defRPr/>
            </a:pPr>
            <a:r>
              <a:rPr lang="en-US" sz="1372">
                <a:solidFill>
                  <a:srgbClr val="505050"/>
                </a:solidFill>
              </a:rPr>
              <a:t>Dev machine</a:t>
            </a:r>
          </a:p>
        </p:txBody>
      </p:sp>
      <p:grpSp>
        <p:nvGrpSpPr>
          <p:cNvPr id="113" name="Group 112">
            <a:extLst>
              <a:ext uri="{FF2B5EF4-FFF2-40B4-BE49-F238E27FC236}">
                <a16:creationId xmlns:a16="http://schemas.microsoft.com/office/drawing/2014/main" id="{29E8876B-08D2-4A60-81E7-95DB800155D2}"/>
              </a:ext>
            </a:extLst>
          </p:cNvPr>
          <p:cNvGrpSpPr/>
          <p:nvPr/>
        </p:nvGrpSpPr>
        <p:grpSpPr>
          <a:xfrm>
            <a:off x="2013544" y="5703576"/>
            <a:ext cx="479454" cy="280723"/>
            <a:chOff x="2324101" y="5397500"/>
            <a:chExt cx="1336675" cy="782637"/>
          </a:xfrm>
        </p:grpSpPr>
        <p:sp>
          <p:nvSpPr>
            <p:cNvPr id="115" name="Freeform 121">
              <a:extLst>
                <a:ext uri="{FF2B5EF4-FFF2-40B4-BE49-F238E27FC236}">
                  <a16:creationId xmlns:a16="http://schemas.microsoft.com/office/drawing/2014/main" id="{186FE1A2-D71E-4E5D-ADEA-0CD10702E1F1}"/>
                </a:ext>
              </a:extLst>
            </p:cNvPr>
            <p:cNvSpPr>
              <a:spLocks/>
            </p:cNvSpPr>
            <p:nvPr/>
          </p:nvSpPr>
          <p:spPr bwMode="auto">
            <a:xfrm>
              <a:off x="2324101" y="5397500"/>
              <a:ext cx="1011238" cy="666750"/>
            </a:xfrm>
            <a:custGeom>
              <a:avLst/>
              <a:gdLst>
                <a:gd name="T0" fmla="*/ 355 w 359"/>
                <a:gd name="T1" fmla="*/ 188 h 236"/>
                <a:gd name="T2" fmla="*/ 113 w 359"/>
                <a:gd name="T3" fmla="*/ 236 h 236"/>
                <a:gd name="T4" fmla="*/ 109 w 359"/>
                <a:gd name="T5" fmla="*/ 234 h 236"/>
                <a:gd name="T6" fmla="*/ 1 w 359"/>
                <a:gd name="T7" fmla="*/ 5 h 236"/>
                <a:gd name="T8" fmla="*/ 4 w 359"/>
                <a:gd name="T9" fmla="*/ 0 h 236"/>
                <a:gd name="T10" fmla="*/ 250 w 359"/>
                <a:gd name="T11" fmla="*/ 0 h 236"/>
                <a:gd name="T12" fmla="*/ 253 w 359"/>
                <a:gd name="T13" fmla="*/ 2 h 236"/>
                <a:gd name="T14" fmla="*/ 357 w 359"/>
                <a:gd name="T15" fmla="*/ 183 h 236"/>
                <a:gd name="T16" fmla="*/ 355 w 359"/>
                <a:gd name="T17" fmla="*/ 188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9" h="236">
                  <a:moveTo>
                    <a:pt x="355" y="188"/>
                  </a:moveTo>
                  <a:cubicBezTo>
                    <a:pt x="113" y="236"/>
                    <a:pt x="113" y="236"/>
                    <a:pt x="113" y="236"/>
                  </a:cubicBezTo>
                  <a:cubicBezTo>
                    <a:pt x="111" y="236"/>
                    <a:pt x="110" y="236"/>
                    <a:pt x="109" y="234"/>
                  </a:cubicBezTo>
                  <a:cubicBezTo>
                    <a:pt x="1" y="5"/>
                    <a:pt x="1" y="5"/>
                    <a:pt x="1" y="5"/>
                  </a:cubicBezTo>
                  <a:cubicBezTo>
                    <a:pt x="0" y="3"/>
                    <a:pt x="1" y="0"/>
                    <a:pt x="4" y="0"/>
                  </a:cubicBezTo>
                  <a:cubicBezTo>
                    <a:pt x="250" y="0"/>
                    <a:pt x="250" y="0"/>
                    <a:pt x="250" y="0"/>
                  </a:cubicBezTo>
                  <a:cubicBezTo>
                    <a:pt x="251" y="0"/>
                    <a:pt x="252" y="1"/>
                    <a:pt x="253" y="2"/>
                  </a:cubicBezTo>
                  <a:cubicBezTo>
                    <a:pt x="357" y="183"/>
                    <a:pt x="357" y="183"/>
                    <a:pt x="357" y="183"/>
                  </a:cubicBezTo>
                  <a:cubicBezTo>
                    <a:pt x="359" y="185"/>
                    <a:pt x="357" y="188"/>
                    <a:pt x="355" y="188"/>
                  </a:cubicBezTo>
                  <a:close/>
                </a:path>
              </a:pathLst>
            </a:custGeom>
            <a:noFill/>
            <a:ln w="19050" cap="rnd">
              <a:solidFill>
                <a:schemeClr val="accent5">
                  <a:lumMod val="7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30"/>
            </a:p>
          </p:txBody>
        </p:sp>
        <p:sp>
          <p:nvSpPr>
            <p:cNvPr id="116" name="Freeform 122">
              <a:extLst>
                <a:ext uri="{FF2B5EF4-FFF2-40B4-BE49-F238E27FC236}">
                  <a16:creationId xmlns:a16="http://schemas.microsoft.com/office/drawing/2014/main" id="{317147FB-16EB-47E8-83CC-C7583A1192FF}"/>
                </a:ext>
              </a:extLst>
            </p:cNvPr>
            <p:cNvSpPr>
              <a:spLocks/>
            </p:cNvSpPr>
            <p:nvPr/>
          </p:nvSpPr>
          <p:spPr bwMode="auto">
            <a:xfrm>
              <a:off x="2455863" y="5730875"/>
              <a:ext cx="1204913" cy="449262"/>
            </a:xfrm>
            <a:custGeom>
              <a:avLst/>
              <a:gdLst>
                <a:gd name="T0" fmla="*/ 7 w 428"/>
                <a:gd name="T1" fmla="*/ 0 h 159"/>
                <a:gd name="T2" fmla="*/ 0 w 428"/>
                <a:gd name="T3" fmla="*/ 100 h 159"/>
                <a:gd name="T4" fmla="*/ 3 w 428"/>
                <a:gd name="T5" fmla="*/ 104 h 159"/>
                <a:gd name="T6" fmla="*/ 195 w 428"/>
                <a:gd name="T7" fmla="*/ 158 h 159"/>
                <a:gd name="T8" fmla="*/ 210 w 428"/>
                <a:gd name="T9" fmla="*/ 158 h 159"/>
                <a:gd name="T10" fmla="*/ 424 w 428"/>
                <a:gd name="T11" fmla="*/ 106 h 159"/>
                <a:gd name="T12" fmla="*/ 425 w 428"/>
                <a:gd name="T13" fmla="*/ 99 h 159"/>
                <a:gd name="T14" fmla="*/ 313 w 428"/>
                <a:gd name="T15" fmla="*/ 69 h 1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8" h="159">
                  <a:moveTo>
                    <a:pt x="7" y="0"/>
                  </a:moveTo>
                  <a:cubicBezTo>
                    <a:pt x="0" y="100"/>
                    <a:pt x="0" y="100"/>
                    <a:pt x="0" y="100"/>
                  </a:cubicBezTo>
                  <a:cubicBezTo>
                    <a:pt x="0" y="102"/>
                    <a:pt x="1" y="104"/>
                    <a:pt x="3" y="104"/>
                  </a:cubicBezTo>
                  <a:cubicBezTo>
                    <a:pt x="195" y="158"/>
                    <a:pt x="195" y="158"/>
                    <a:pt x="195" y="158"/>
                  </a:cubicBezTo>
                  <a:cubicBezTo>
                    <a:pt x="200" y="159"/>
                    <a:pt x="205" y="159"/>
                    <a:pt x="210" y="158"/>
                  </a:cubicBezTo>
                  <a:cubicBezTo>
                    <a:pt x="424" y="106"/>
                    <a:pt x="424" y="106"/>
                    <a:pt x="424" y="106"/>
                  </a:cubicBezTo>
                  <a:cubicBezTo>
                    <a:pt x="428" y="105"/>
                    <a:pt x="428" y="100"/>
                    <a:pt x="425" y="99"/>
                  </a:cubicBezTo>
                  <a:cubicBezTo>
                    <a:pt x="313" y="69"/>
                    <a:pt x="313" y="69"/>
                    <a:pt x="313" y="69"/>
                  </a:cubicBezTo>
                </a:path>
              </a:pathLst>
            </a:custGeom>
            <a:noFill/>
            <a:ln w="19050" cap="rnd">
              <a:solidFill>
                <a:schemeClr val="accent5">
                  <a:lumMod val="7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30"/>
            </a:p>
          </p:txBody>
        </p:sp>
      </p:grpSp>
      <p:sp>
        <p:nvSpPr>
          <p:cNvPr id="114" name="Oval 113">
            <a:extLst>
              <a:ext uri="{FF2B5EF4-FFF2-40B4-BE49-F238E27FC236}">
                <a16:creationId xmlns:a16="http://schemas.microsoft.com/office/drawing/2014/main" id="{B7D8AA3B-3DD5-41F3-95B8-969F68EB12D3}"/>
              </a:ext>
            </a:extLst>
          </p:cNvPr>
          <p:cNvSpPr/>
          <p:nvPr/>
        </p:nvSpPr>
        <p:spPr bwMode="auto">
          <a:xfrm>
            <a:off x="1919820" y="5512904"/>
            <a:ext cx="648226" cy="648226"/>
          </a:xfrm>
          <a:prstGeom prst="ellipse">
            <a:avLst/>
          </a:prstGeom>
          <a:noFill/>
          <a:ln w="19050">
            <a:solidFill>
              <a:schemeClr val="accent5">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33" name="Title 1">
            <a:extLst>
              <a:ext uri="{FF2B5EF4-FFF2-40B4-BE49-F238E27FC236}">
                <a16:creationId xmlns:a16="http://schemas.microsoft.com/office/drawing/2014/main" id="{4A64CDCF-65CE-49B7-BA5E-7211F3A12F57}"/>
              </a:ext>
            </a:extLst>
          </p:cNvPr>
          <p:cNvSpPr>
            <a:spLocks noGrp="1"/>
          </p:cNvSpPr>
          <p:nvPr>
            <p:ph type="title"/>
          </p:nvPr>
        </p:nvSpPr>
        <p:spPr>
          <a:xfrm>
            <a:off x="291583" y="171129"/>
            <a:ext cx="11460137" cy="553998"/>
          </a:xfrm>
        </p:spPr>
        <p:txBody>
          <a:bodyPr>
            <a:normAutofit fontScale="90000"/>
          </a:bodyPr>
          <a:lstStyle/>
          <a:p>
            <a:r>
              <a:rPr lang="en-US" dirty="0">
                <a:solidFill>
                  <a:sysClr val="windowText" lastClr="000000"/>
                </a:solidFill>
                <a:ea typeface="Segoe UI" pitchFamily="34" charset="0"/>
              </a:rPr>
              <a:t>Service Fabric: cloud application platform </a:t>
            </a:r>
          </a:p>
        </p:txBody>
      </p:sp>
      <p:sp>
        <p:nvSpPr>
          <p:cNvPr id="147" name="Text Placeholder 21">
            <a:extLst>
              <a:ext uri="{FF2B5EF4-FFF2-40B4-BE49-F238E27FC236}">
                <a16:creationId xmlns:a16="http://schemas.microsoft.com/office/drawing/2014/main" id="{75CF3A8C-4214-4BE1-9709-E14E55BF2B64}"/>
              </a:ext>
            </a:extLst>
          </p:cNvPr>
          <p:cNvSpPr txBox="1">
            <a:spLocks/>
          </p:cNvSpPr>
          <p:nvPr/>
        </p:nvSpPr>
        <p:spPr>
          <a:xfrm>
            <a:off x="163466" y="804506"/>
            <a:ext cx="12004444" cy="461665"/>
          </a:xfrm>
          <a:prstGeom prst="rect">
            <a:avLst/>
          </a:prstGeom>
        </p:spPr>
        <p:txBody>
          <a:bodyPr wrap="square" lIns="146304" tIns="91440" rIns="91440" bIns="91440">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defRPr/>
            </a:pPr>
            <a:r>
              <a:rPr lang="en-US" sz="200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rPr>
              <a:t>Build and deploy containers and microservices on Windows and Linux, at any scale, on any cloud</a:t>
            </a:r>
          </a:p>
        </p:txBody>
      </p:sp>
      <p:grpSp>
        <p:nvGrpSpPr>
          <p:cNvPr id="7" name="Group 6">
            <a:extLst>
              <a:ext uri="{FF2B5EF4-FFF2-40B4-BE49-F238E27FC236}">
                <a16:creationId xmlns:a16="http://schemas.microsoft.com/office/drawing/2014/main" id="{9FA2F913-6E6F-4085-88D1-26E385A6B75B}"/>
              </a:ext>
            </a:extLst>
          </p:cNvPr>
          <p:cNvGrpSpPr/>
          <p:nvPr/>
        </p:nvGrpSpPr>
        <p:grpSpPr>
          <a:xfrm>
            <a:off x="1434622" y="1448221"/>
            <a:ext cx="9563588" cy="723126"/>
            <a:chOff x="1434622" y="1448221"/>
            <a:chExt cx="9563588" cy="723126"/>
          </a:xfrm>
        </p:grpSpPr>
        <p:grpSp>
          <p:nvGrpSpPr>
            <p:cNvPr id="6" name="Group 5">
              <a:extLst>
                <a:ext uri="{FF2B5EF4-FFF2-40B4-BE49-F238E27FC236}">
                  <a16:creationId xmlns:a16="http://schemas.microsoft.com/office/drawing/2014/main" id="{BE447322-055C-4E55-87E1-EB67B41707E7}"/>
                </a:ext>
              </a:extLst>
            </p:cNvPr>
            <p:cNvGrpSpPr/>
            <p:nvPr/>
          </p:nvGrpSpPr>
          <p:grpSpPr>
            <a:xfrm>
              <a:off x="1434622" y="1495485"/>
              <a:ext cx="2004687" cy="675862"/>
              <a:chOff x="1434622" y="1495485"/>
              <a:chExt cx="2004687" cy="675862"/>
            </a:xfrm>
          </p:grpSpPr>
          <p:grpSp>
            <p:nvGrpSpPr>
              <p:cNvPr id="250" name="Group 249">
                <a:extLst>
                  <a:ext uri="{FF2B5EF4-FFF2-40B4-BE49-F238E27FC236}">
                    <a16:creationId xmlns:a16="http://schemas.microsoft.com/office/drawing/2014/main" id="{A76D7124-6EF8-4516-9595-C8CF04E6BF5D}"/>
                  </a:ext>
                </a:extLst>
              </p:cNvPr>
              <p:cNvGrpSpPr/>
              <p:nvPr/>
            </p:nvGrpSpPr>
            <p:grpSpPr>
              <a:xfrm>
                <a:off x="1434622" y="1495485"/>
                <a:ext cx="675862" cy="675862"/>
                <a:chOff x="2798573" y="1470990"/>
                <a:chExt cx="675862" cy="675862"/>
              </a:xfrm>
            </p:grpSpPr>
            <p:sp>
              <p:nvSpPr>
                <p:cNvPr id="251" name="Oval 250">
                  <a:extLst>
                    <a:ext uri="{FF2B5EF4-FFF2-40B4-BE49-F238E27FC236}">
                      <a16:creationId xmlns:a16="http://schemas.microsoft.com/office/drawing/2014/main" id="{F082D68B-6C2C-4D1E-801A-088F34DA9E2F}"/>
                    </a:ext>
                  </a:extLst>
                </p:cNvPr>
                <p:cNvSpPr/>
                <p:nvPr/>
              </p:nvSpPr>
              <p:spPr>
                <a:xfrm>
                  <a:off x="2798573" y="1470990"/>
                  <a:ext cx="675862" cy="675862"/>
                </a:xfrm>
                <a:prstGeom prst="ellipse">
                  <a:avLst/>
                </a:prstGeom>
                <a:noFill/>
                <a:ln w="12700">
                  <a:solidFill>
                    <a:srgbClr val="0078D7"/>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78D7"/>
                    </a:solidFill>
                    <a:effectLst/>
                    <a:uLnTx/>
                    <a:uFillTx/>
                    <a:latin typeface="Segoe UI"/>
                    <a:ea typeface="+mn-ea"/>
                    <a:cs typeface="+mn-cs"/>
                  </a:endParaRPr>
                </a:p>
              </p:txBody>
            </p:sp>
            <p:sp>
              <p:nvSpPr>
                <p:cNvPr id="252" name="Freeform 124">
                  <a:extLst>
                    <a:ext uri="{FF2B5EF4-FFF2-40B4-BE49-F238E27FC236}">
                      <a16:creationId xmlns:a16="http://schemas.microsoft.com/office/drawing/2014/main" id="{F15FFB0E-2DB8-45A0-8161-0163F9174C39}"/>
                    </a:ext>
                  </a:extLst>
                </p:cNvPr>
                <p:cNvSpPr>
                  <a:spLocks/>
                </p:cNvSpPr>
                <p:nvPr/>
              </p:nvSpPr>
              <p:spPr bwMode="black">
                <a:xfrm>
                  <a:off x="2933753" y="1697309"/>
                  <a:ext cx="405502" cy="223225"/>
                </a:xfrm>
                <a:custGeom>
                  <a:avLst/>
                  <a:gdLst>
                    <a:gd name="T0" fmla="*/ 313 w 315"/>
                    <a:gd name="T1" fmla="*/ 135 h 236"/>
                    <a:gd name="T2" fmla="*/ 300 w 315"/>
                    <a:gd name="T3" fmla="*/ 125 h 236"/>
                    <a:gd name="T4" fmla="*/ 294 w 315"/>
                    <a:gd name="T5" fmla="*/ 122 h 236"/>
                    <a:gd name="T6" fmla="*/ 124 w 315"/>
                    <a:gd name="T7" fmla="*/ 58 h 236"/>
                    <a:gd name="T8" fmla="*/ 125 w 315"/>
                    <a:gd name="T9" fmla="*/ 56 h 236"/>
                    <a:gd name="T10" fmla="*/ 100 w 315"/>
                    <a:gd name="T11" fmla="*/ 39 h 236"/>
                    <a:gd name="T12" fmla="*/ 153 w 315"/>
                    <a:gd name="T13" fmla="*/ 11 h 236"/>
                    <a:gd name="T14" fmla="*/ 103 w 315"/>
                    <a:gd name="T15" fmla="*/ 8 h 236"/>
                    <a:gd name="T16" fmla="*/ 61 w 315"/>
                    <a:gd name="T17" fmla="*/ 44 h 236"/>
                    <a:gd name="T18" fmla="*/ 54 w 315"/>
                    <a:gd name="T19" fmla="*/ 85 h 236"/>
                    <a:gd name="T20" fmla="*/ 37 w 315"/>
                    <a:gd name="T21" fmla="*/ 112 h 236"/>
                    <a:gd name="T22" fmla="*/ 56 w 315"/>
                    <a:gd name="T23" fmla="*/ 133 h 236"/>
                    <a:gd name="T24" fmla="*/ 63 w 315"/>
                    <a:gd name="T25" fmla="*/ 135 h 236"/>
                    <a:gd name="T26" fmla="*/ 35 w 315"/>
                    <a:gd name="T27" fmla="*/ 135 h 236"/>
                    <a:gd name="T28" fmla="*/ 31 w 315"/>
                    <a:gd name="T29" fmla="*/ 141 h 236"/>
                    <a:gd name="T30" fmla="*/ 35 w 315"/>
                    <a:gd name="T31" fmla="*/ 147 h 236"/>
                    <a:gd name="T32" fmla="*/ 50 w 315"/>
                    <a:gd name="T33" fmla="*/ 147 h 236"/>
                    <a:gd name="T34" fmla="*/ 50 w 315"/>
                    <a:gd name="T35" fmla="*/ 176 h 236"/>
                    <a:gd name="T36" fmla="*/ 0 w 315"/>
                    <a:gd name="T37" fmla="*/ 176 h 236"/>
                    <a:gd name="T38" fmla="*/ 0 w 315"/>
                    <a:gd name="T39" fmla="*/ 236 h 236"/>
                    <a:gd name="T40" fmla="*/ 227 w 315"/>
                    <a:gd name="T41" fmla="*/ 236 h 236"/>
                    <a:gd name="T42" fmla="*/ 227 w 315"/>
                    <a:gd name="T43" fmla="*/ 176 h 236"/>
                    <a:gd name="T44" fmla="*/ 61 w 315"/>
                    <a:gd name="T45" fmla="*/ 176 h 236"/>
                    <a:gd name="T46" fmla="*/ 61 w 315"/>
                    <a:gd name="T47" fmla="*/ 147 h 236"/>
                    <a:gd name="T48" fmla="*/ 75 w 315"/>
                    <a:gd name="T49" fmla="*/ 147 h 236"/>
                    <a:gd name="T50" fmla="*/ 79 w 315"/>
                    <a:gd name="T51" fmla="*/ 141 h 236"/>
                    <a:gd name="T52" fmla="*/ 75 w 315"/>
                    <a:gd name="T53" fmla="*/ 135 h 236"/>
                    <a:gd name="T54" fmla="*/ 70 w 315"/>
                    <a:gd name="T55" fmla="*/ 135 h 236"/>
                    <a:gd name="T56" fmla="*/ 77 w 315"/>
                    <a:gd name="T57" fmla="*/ 127 h 236"/>
                    <a:gd name="T58" fmla="*/ 84 w 315"/>
                    <a:gd name="T59" fmla="*/ 93 h 236"/>
                    <a:gd name="T60" fmla="*/ 112 w 315"/>
                    <a:gd name="T61" fmla="*/ 93 h 236"/>
                    <a:gd name="T62" fmla="*/ 113 w 315"/>
                    <a:gd name="T63" fmla="*/ 90 h 236"/>
                    <a:gd name="T64" fmla="*/ 282 w 315"/>
                    <a:gd name="T65" fmla="*/ 154 h 236"/>
                    <a:gd name="T66" fmla="*/ 289 w 315"/>
                    <a:gd name="T67" fmla="*/ 156 h 236"/>
                    <a:gd name="T68" fmla="*/ 305 w 315"/>
                    <a:gd name="T69" fmla="*/ 156 h 236"/>
                    <a:gd name="T70" fmla="*/ 314 w 315"/>
                    <a:gd name="T71" fmla="*/ 145 h 236"/>
                    <a:gd name="T72" fmla="*/ 313 w 315"/>
                    <a:gd name="T73" fmla="*/ 135 h 236"/>
                    <a:gd name="connsiteX0" fmla="*/ 9937 w 9981"/>
                    <a:gd name="connsiteY0" fmla="*/ 5537 h 9817"/>
                    <a:gd name="connsiteX1" fmla="*/ 9524 w 9981"/>
                    <a:gd name="connsiteY1" fmla="*/ 5114 h 9817"/>
                    <a:gd name="connsiteX2" fmla="*/ 9333 w 9981"/>
                    <a:gd name="connsiteY2" fmla="*/ 4986 h 9817"/>
                    <a:gd name="connsiteX3" fmla="*/ 3937 w 9981"/>
                    <a:gd name="connsiteY3" fmla="*/ 2275 h 9817"/>
                    <a:gd name="connsiteX4" fmla="*/ 3968 w 9981"/>
                    <a:gd name="connsiteY4" fmla="*/ 2190 h 9817"/>
                    <a:gd name="connsiteX5" fmla="*/ 3175 w 9981"/>
                    <a:gd name="connsiteY5" fmla="*/ 1470 h 9817"/>
                    <a:gd name="connsiteX6" fmla="*/ 4857 w 9981"/>
                    <a:gd name="connsiteY6" fmla="*/ 283 h 9817"/>
                    <a:gd name="connsiteX7" fmla="*/ 3270 w 9981"/>
                    <a:gd name="connsiteY7" fmla="*/ 156 h 9817"/>
                    <a:gd name="connsiteX8" fmla="*/ 1937 w 9981"/>
                    <a:gd name="connsiteY8" fmla="*/ 1681 h 9817"/>
                    <a:gd name="connsiteX9" fmla="*/ 1714 w 9981"/>
                    <a:gd name="connsiteY9" fmla="*/ 3419 h 9817"/>
                    <a:gd name="connsiteX10" fmla="*/ 1175 w 9981"/>
                    <a:gd name="connsiteY10" fmla="*/ 4563 h 9817"/>
                    <a:gd name="connsiteX11" fmla="*/ 1778 w 9981"/>
                    <a:gd name="connsiteY11" fmla="*/ 5453 h 9817"/>
                    <a:gd name="connsiteX12" fmla="*/ 2000 w 9981"/>
                    <a:gd name="connsiteY12" fmla="*/ 5537 h 9817"/>
                    <a:gd name="connsiteX13" fmla="*/ 1111 w 9981"/>
                    <a:gd name="connsiteY13" fmla="*/ 5537 h 9817"/>
                    <a:gd name="connsiteX14" fmla="*/ 984 w 9981"/>
                    <a:gd name="connsiteY14" fmla="*/ 5792 h 9817"/>
                    <a:gd name="connsiteX15" fmla="*/ 1111 w 9981"/>
                    <a:gd name="connsiteY15" fmla="*/ 6046 h 9817"/>
                    <a:gd name="connsiteX16" fmla="*/ 1587 w 9981"/>
                    <a:gd name="connsiteY16" fmla="*/ 6046 h 9817"/>
                    <a:gd name="connsiteX17" fmla="*/ 1587 w 9981"/>
                    <a:gd name="connsiteY17" fmla="*/ 7275 h 9817"/>
                    <a:gd name="connsiteX18" fmla="*/ 0 w 9981"/>
                    <a:gd name="connsiteY18" fmla="*/ 7275 h 9817"/>
                    <a:gd name="connsiteX19" fmla="*/ 0 w 9981"/>
                    <a:gd name="connsiteY19" fmla="*/ 9817 h 9817"/>
                    <a:gd name="connsiteX20" fmla="*/ 7206 w 9981"/>
                    <a:gd name="connsiteY20" fmla="*/ 9817 h 9817"/>
                    <a:gd name="connsiteX21" fmla="*/ 1937 w 9981"/>
                    <a:gd name="connsiteY21" fmla="*/ 7275 h 9817"/>
                    <a:gd name="connsiteX22" fmla="*/ 1937 w 9981"/>
                    <a:gd name="connsiteY22" fmla="*/ 6046 h 9817"/>
                    <a:gd name="connsiteX23" fmla="*/ 2381 w 9981"/>
                    <a:gd name="connsiteY23" fmla="*/ 6046 h 9817"/>
                    <a:gd name="connsiteX24" fmla="*/ 2508 w 9981"/>
                    <a:gd name="connsiteY24" fmla="*/ 5792 h 9817"/>
                    <a:gd name="connsiteX25" fmla="*/ 2381 w 9981"/>
                    <a:gd name="connsiteY25" fmla="*/ 5537 h 9817"/>
                    <a:gd name="connsiteX26" fmla="*/ 2222 w 9981"/>
                    <a:gd name="connsiteY26" fmla="*/ 5537 h 9817"/>
                    <a:gd name="connsiteX27" fmla="*/ 2444 w 9981"/>
                    <a:gd name="connsiteY27" fmla="*/ 5198 h 9817"/>
                    <a:gd name="connsiteX28" fmla="*/ 2667 w 9981"/>
                    <a:gd name="connsiteY28" fmla="*/ 3758 h 9817"/>
                    <a:gd name="connsiteX29" fmla="*/ 3556 w 9981"/>
                    <a:gd name="connsiteY29" fmla="*/ 3758 h 9817"/>
                    <a:gd name="connsiteX30" fmla="*/ 3587 w 9981"/>
                    <a:gd name="connsiteY30" fmla="*/ 3631 h 9817"/>
                    <a:gd name="connsiteX31" fmla="*/ 8952 w 9981"/>
                    <a:gd name="connsiteY31" fmla="*/ 6342 h 9817"/>
                    <a:gd name="connsiteX32" fmla="*/ 9175 w 9981"/>
                    <a:gd name="connsiteY32" fmla="*/ 6427 h 9817"/>
                    <a:gd name="connsiteX33" fmla="*/ 9683 w 9981"/>
                    <a:gd name="connsiteY33" fmla="*/ 6427 h 9817"/>
                    <a:gd name="connsiteX34" fmla="*/ 9968 w 9981"/>
                    <a:gd name="connsiteY34" fmla="*/ 5961 h 9817"/>
                    <a:gd name="connsiteX35" fmla="*/ 9937 w 9981"/>
                    <a:gd name="connsiteY35" fmla="*/ 5537 h 9817"/>
                    <a:gd name="connsiteX0" fmla="*/ 9956 w 10000"/>
                    <a:gd name="connsiteY0" fmla="*/ 5640 h 10000"/>
                    <a:gd name="connsiteX1" fmla="*/ 9542 w 10000"/>
                    <a:gd name="connsiteY1" fmla="*/ 5209 h 10000"/>
                    <a:gd name="connsiteX2" fmla="*/ 9351 w 10000"/>
                    <a:gd name="connsiteY2" fmla="*/ 5079 h 10000"/>
                    <a:gd name="connsiteX3" fmla="*/ 3944 w 10000"/>
                    <a:gd name="connsiteY3" fmla="*/ 2317 h 10000"/>
                    <a:gd name="connsiteX4" fmla="*/ 3976 w 10000"/>
                    <a:gd name="connsiteY4" fmla="*/ 2231 h 10000"/>
                    <a:gd name="connsiteX5" fmla="*/ 3181 w 10000"/>
                    <a:gd name="connsiteY5" fmla="*/ 1497 h 10000"/>
                    <a:gd name="connsiteX6" fmla="*/ 4866 w 10000"/>
                    <a:gd name="connsiteY6" fmla="*/ 288 h 10000"/>
                    <a:gd name="connsiteX7" fmla="*/ 3276 w 10000"/>
                    <a:gd name="connsiteY7" fmla="*/ 159 h 10000"/>
                    <a:gd name="connsiteX8" fmla="*/ 1941 w 10000"/>
                    <a:gd name="connsiteY8" fmla="*/ 1712 h 10000"/>
                    <a:gd name="connsiteX9" fmla="*/ 1717 w 10000"/>
                    <a:gd name="connsiteY9" fmla="*/ 3483 h 10000"/>
                    <a:gd name="connsiteX10" fmla="*/ 1177 w 10000"/>
                    <a:gd name="connsiteY10" fmla="*/ 4648 h 10000"/>
                    <a:gd name="connsiteX11" fmla="*/ 1781 w 10000"/>
                    <a:gd name="connsiteY11" fmla="*/ 5555 h 10000"/>
                    <a:gd name="connsiteX12" fmla="*/ 2004 w 10000"/>
                    <a:gd name="connsiteY12" fmla="*/ 5640 h 10000"/>
                    <a:gd name="connsiteX13" fmla="*/ 1113 w 10000"/>
                    <a:gd name="connsiteY13" fmla="*/ 5640 h 10000"/>
                    <a:gd name="connsiteX14" fmla="*/ 986 w 10000"/>
                    <a:gd name="connsiteY14" fmla="*/ 5900 h 10000"/>
                    <a:gd name="connsiteX15" fmla="*/ 1113 w 10000"/>
                    <a:gd name="connsiteY15" fmla="*/ 6159 h 10000"/>
                    <a:gd name="connsiteX16" fmla="*/ 1590 w 10000"/>
                    <a:gd name="connsiteY16" fmla="*/ 6159 h 10000"/>
                    <a:gd name="connsiteX17" fmla="*/ 1590 w 10000"/>
                    <a:gd name="connsiteY17" fmla="*/ 7411 h 10000"/>
                    <a:gd name="connsiteX18" fmla="*/ 0 w 10000"/>
                    <a:gd name="connsiteY18" fmla="*/ 7411 h 10000"/>
                    <a:gd name="connsiteX19" fmla="*/ 0 w 10000"/>
                    <a:gd name="connsiteY19" fmla="*/ 10000 h 10000"/>
                    <a:gd name="connsiteX20" fmla="*/ 1941 w 10000"/>
                    <a:gd name="connsiteY20" fmla="*/ 7411 h 10000"/>
                    <a:gd name="connsiteX21" fmla="*/ 1941 w 10000"/>
                    <a:gd name="connsiteY21" fmla="*/ 6159 h 10000"/>
                    <a:gd name="connsiteX22" fmla="*/ 2386 w 10000"/>
                    <a:gd name="connsiteY22" fmla="*/ 6159 h 10000"/>
                    <a:gd name="connsiteX23" fmla="*/ 2513 w 10000"/>
                    <a:gd name="connsiteY23" fmla="*/ 5900 h 10000"/>
                    <a:gd name="connsiteX24" fmla="*/ 2386 w 10000"/>
                    <a:gd name="connsiteY24" fmla="*/ 5640 h 10000"/>
                    <a:gd name="connsiteX25" fmla="*/ 2226 w 10000"/>
                    <a:gd name="connsiteY25" fmla="*/ 5640 h 10000"/>
                    <a:gd name="connsiteX26" fmla="*/ 2449 w 10000"/>
                    <a:gd name="connsiteY26" fmla="*/ 5295 h 10000"/>
                    <a:gd name="connsiteX27" fmla="*/ 2672 w 10000"/>
                    <a:gd name="connsiteY27" fmla="*/ 3828 h 10000"/>
                    <a:gd name="connsiteX28" fmla="*/ 3563 w 10000"/>
                    <a:gd name="connsiteY28" fmla="*/ 3828 h 10000"/>
                    <a:gd name="connsiteX29" fmla="*/ 3594 w 10000"/>
                    <a:gd name="connsiteY29" fmla="*/ 3699 h 10000"/>
                    <a:gd name="connsiteX30" fmla="*/ 8969 w 10000"/>
                    <a:gd name="connsiteY30" fmla="*/ 6460 h 10000"/>
                    <a:gd name="connsiteX31" fmla="*/ 9192 w 10000"/>
                    <a:gd name="connsiteY31" fmla="*/ 6547 h 10000"/>
                    <a:gd name="connsiteX32" fmla="*/ 9701 w 10000"/>
                    <a:gd name="connsiteY32" fmla="*/ 6547 h 10000"/>
                    <a:gd name="connsiteX33" fmla="*/ 9987 w 10000"/>
                    <a:gd name="connsiteY33" fmla="*/ 6072 h 10000"/>
                    <a:gd name="connsiteX34" fmla="*/ 9956 w 10000"/>
                    <a:gd name="connsiteY34" fmla="*/ 5640 h 10000"/>
                    <a:gd name="connsiteX0" fmla="*/ 9956 w 10000"/>
                    <a:gd name="connsiteY0" fmla="*/ 5640 h 7411"/>
                    <a:gd name="connsiteX1" fmla="*/ 9542 w 10000"/>
                    <a:gd name="connsiteY1" fmla="*/ 5209 h 7411"/>
                    <a:gd name="connsiteX2" fmla="*/ 9351 w 10000"/>
                    <a:gd name="connsiteY2" fmla="*/ 5079 h 7411"/>
                    <a:gd name="connsiteX3" fmla="*/ 3944 w 10000"/>
                    <a:gd name="connsiteY3" fmla="*/ 2317 h 7411"/>
                    <a:gd name="connsiteX4" fmla="*/ 3976 w 10000"/>
                    <a:gd name="connsiteY4" fmla="*/ 2231 h 7411"/>
                    <a:gd name="connsiteX5" fmla="*/ 3181 w 10000"/>
                    <a:gd name="connsiteY5" fmla="*/ 1497 h 7411"/>
                    <a:gd name="connsiteX6" fmla="*/ 4866 w 10000"/>
                    <a:gd name="connsiteY6" fmla="*/ 288 h 7411"/>
                    <a:gd name="connsiteX7" fmla="*/ 3276 w 10000"/>
                    <a:gd name="connsiteY7" fmla="*/ 159 h 7411"/>
                    <a:gd name="connsiteX8" fmla="*/ 1941 w 10000"/>
                    <a:gd name="connsiteY8" fmla="*/ 1712 h 7411"/>
                    <a:gd name="connsiteX9" fmla="*/ 1717 w 10000"/>
                    <a:gd name="connsiteY9" fmla="*/ 3483 h 7411"/>
                    <a:gd name="connsiteX10" fmla="*/ 1177 w 10000"/>
                    <a:gd name="connsiteY10" fmla="*/ 4648 h 7411"/>
                    <a:gd name="connsiteX11" fmla="*/ 1781 w 10000"/>
                    <a:gd name="connsiteY11" fmla="*/ 5555 h 7411"/>
                    <a:gd name="connsiteX12" fmla="*/ 2004 w 10000"/>
                    <a:gd name="connsiteY12" fmla="*/ 5640 h 7411"/>
                    <a:gd name="connsiteX13" fmla="*/ 1113 w 10000"/>
                    <a:gd name="connsiteY13" fmla="*/ 5640 h 7411"/>
                    <a:gd name="connsiteX14" fmla="*/ 986 w 10000"/>
                    <a:gd name="connsiteY14" fmla="*/ 5900 h 7411"/>
                    <a:gd name="connsiteX15" fmla="*/ 1113 w 10000"/>
                    <a:gd name="connsiteY15" fmla="*/ 6159 h 7411"/>
                    <a:gd name="connsiteX16" fmla="*/ 1590 w 10000"/>
                    <a:gd name="connsiteY16" fmla="*/ 6159 h 7411"/>
                    <a:gd name="connsiteX17" fmla="*/ 1590 w 10000"/>
                    <a:gd name="connsiteY17" fmla="*/ 7411 h 7411"/>
                    <a:gd name="connsiteX18" fmla="*/ 0 w 10000"/>
                    <a:gd name="connsiteY18" fmla="*/ 7411 h 7411"/>
                    <a:gd name="connsiteX19" fmla="*/ 1941 w 10000"/>
                    <a:gd name="connsiteY19" fmla="*/ 7411 h 7411"/>
                    <a:gd name="connsiteX20" fmla="*/ 1941 w 10000"/>
                    <a:gd name="connsiteY20" fmla="*/ 6159 h 7411"/>
                    <a:gd name="connsiteX21" fmla="*/ 2386 w 10000"/>
                    <a:gd name="connsiteY21" fmla="*/ 6159 h 7411"/>
                    <a:gd name="connsiteX22" fmla="*/ 2513 w 10000"/>
                    <a:gd name="connsiteY22" fmla="*/ 5900 h 7411"/>
                    <a:gd name="connsiteX23" fmla="*/ 2386 w 10000"/>
                    <a:gd name="connsiteY23" fmla="*/ 5640 h 7411"/>
                    <a:gd name="connsiteX24" fmla="*/ 2226 w 10000"/>
                    <a:gd name="connsiteY24" fmla="*/ 5640 h 7411"/>
                    <a:gd name="connsiteX25" fmla="*/ 2449 w 10000"/>
                    <a:gd name="connsiteY25" fmla="*/ 5295 h 7411"/>
                    <a:gd name="connsiteX26" fmla="*/ 2672 w 10000"/>
                    <a:gd name="connsiteY26" fmla="*/ 3828 h 7411"/>
                    <a:gd name="connsiteX27" fmla="*/ 3563 w 10000"/>
                    <a:gd name="connsiteY27" fmla="*/ 3828 h 7411"/>
                    <a:gd name="connsiteX28" fmla="*/ 3594 w 10000"/>
                    <a:gd name="connsiteY28" fmla="*/ 3699 h 7411"/>
                    <a:gd name="connsiteX29" fmla="*/ 8969 w 10000"/>
                    <a:gd name="connsiteY29" fmla="*/ 6460 h 7411"/>
                    <a:gd name="connsiteX30" fmla="*/ 9192 w 10000"/>
                    <a:gd name="connsiteY30" fmla="*/ 6547 h 7411"/>
                    <a:gd name="connsiteX31" fmla="*/ 9701 w 10000"/>
                    <a:gd name="connsiteY31" fmla="*/ 6547 h 7411"/>
                    <a:gd name="connsiteX32" fmla="*/ 9987 w 10000"/>
                    <a:gd name="connsiteY32" fmla="*/ 6072 h 7411"/>
                    <a:gd name="connsiteX33" fmla="*/ 9956 w 10000"/>
                    <a:gd name="connsiteY33" fmla="*/ 5640 h 7411"/>
                    <a:gd name="connsiteX0" fmla="*/ 8970 w 9014"/>
                    <a:gd name="connsiteY0" fmla="*/ 7609 h 9999"/>
                    <a:gd name="connsiteX1" fmla="*/ 8556 w 9014"/>
                    <a:gd name="connsiteY1" fmla="*/ 7028 h 9999"/>
                    <a:gd name="connsiteX2" fmla="*/ 8365 w 9014"/>
                    <a:gd name="connsiteY2" fmla="*/ 6852 h 9999"/>
                    <a:gd name="connsiteX3" fmla="*/ 2958 w 9014"/>
                    <a:gd name="connsiteY3" fmla="*/ 3125 h 9999"/>
                    <a:gd name="connsiteX4" fmla="*/ 2990 w 9014"/>
                    <a:gd name="connsiteY4" fmla="*/ 3009 h 9999"/>
                    <a:gd name="connsiteX5" fmla="*/ 2195 w 9014"/>
                    <a:gd name="connsiteY5" fmla="*/ 2019 h 9999"/>
                    <a:gd name="connsiteX6" fmla="*/ 3880 w 9014"/>
                    <a:gd name="connsiteY6" fmla="*/ 388 h 9999"/>
                    <a:gd name="connsiteX7" fmla="*/ 2290 w 9014"/>
                    <a:gd name="connsiteY7" fmla="*/ 214 h 9999"/>
                    <a:gd name="connsiteX8" fmla="*/ 955 w 9014"/>
                    <a:gd name="connsiteY8" fmla="*/ 2309 h 9999"/>
                    <a:gd name="connsiteX9" fmla="*/ 731 w 9014"/>
                    <a:gd name="connsiteY9" fmla="*/ 4699 h 9999"/>
                    <a:gd name="connsiteX10" fmla="*/ 191 w 9014"/>
                    <a:gd name="connsiteY10" fmla="*/ 6271 h 9999"/>
                    <a:gd name="connsiteX11" fmla="*/ 795 w 9014"/>
                    <a:gd name="connsiteY11" fmla="*/ 7495 h 9999"/>
                    <a:gd name="connsiteX12" fmla="*/ 1018 w 9014"/>
                    <a:gd name="connsiteY12" fmla="*/ 7609 h 9999"/>
                    <a:gd name="connsiteX13" fmla="*/ 127 w 9014"/>
                    <a:gd name="connsiteY13" fmla="*/ 7609 h 9999"/>
                    <a:gd name="connsiteX14" fmla="*/ 0 w 9014"/>
                    <a:gd name="connsiteY14" fmla="*/ 7960 h 9999"/>
                    <a:gd name="connsiteX15" fmla="*/ 127 w 9014"/>
                    <a:gd name="connsiteY15" fmla="*/ 8310 h 9999"/>
                    <a:gd name="connsiteX16" fmla="*/ 604 w 9014"/>
                    <a:gd name="connsiteY16" fmla="*/ 8310 h 9999"/>
                    <a:gd name="connsiteX17" fmla="*/ 604 w 9014"/>
                    <a:gd name="connsiteY17" fmla="*/ 9999 h 9999"/>
                    <a:gd name="connsiteX18" fmla="*/ 955 w 9014"/>
                    <a:gd name="connsiteY18" fmla="*/ 9999 h 9999"/>
                    <a:gd name="connsiteX19" fmla="*/ 955 w 9014"/>
                    <a:gd name="connsiteY19" fmla="*/ 8310 h 9999"/>
                    <a:gd name="connsiteX20" fmla="*/ 1400 w 9014"/>
                    <a:gd name="connsiteY20" fmla="*/ 8310 h 9999"/>
                    <a:gd name="connsiteX21" fmla="*/ 1527 w 9014"/>
                    <a:gd name="connsiteY21" fmla="*/ 7960 h 9999"/>
                    <a:gd name="connsiteX22" fmla="*/ 1400 w 9014"/>
                    <a:gd name="connsiteY22" fmla="*/ 7609 h 9999"/>
                    <a:gd name="connsiteX23" fmla="*/ 1240 w 9014"/>
                    <a:gd name="connsiteY23" fmla="*/ 7609 h 9999"/>
                    <a:gd name="connsiteX24" fmla="*/ 1463 w 9014"/>
                    <a:gd name="connsiteY24" fmla="*/ 7144 h 9999"/>
                    <a:gd name="connsiteX25" fmla="*/ 1686 w 9014"/>
                    <a:gd name="connsiteY25" fmla="*/ 5164 h 9999"/>
                    <a:gd name="connsiteX26" fmla="*/ 2577 w 9014"/>
                    <a:gd name="connsiteY26" fmla="*/ 5164 h 9999"/>
                    <a:gd name="connsiteX27" fmla="*/ 2608 w 9014"/>
                    <a:gd name="connsiteY27" fmla="*/ 4990 h 9999"/>
                    <a:gd name="connsiteX28" fmla="*/ 7983 w 9014"/>
                    <a:gd name="connsiteY28" fmla="*/ 8716 h 9999"/>
                    <a:gd name="connsiteX29" fmla="*/ 8206 w 9014"/>
                    <a:gd name="connsiteY29" fmla="*/ 8833 h 9999"/>
                    <a:gd name="connsiteX30" fmla="*/ 8715 w 9014"/>
                    <a:gd name="connsiteY30" fmla="*/ 8833 h 9999"/>
                    <a:gd name="connsiteX31" fmla="*/ 9001 w 9014"/>
                    <a:gd name="connsiteY31" fmla="*/ 8192 h 9999"/>
                    <a:gd name="connsiteX32" fmla="*/ 8970 w 9014"/>
                    <a:gd name="connsiteY32" fmla="*/ 7609 h 9999"/>
                    <a:gd name="connsiteX0" fmla="*/ 9976 w 10025"/>
                    <a:gd name="connsiteY0" fmla="*/ 7610 h 10000"/>
                    <a:gd name="connsiteX1" fmla="*/ 9517 w 10025"/>
                    <a:gd name="connsiteY1" fmla="*/ 7029 h 10000"/>
                    <a:gd name="connsiteX2" fmla="*/ 9305 w 10025"/>
                    <a:gd name="connsiteY2" fmla="*/ 6853 h 10000"/>
                    <a:gd name="connsiteX3" fmla="*/ 3307 w 10025"/>
                    <a:gd name="connsiteY3" fmla="*/ 3125 h 10000"/>
                    <a:gd name="connsiteX4" fmla="*/ 3342 w 10025"/>
                    <a:gd name="connsiteY4" fmla="*/ 3009 h 10000"/>
                    <a:gd name="connsiteX5" fmla="*/ 2460 w 10025"/>
                    <a:gd name="connsiteY5" fmla="*/ 2019 h 10000"/>
                    <a:gd name="connsiteX6" fmla="*/ 4329 w 10025"/>
                    <a:gd name="connsiteY6" fmla="*/ 388 h 10000"/>
                    <a:gd name="connsiteX7" fmla="*/ 2565 w 10025"/>
                    <a:gd name="connsiteY7" fmla="*/ 214 h 10000"/>
                    <a:gd name="connsiteX8" fmla="*/ 1084 w 10025"/>
                    <a:gd name="connsiteY8" fmla="*/ 2309 h 10000"/>
                    <a:gd name="connsiteX9" fmla="*/ 836 w 10025"/>
                    <a:gd name="connsiteY9" fmla="*/ 4699 h 10000"/>
                    <a:gd name="connsiteX10" fmla="*/ 237 w 10025"/>
                    <a:gd name="connsiteY10" fmla="*/ 6272 h 10000"/>
                    <a:gd name="connsiteX11" fmla="*/ 907 w 10025"/>
                    <a:gd name="connsiteY11" fmla="*/ 7496 h 10000"/>
                    <a:gd name="connsiteX12" fmla="*/ 1154 w 10025"/>
                    <a:gd name="connsiteY12" fmla="*/ 7610 h 10000"/>
                    <a:gd name="connsiteX13" fmla="*/ 166 w 10025"/>
                    <a:gd name="connsiteY13" fmla="*/ 7610 h 10000"/>
                    <a:gd name="connsiteX14" fmla="*/ 25 w 10025"/>
                    <a:gd name="connsiteY14" fmla="*/ 7961 h 10000"/>
                    <a:gd name="connsiteX15" fmla="*/ 695 w 10025"/>
                    <a:gd name="connsiteY15" fmla="*/ 8311 h 10000"/>
                    <a:gd name="connsiteX16" fmla="*/ 695 w 10025"/>
                    <a:gd name="connsiteY16" fmla="*/ 10000 h 10000"/>
                    <a:gd name="connsiteX17" fmla="*/ 1084 w 10025"/>
                    <a:gd name="connsiteY17" fmla="*/ 10000 h 10000"/>
                    <a:gd name="connsiteX18" fmla="*/ 1084 w 10025"/>
                    <a:gd name="connsiteY18" fmla="*/ 8311 h 10000"/>
                    <a:gd name="connsiteX19" fmla="*/ 1578 w 10025"/>
                    <a:gd name="connsiteY19" fmla="*/ 8311 h 10000"/>
                    <a:gd name="connsiteX20" fmla="*/ 1719 w 10025"/>
                    <a:gd name="connsiteY20" fmla="*/ 7961 h 10000"/>
                    <a:gd name="connsiteX21" fmla="*/ 1578 w 10025"/>
                    <a:gd name="connsiteY21" fmla="*/ 7610 h 10000"/>
                    <a:gd name="connsiteX22" fmla="*/ 1401 w 10025"/>
                    <a:gd name="connsiteY22" fmla="*/ 7610 h 10000"/>
                    <a:gd name="connsiteX23" fmla="*/ 1648 w 10025"/>
                    <a:gd name="connsiteY23" fmla="*/ 7145 h 10000"/>
                    <a:gd name="connsiteX24" fmla="*/ 1895 w 10025"/>
                    <a:gd name="connsiteY24" fmla="*/ 5165 h 10000"/>
                    <a:gd name="connsiteX25" fmla="*/ 2884 w 10025"/>
                    <a:gd name="connsiteY25" fmla="*/ 5165 h 10000"/>
                    <a:gd name="connsiteX26" fmla="*/ 2918 w 10025"/>
                    <a:gd name="connsiteY26" fmla="*/ 4990 h 10000"/>
                    <a:gd name="connsiteX27" fmla="*/ 8881 w 10025"/>
                    <a:gd name="connsiteY27" fmla="*/ 8717 h 10000"/>
                    <a:gd name="connsiteX28" fmla="*/ 9129 w 10025"/>
                    <a:gd name="connsiteY28" fmla="*/ 8834 h 10000"/>
                    <a:gd name="connsiteX29" fmla="*/ 9693 w 10025"/>
                    <a:gd name="connsiteY29" fmla="*/ 8834 h 10000"/>
                    <a:gd name="connsiteX30" fmla="*/ 10011 w 10025"/>
                    <a:gd name="connsiteY30" fmla="*/ 8193 h 10000"/>
                    <a:gd name="connsiteX31" fmla="*/ 9976 w 10025"/>
                    <a:gd name="connsiteY31" fmla="*/ 7610 h 10000"/>
                    <a:gd name="connsiteX0" fmla="*/ 9951 w 10000"/>
                    <a:gd name="connsiteY0" fmla="*/ 7610 h 10000"/>
                    <a:gd name="connsiteX1" fmla="*/ 9492 w 10000"/>
                    <a:gd name="connsiteY1" fmla="*/ 7029 h 10000"/>
                    <a:gd name="connsiteX2" fmla="*/ 9280 w 10000"/>
                    <a:gd name="connsiteY2" fmla="*/ 6853 h 10000"/>
                    <a:gd name="connsiteX3" fmla="*/ 3282 w 10000"/>
                    <a:gd name="connsiteY3" fmla="*/ 3125 h 10000"/>
                    <a:gd name="connsiteX4" fmla="*/ 3317 w 10000"/>
                    <a:gd name="connsiteY4" fmla="*/ 3009 h 10000"/>
                    <a:gd name="connsiteX5" fmla="*/ 2435 w 10000"/>
                    <a:gd name="connsiteY5" fmla="*/ 2019 h 10000"/>
                    <a:gd name="connsiteX6" fmla="*/ 4304 w 10000"/>
                    <a:gd name="connsiteY6" fmla="*/ 388 h 10000"/>
                    <a:gd name="connsiteX7" fmla="*/ 2540 w 10000"/>
                    <a:gd name="connsiteY7" fmla="*/ 214 h 10000"/>
                    <a:gd name="connsiteX8" fmla="*/ 1059 w 10000"/>
                    <a:gd name="connsiteY8" fmla="*/ 2309 h 10000"/>
                    <a:gd name="connsiteX9" fmla="*/ 811 w 10000"/>
                    <a:gd name="connsiteY9" fmla="*/ 4699 h 10000"/>
                    <a:gd name="connsiteX10" fmla="*/ 212 w 10000"/>
                    <a:gd name="connsiteY10" fmla="*/ 6272 h 10000"/>
                    <a:gd name="connsiteX11" fmla="*/ 882 w 10000"/>
                    <a:gd name="connsiteY11" fmla="*/ 7496 h 10000"/>
                    <a:gd name="connsiteX12" fmla="*/ 1129 w 10000"/>
                    <a:gd name="connsiteY12" fmla="*/ 7610 h 10000"/>
                    <a:gd name="connsiteX13" fmla="*/ 0 w 10000"/>
                    <a:gd name="connsiteY13" fmla="*/ 7961 h 10000"/>
                    <a:gd name="connsiteX14" fmla="*/ 670 w 10000"/>
                    <a:gd name="connsiteY14" fmla="*/ 8311 h 10000"/>
                    <a:gd name="connsiteX15" fmla="*/ 670 w 10000"/>
                    <a:gd name="connsiteY15" fmla="*/ 10000 h 10000"/>
                    <a:gd name="connsiteX16" fmla="*/ 1059 w 10000"/>
                    <a:gd name="connsiteY16" fmla="*/ 10000 h 10000"/>
                    <a:gd name="connsiteX17" fmla="*/ 1059 w 10000"/>
                    <a:gd name="connsiteY17" fmla="*/ 8311 h 10000"/>
                    <a:gd name="connsiteX18" fmla="*/ 1553 w 10000"/>
                    <a:gd name="connsiteY18" fmla="*/ 8311 h 10000"/>
                    <a:gd name="connsiteX19" fmla="*/ 1694 w 10000"/>
                    <a:gd name="connsiteY19" fmla="*/ 7961 h 10000"/>
                    <a:gd name="connsiteX20" fmla="*/ 1553 w 10000"/>
                    <a:gd name="connsiteY20" fmla="*/ 7610 h 10000"/>
                    <a:gd name="connsiteX21" fmla="*/ 1376 w 10000"/>
                    <a:gd name="connsiteY21" fmla="*/ 7610 h 10000"/>
                    <a:gd name="connsiteX22" fmla="*/ 1623 w 10000"/>
                    <a:gd name="connsiteY22" fmla="*/ 7145 h 10000"/>
                    <a:gd name="connsiteX23" fmla="*/ 1870 w 10000"/>
                    <a:gd name="connsiteY23" fmla="*/ 5165 h 10000"/>
                    <a:gd name="connsiteX24" fmla="*/ 2859 w 10000"/>
                    <a:gd name="connsiteY24" fmla="*/ 5165 h 10000"/>
                    <a:gd name="connsiteX25" fmla="*/ 2893 w 10000"/>
                    <a:gd name="connsiteY25" fmla="*/ 4990 h 10000"/>
                    <a:gd name="connsiteX26" fmla="*/ 8856 w 10000"/>
                    <a:gd name="connsiteY26" fmla="*/ 8717 h 10000"/>
                    <a:gd name="connsiteX27" fmla="*/ 9104 w 10000"/>
                    <a:gd name="connsiteY27" fmla="*/ 8834 h 10000"/>
                    <a:gd name="connsiteX28" fmla="*/ 9668 w 10000"/>
                    <a:gd name="connsiteY28" fmla="*/ 8834 h 10000"/>
                    <a:gd name="connsiteX29" fmla="*/ 9986 w 10000"/>
                    <a:gd name="connsiteY29" fmla="*/ 8193 h 10000"/>
                    <a:gd name="connsiteX30" fmla="*/ 9951 w 10000"/>
                    <a:gd name="connsiteY30" fmla="*/ 7610 h 10000"/>
                    <a:gd name="connsiteX0" fmla="*/ 9776 w 9825"/>
                    <a:gd name="connsiteY0" fmla="*/ 7610 h 10000"/>
                    <a:gd name="connsiteX1" fmla="*/ 9317 w 9825"/>
                    <a:gd name="connsiteY1" fmla="*/ 7029 h 10000"/>
                    <a:gd name="connsiteX2" fmla="*/ 9105 w 9825"/>
                    <a:gd name="connsiteY2" fmla="*/ 6853 h 10000"/>
                    <a:gd name="connsiteX3" fmla="*/ 3107 w 9825"/>
                    <a:gd name="connsiteY3" fmla="*/ 3125 h 10000"/>
                    <a:gd name="connsiteX4" fmla="*/ 3142 w 9825"/>
                    <a:gd name="connsiteY4" fmla="*/ 3009 h 10000"/>
                    <a:gd name="connsiteX5" fmla="*/ 2260 w 9825"/>
                    <a:gd name="connsiteY5" fmla="*/ 2019 h 10000"/>
                    <a:gd name="connsiteX6" fmla="*/ 4129 w 9825"/>
                    <a:gd name="connsiteY6" fmla="*/ 388 h 10000"/>
                    <a:gd name="connsiteX7" fmla="*/ 2365 w 9825"/>
                    <a:gd name="connsiteY7" fmla="*/ 214 h 10000"/>
                    <a:gd name="connsiteX8" fmla="*/ 884 w 9825"/>
                    <a:gd name="connsiteY8" fmla="*/ 2309 h 10000"/>
                    <a:gd name="connsiteX9" fmla="*/ 636 w 9825"/>
                    <a:gd name="connsiteY9" fmla="*/ 4699 h 10000"/>
                    <a:gd name="connsiteX10" fmla="*/ 37 w 9825"/>
                    <a:gd name="connsiteY10" fmla="*/ 6272 h 10000"/>
                    <a:gd name="connsiteX11" fmla="*/ 707 w 9825"/>
                    <a:gd name="connsiteY11" fmla="*/ 7496 h 10000"/>
                    <a:gd name="connsiteX12" fmla="*/ 954 w 9825"/>
                    <a:gd name="connsiteY12" fmla="*/ 7610 h 10000"/>
                    <a:gd name="connsiteX13" fmla="*/ 495 w 9825"/>
                    <a:gd name="connsiteY13" fmla="*/ 8311 h 10000"/>
                    <a:gd name="connsiteX14" fmla="*/ 495 w 9825"/>
                    <a:gd name="connsiteY14" fmla="*/ 10000 h 10000"/>
                    <a:gd name="connsiteX15" fmla="*/ 884 w 9825"/>
                    <a:gd name="connsiteY15" fmla="*/ 10000 h 10000"/>
                    <a:gd name="connsiteX16" fmla="*/ 884 w 9825"/>
                    <a:gd name="connsiteY16" fmla="*/ 8311 h 10000"/>
                    <a:gd name="connsiteX17" fmla="*/ 1378 w 9825"/>
                    <a:gd name="connsiteY17" fmla="*/ 8311 h 10000"/>
                    <a:gd name="connsiteX18" fmla="*/ 1519 w 9825"/>
                    <a:gd name="connsiteY18" fmla="*/ 7961 h 10000"/>
                    <a:gd name="connsiteX19" fmla="*/ 1378 w 9825"/>
                    <a:gd name="connsiteY19" fmla="*/ 7610 h 10000"/>
                    <a:gd name="connsiteX20" fmla="*/ 1201 w 9825"/>
                    <a:gd name="connsiteY20" fmla="*/ 7610 h 10000"/>
                    <a:gd name="connsiteX21" fmla="*/ 1448 w 9825"/>
                    <a:gd name="connsiteY21" fmla="*/ 7145 h 10000"/>
                    <a:gd name="connsiteX22" fmla="*/ 1695 w 9825"/>
                    <a:gd name="connsiteY22" fmla="*/ 5165 h 10000"/>
                    <a:gd name="connsiteX23" fmla="*/ 2684 w 9825"/>
                    <a:gd name="connsiteY23" fmla="*/ 5165 h 10000"/>
                    <a:gd name="connsiteX24" fmla="*/ 2718 w 9825"/>
                    <a:gd name="connsiteY24" fmla="*/ 4990 h 10000"/>
                    <a:gd name="connsiteX25" fmla="*/ 8681 w 9825"/>
                    <a:gd name="connsiteY25" fmla="*/ 8717 h 10000"/>
                    <a:gd name="connsiteX26" fmla="*/ 8929 w 9825"/>
                    <a:gd name="connsiteY26" fmla="*/ 8834 h 10000"/>
                    <a:gd name="connsiteX27" fmla="*/ 9493 w 9825"/>
                    <a:gd name="connsiteY27" fmla="*/ 8834 h 10000"/>
                    <a:gd name="connsiteX28" fmla="*/ 9811 w 9825"/>
                    <a:gd name="connsiteY28" fmla="*/ 8193 h 10000"/>
                    <a:gd name="connsiteX29" fmla="*/ 9776 w 9825"/>
                    <a:gd name="connsiteY29" fmla="*/ 7610 h 10000"/>
                    <a:gd name="connsiteX0" fmla="*/ 9950 w 10000"/>
                    <a:gd name="connsiteY0" fmla="*/ 7610 h 10000"/>
                    <a:gd name="connsiteX1" fmla="*/ 9483 w 10000"/>
                    <a:gd name="connsiteY1" fmla="*/ 7029 h 10000"/>
                    <a:gd name="connsiteX2" fmla="*/ 9267 w 10000"/>
                    <a:gd name="connsiteY2" fmla="*/ 6853 h 10000"/>
                    <a:gd name="connsiteX3" fmla="*/ 3162 w 10000"/>
                    <a:gd name="connsiteY3" fmla="*/ 3125 h 10000"/>
                    <a:gd name="connsiteX4" fmla="*/ 3198 w 10000"/>
                    <a:gd name="connsiteY4" fmla="*/ 3009 h 10000"/>
                    <a:gd name="connsiteX5" fmla="*/ 2300 w 10000"/>
                    <a:gd name="connsiteY5" fmla="*/ 2019 h 10000"/>
                    <a:gd name="connsiteX6" fmla="*/ 4203 w 10000"/>
                    <a:gd name="connsiteY6" fmla="*/ 388 h 10000"/>
                    <a:gd name="connsiteX7" fmla="*/ 2407 w 10000"/>
                    <a:gd name="connsiteY7" fmla="*/ 214 h 10000"/>
                    <a:gd name="connsiteX8" fmla="*/ 900 w 10000"/>
                    <a:gd name="connsiteY8" fmla="*/ 2309 h 10000"/>
                    <a:gd name="connsiteX9" fmla="*/ 647 w 10000"/>
                    <a:gd name="connsiteY9" fmla="*/ 4699 h 10000"/>
                    <a:gd name="connsiteX10" fmla="*/ 38 w 10000"/>
                    <a:gd name="connsiteY10" fmla="*/ 6272 h 10000"/>
                    <a:gd name="connsiteX11" fmla="*/ 720 w 10000"/>
                    <a:gd name="connsiteY11" fmla="*/ 7496 h 10000"/>
                    <a:gd name="connsiteX12" fmla="*/ 971 w 10000"/>
                    <a:gd name="connsiteY12" fmla="*/ 7610 h 10000"/>
                    <a:gd name="connsiteX13" fmla="*/ 504 w 10000"/>
                    <a:gd name="connsiteY13" fmla="*/ 8311 h 10000"/>
                    <a:gd name="connsiteX14" fmla="*/ 504 w 10000"/>
                    <a:gd name="connsiteY14" fmla="*/ 10000 h 10000"/>
                    <a:gd name="connsiteX15" fmla="*/ 900 w 10000"/>
                    <a:gd name="connsiteY15" fmla="*/ 10000 h 10000"/>
                    <a:gd name="connsiteX16" fmla="*/ 900 w 10000"/>
                    <a:gd name="connsiteY16" fmla="*/ 8311 h 10000"/>
                    <a:gd name="connsiteX17" fmla="*/ 1403 w 10000"/>
                    <a:gd name="connsiteY17" fmla="*/ 8311 h 10000"/>
                    <a:gd name="connsiteX18" fmla="*/ 1546 w 10000"/>
                    <a:gd name="connsiteY18" fmla="*/ 7961 h 10000"/>
                    <a:gd name="connsiteX19" fmla="*/ 1222 w 10000"/>
                    <a:gd name="connsiteY19" fmla="*/ 7610 h 10000"/>
                    <a:gd name="connsiteX20" fmla="*/ 1474 w 10000"/>
                    <a:gd name="connsiteY20" fmla="*/ 7145 h 10000"/>
                    <a:gd name="connsiteX21" fmla="*/ 1725 w 10000"/>
                    <a:gd name="connsiteY21" fmla="*/ 5165 h 10000"/>
                    <a:gd name="connsiteX22" fmla="*/ 2732 w 10000"/>
                    <a:gd name="connsiteY22" fmla="*/ 5165 h 10000"/>
                    <a:gd name="connsiteX23" fmla="*/ 2766 w 10000"/>
                    <a:gd name="connsiteY23" fmla="*/ 4990 h 10000"/>
                    <a:gd name="connsiteX24" fmla="*/ 8836 w 10000"/>
                    <a:gd name="connsiteY24" fmla="*/ 8717 h 10000"/>
                    <a:gd name="connsiteX25" fmla="*/ 9088 w 10000"/>
                    <a:gd name="connsiteY25" fmla="*/ 8834 h 10000"/>
                    <a:gd name="connsiteX26" fmla="*/ 9662 w 10000"/>
                    <a:gd name="connsiteY26" fmla="*/ 8834 h 10000"/>
                    <a:gd name="connsiteX27" fmla="*/ 9986 w 10000"/>
                    <a:gd name="connsiteY27" fmla="*/ 8193 h 10000"/>
                    <a:gd name="connsiteX28" fmla="*/ 9950 w 10000"/>
                    <a:gd name="connsiteY28" fmla="*/ 7610 h 10000"/>
                    <a:gd name="connsiteX0" fmla="*/ 9950 w 10000"/>
                    <a:gd name="connsiteY0" fmla="*/ 7610 h 10000"/>
                    <a:gd name="connsiteX1" fmla="*/ 9483 w 10000"/>
                    <a:gd name="connsiteY1" fmla="*/ 7029 h 10000"/>
                    <a:gd name="connsiteX2" fmla="*/ 9267 w 10000"/>
                    <a:gd name="connsiteY2" fmla="*/ 6853 h 10000"/>
                    <a:gd name="connsiteX3" fmla="*/ 3162 w 10000"/>
                    <a:gd name="connsiteY3" fmla="*/ 3125 h 10000"/>
                    <a:gd name="connsiteX4" fmla="*/ 3198 w 10000"/>
                    <a:gd name="connsiteY4" fmla="*/ 3009 h 10000"/>
                    <a:gd name="connsiteX5" fmla="*/ 2300 w 10000"/>
                    <a:gd name="connsiteY5" fmla="*/ 2019 h 10000"/>
                    <a:gd name="connsiteX6" fmla="*/ 4203 w 10000"/>
                    <a:gd name="connsiteY6" fmla="*/ 388 h 10000"/>
                    <a:gd name="connsiteX7" fmla="*/ 2407 w 10000"/>
                    <a:gd name="connsiteY7" fmla="*/ 214 h 10000"/>
                    <a:gd name="connsiteX8" fmla="*/ 900 w 10000"/>
                    <a:gd name="connsiteY8" fmla="*/ 2309 h 10000"/>
                    <a:gd name="connsiteX9" fmla="*/ 647 w 10000"/>
                    <a:gd name="connsiteY9" fmla="*/ 4699 h 10000"/>
                    <a:gd name="connsiteX10" fmla="*/ 38 w 10000"/>
                    <a:gd name="connsiteY10" fmla="*/ 6272 h 10000"/>
                    <a:gd name="connsiteX11" fmla="*/ 720 w 10000"/>
                    <a:gd name="connsiteY11" fmla="*/ 7496 h 10000"/>
                    <a:gd name="connsiteX12" fmla="*/ 971 w 10000"/>
                    <a:gd name="connsiteY12" fmla="*/ 7610 h 10000"/>
                    <a:gd name="connsiteX13" fmla="*/ 504 w 10000"/>
                    <a:gd name="connsiteY13" fmla="*/ 8311 h 10000"/>
                    <a:gd name="connsiteX14" fmla="*/ 504 w 10000"/>
                    <a:gd name="connsiteY14" fmla="*/ 10000 h 10000"/>
                    <a:gd name="connsiteX15" fmla="*/ 900 w 10000"/>
                    <a:gd name="connsiteY15" fmla="*/ 10000 h 10000"/>
                    <a:gd name="connsiteX16" fmla="*/ 900 w 10000"/>
                    <a:gd name="connsiteY16" fmla="*/ 8311 h 10000"/>
                    <a:gd name="connsiteX17" fmla="*/ 1403 w 10000"/>
                    <a:gd name="connsiteY17" fmla="*/ 8311 h 10000"/>
                    <a:gd name="connsiteX18" fmla="*/ 1222 w 10000"/>
                    <a:gd name="connsiteY18" fmla="*/ 7610 h 10000"/>
                    <a:gd name="connsiteX19" fmla="*/ 1474 w 10000"/>
                    <a:gd name="connsiteY19" fmla="*/ 7145 h 10000"/>
                    <a:gd name="connsiteX20" fmla="*/ 1725 w 10000"/>
                    <a:gd name="connsiteY20" fmla="*/ 5165 h 10000"/>
                    <a:gd name="connsiteX21" fmla="*/ 2732 w 10000"/>
                    <a:gd name="connsiteY21" fmla="*/ 5165 h 10000"/>
                    <a:gd name="connsiteX22" fmla="*/ 2766 w 10000"/>
                    <a:gd name="connsiteY22" fmla="*/ 4990 h 10000"/>
                    <a:gd name="connsiteX23" fmla="*/ 8836 w 10000"/>
                    <a:gd name="connsiteY23" fmla="*/ 8717 h 10000"/>
                    <a:gd name="connsiteX24" fmla="*/ 9088 w 10000"/>
                    <a:gd name="connsiteY24" fmla="*/ 8834 h 10000"/>
                    <a:gd name="connsiteX25" fmla="*/ 9662 w 10000"/>
                    <a:gd name="connsiteY25" fmla="*/ 8834 h 10000"/>
                    <a:gd name="connsiteX26" fmla="*/ 9986 w 10000"/>
                    <a:gd name="connsiteY26" fmla="*/ 8193 h 10000"/>
                    <a:gd name="connsiteX27" fmla="*/ 9950 w 10000"/>
                    <a:gd name="connsiteY27" fmla="*/ 7610 h 10000"/>
                    <a:gd name="connsiteX0" fmla="*/ 9950 w 10000"/>
                    <a:gd name="connsiteY0" fmla="*/ 7610 h 10000"/>
                    <a:gd name="connsiteX1" fmla="*/ 9483 w 10000"/>
                    <a:gd name="connsiteY1" fmla="*/ 7029 h 10000"/>
                    <a:gd name="connsiteX2" fmla="*/ 9267 w 10000"/>
                    <a:gd name="connsiteY2" fmla="*/ 6853 h 10000"/>
                    <a:gd name="connsiteX3" fmla="*/ 3162 w 10000"/>
                    <a:gd name="connsiteY3" fmla="*/ 3125 h 10000"/>
                    <a:gd name="connsiteX4" fmla="*/ 3198 w 10000"/>
                    <a:gd name="connsiteY4" fmla="*/ 3009 h 10000"/>
                    <a:gd name="connsiteX5" fmla="*/ 2300 w 10000"/>
                    <a:gd name="connsiteY5" fmla="*/ 2019 h 10000"/>
                    <a:gd name="connsiteX6" fmla="*/ 4203 w 10000"/>
                    <a:gd name="connsiteY6" fmla="*/ 388 h 10000"/>
                    <a:gd name="connsiteX7" fmla="*/ 2407 w 10000"/>
                    <a:gd name="connsiteY7" fmla="*/ 214 h 10000"/>
                    <a:gd name="connsiteX8" fmla="*/ 900 w 10000"/>
                    <a:gd name="connsiteY8" fmla="*/ 2309 h 10000"/>
                    <a:gd name="connsiteX9" fmla="*/ 647 w 10000"/>
                    <a:gd name="connsiteY9" fmla="*/ 4699 h 10000"/>
                    <a:gd name="connsiteX10" fmla="*/ 38 w 10000"/>
                    <a:gd name="connsiteY10" fmla="*/ 6272 h 10000"/>
                    <a:gd name="connsiteX11" fmla="*/ 720 w 10000"/>
                    <a:gd name="connsiteY11" fmla="*/ 7496 h 10000"/>
                    <a:gd name="connsiteX12" fmla="*/ 971 w 10000"/>
                    <a:gd name="connsiteY12" fmla="*/ 7610 h 10000"/>
                    <a:gd name="connsiteX13" fmla="*/ 504 w 10000"/>
                    <a:gd name="connsiteY13" fmla="*/ 8311 h 10000"/>
                    <a:gd name="connsiteX14" fmla="*/ 504 w 10000"/>
                    <a:gd name="connsiteY14" fmla="*/ 10000 h 10000"/>
                    <a:gd name="connsiteX15" fmla="*/ 900 w 10000"/>
                    <a:gd name="connsiteY15" fmla="*/ 10000 h 10000"/>
                    <a:gd name="connsiteX16" fmla="*/ 900 w 10000"/>
                    <a:gd name="connsiteY16" fmla="*/ 8311 h 10000"/>
                    <a:gd name="connsiteX17" fmla="*/ 1222 w 10000"/>
                    <a:gd name="connsiteY17" fmla="*/ 7610 h 10000"/>
                    <a:gd name="connsiteX18" fmla="*/ 1474 w 10000"/>
                    <a:gd name="connsiteY18" fmla="*/ 7145 h 10000"/>
                    <a:gd name="connsiteX19" fmla="*/ 1725 w 10000"/>
                    <a:gd name="connsiteY19" fmla="*/ 5165 h 10000"/>
                    <a:gd name="connsiteX20" fmla="*/ 2732 w 10000"/>
                    <a:gd name="connsiteY20" fmla="*/ 5165 h 10000"/>
                    <a:gd name="connsiteX21" fmla="*/ 2766 w 10000"/>
                    <a:gd name="connsiteY21" fmla="*/ 4990 h 10000"/>
                    <a:gd name="connsiteX22" fmla="*/ 8836 w 10000"/>
                    <a:gd name="connsiteY22" fmla="*/ 8717 h 10000"/>
                    <a:gd name="connsiteX23" fmla="*/ 9088 w 10000"/>
                    <a:gd name="connsiteY23" fmla="*/ 8834 h 10000"/>
                    <a:gd name="connsiteX24" fmla="*/ 9662 w 10000"/>
                    <a:gd name="connsiteY24" fmla="*/ 8834 h 10000"/>
                    <a:gd name="connsiteX25" fmla="*/ 9986 w 10000"/>
                    <a:gd name="connsiteY25" fmla="*/ 8193 h 10000"/>
                    <a:gd name="connsiteX26" fmla="*/ 9950 w 10000"/>
                    <a:gd name="connsiteY26" fmla="*/ 7610 h 10000"/>
                    <a:gd name="connsiteX0" fmla="*/ 9950 w 10000"/>
                    <a:gd name="connsiteY0" fmla="*/ 7610 h 10000"/>
                    <a:gd name="connsiteX1" fmla="*/ 9483 w 10000"/>
                    <a:gd name="connsiteY1" fmla="*/ 7029 h 10000"/>
                    <a:gd name="connsiteX2" fmla="*/ 9267 w 10000"/>
                    <a:gd name="connsiteY2" fmla="*/ 6853 h 10000"/>
                    <a:gd name="connsiteX3" fmla="*/ 3162 w 10000"/>
                    <a:gd name="connsiteY3" fmla="*/ 3125 h 10000"/>
                    <a:gd name="connsiteX4" fmla="*/ 3198 w 10000"/>
                    <a:gd name="connsiteY4" fmla="*/ 3009 h 10000"/>
                    <a:gd name="connsiteX5" fmla="*/ 2300 w 10000"/>
                    <a:gd name="connsiteY5" fmla="*/ 2019 h 10000"/>
                    <a:gd name="connsiteX6" fmla="*/ 4203 w 10000"/>
                    <a:gd name="connsiteY6" fmla="*/ 388 h 10000"/>
                    <a:gd name="connsiteX7" fmla="*/ 2407 w 10000"/>
                    <a:gd name="connsiteY7" fmla="*/ 214 h 10000"/>
                    <a:gd name="connsiteX8" fmla="*/ 900 w 10000"/>
                    <a:gd name="connsiteY8" fmla="*/ 2309 h 10000"/>
                    <a:gd name="connsiteX9" fmla="*/ 647 w 10000"/>
                    <a:gd name="connsiteY9" fmla="*/ 4699 h 10000"/>
                    <a:gd name="connsiteX10" fmla="*/ 38 w 10000"/>
                    <a:gd name="connsiteY10" fmla="*/ 6272 h 10000"/>
                    <a:gd name="connsiteX11" fmla="*/ 720 w 10000"/>
                    <a:gd name="connsiteY11" fmla="*/ 7496 h 10000"/>
                    <a:gd name="connsiteX12" fmla="*/ 971 w 10000"/>
                    <a:gd name="connsiteY12" fmla="*/ 7610 h 10000"/>
                    <a:gd name="connsiteX13" fmla="*/ 504 w 10000"/>
                    <a:gd name="connsiteY13" fmla="*/ 8311 h 10000"/>
                    <a:gd name="connsiteX14" fmla="*/ 504 w 10000"/>
                    <a:gd name="connsiteY14" fmla="*/ 10000 h 10000"/>
                    <a:gd name="connsiteX15" fmla="*/ 900 w 10000"/>
                    <a:gd name="connsiteY15" fmla="*/ 10000 h 10000"/>
                    <a:gd name="connsiteX16" fmla="*/ 1222 w 10000"/>
                    <a:gd name="connsiteY16" fmla="*/ 7610 h 10000"/>
                    <a:gd name="connsiteX17" fmla="*/ 1474 w 10000"/>
                    <a:gd name="connsiteY17" fmla="*/ 7145 h 10000"/>
                    <a:gd name="connsiteX18" fmla="*/ 1725 w 10000"/>
                    <a:gd name="connsiteY18" fmla="*/ 5165 h 10000"/>
                    <a:gd name="connsiteX19" fmla="*/ 2732 w 10000"/>
                    <a:gd name="connsiteY19" fmla="*/ 5165 h 10000"/>
                    <a:gd name="connsiteX20" fmla="*/ 2766 w 10000"/>
                    <a:gd name="connsiteY20" fmla="*/ 4990 h 10000"/>
                    <a:gd name="connsiteX21" fmla="*/ 8836 w 10000"/>
                    <a:gd name="connsiteY21" fmla="*/ 8717 h 10000"/>
                    <a:gd name="connsiteX22" fmla="*/ 9088 w 10000"/>
                    <a:gd name="connsiteY22" fmla="*/ 8834 h 10000"/>
                    <a:gd name="connsiteX23" fmla="*/ 9662 w 10000"/>
                    <a:gd name="connsiteY23" fmla="*/ 8834 h 10000"/>
                    <a:gd name="connsiteX24" fmla="*/ 9986 w 10000"/>
                    <a:gd name="connsiteY24" fmla="*/ 8193 h 10000"/>
                    <a:gd name="connsiteX25" fmla="*/ 9950 w 10000"/>
                    <a:gd name="connsiteY25" fmla="*/ 7610 h 10000"/>
                    <a:gd name="connsiteX0" fmla="*/ 9950 w 10000"/>
                    <a:gd name="connsiteY0" fmla="*/ 7610 h 10000"/>
                    <a:gd name="connsiteX1" fmla="*/ 9483 w 10000"/>
                    <a:gd name="connsiteY1" fmla="*/ 7029 h 10000"/>
                    <a:gd name="connsiteX2" fmla="*/ 9267 w 10000"/>
                    <a:gd name="connsiteY2" fmla="*/ 6853 h 10000"/>
                    <a:gd name="connsiteX3" fmla="*/ 3162 w 10000"/>
                    <a:gd name="connsiteY3" fmla="*/ 3125 h 10000"/>
                    <a:gd name="connsiteX4" fmla="*/ 3198 w 10000"/>
                    <a:gd name="connsiteY4" fmla="*/ 3009 h 10000"/>
                    <a:gd name="connsiteX5" fmla="*/ 2300 w 10000"/>
                    <a:gd name="connsiteY5" fmla="*/ 2019 h 10000"/>
                    <a:gd name="connsiteX6" fmla="*/ 4203 w 10000"/>
                    <a:gd name="connsiteY6" fmla="*/ 388 h 10000"/>
                    <a:gd name="connsiteX7" fmla="*/ 2407 w 10000"/>
                    <a:gd name="connsiteY7" fmla="*/ 214 h 10000"/>
                    <a:gd name="connsiteX8" fmla="*/ 900 w 10000"/>
                    <a:gd name="connsiteY8" fmla="*/ 2309 h 10000"/>
                    <a:gd name="connsiteX9" fmla="*/ 647 w 10000"/>
                    <a:gd name="connsiteY9" fmla="*/ 4699 h 10000"/>
                    <a:gd name="connsiteX10" fmla="*/ 38 w 10000"/>
                    <a:gd name="connsiteY10" fmla="*/ 6272 h 10000"/>
                    <a:gd name="connsiteX11" fmla="*/ 720 w 10000"/>
                    <a:gd name="connsiteY11" fmla="*/ 7496 h 10000"/>
                    <a:gd name="connsiteX12" fmla="*/ 971 w 10000"/>
                    <a:gd name="connsiteY12" fmla="*/ 7610 h 10000"/>
                    <a:gd name="connsiteX13" fmla="*/ 504 w 10000"/>
                    <a:gd name="connsiteY13" fmla="*/ 10000 h 10000"/>
                    <a:gd name="connsiteX14" fmla="*/ 900 w 10000"/>
                    <a:gd name="connsiteY14" fmla="*/ 10000 h 10000"/>
                    <a:gd name="connsiteX15" fmla="*/ 1222 w 10000"/>
                    <a:gd name="connsiteY15" fmla="*/ 7610 h 10000"/>
                    <a:gd name="connsiteX16" fmla="*/ 1474 w 10000"/>
                    <a:gd name="connsiteY16" fmla="*/ 7145 h 10000"/>
                    <a:gd name="connsiteX17" fmla="*/ 1725 w 10000"/>
                    <a:gd name="connsiteY17" fmla="*/ 5165 h 10000"/>
                    <a:gd name="connsiteX18" fmla="*/ 2732 w 10000"/>
                    <a:gd name="connsiteY18" fmla="*/ 5165 h 10000"/>
                    <a:gd name="connsiteX19" fmla="*/ 2766 w 10000"/>
                    <a:gd name="connsiteY19" fmla="*/ 4990 h 10000"/>
                    <a:gd name="connsiteX20" fmla="*/ 8836 w 10000"/>
                    <a:gd name="connsiteY20" fmla="*/ 8717 h 10000"/>
                    <a:gd name="connsiteX21" fmla="*/ 9088 w 10000"/>
                    <a:gd name="connsiteY21" fmla="*/ 8834 h 10000"/>
                    <a:gd name="connsiteX22" fmla="*/ 9662 w 10000"/>
                    <a:gd name="connsiteY22" fmla="*/ 8834 h 10000"/>
                    <a:gd name="connsiteX23" fmla="*/ 9986 w 10000"/>
                    <a:gd name="connsiteY23" fmla="*/ 8193 h 10000"/>
                    <a:gd name="connsiteX24" fmla="*/ 9950 w 10000"/>
                    <a:gd name="connsiteY24" fmla="*/ 7610 h 10000"/>
                    <a:gd name="connsiteX0" fmla="*/ 9950 w 10000"/>
                    <a:gd name="connsiteY0" fmla="*/ 7610 h 10000"/>
                    <a:gd name="connsiteX1" fmla="*/ 9483 w 10000"/>
                    <a:gd name="connsiteY1" fmla="*/ 7029 h 10000"/>
                    <a:gd name="connsiteX2" fmla="*/ 9267 w 10000"/>
                    <a:gd name="connsiteY2" fmla="*/ 6853 h 10000"/>
                    <a:gd name="connsiteX3" fmla="*/ 3162 w 10000"/>
                    <a:gd name="connsiteY3" fmla="*/ 3125 h 10000"/>
                    <a:gd name="connsiteX4" fmla="*/ 3198 w 10000"/>
                    <a:gd name="connsiteY4" fmla="*/ 3009 h 10000"/>
                    <a:gd name="connsiteX5" fmla="*/ 2300 w 10000"/>
                    <a:gd name="connsiteY5" fmla="*/ 2019 h 10000"/>
                    <a:gd name="connsiteX6" fmla="*/ 4203 w 10000"/>
                    <a:gd name="connsiteY6" fmla="*/ 388 h 10000"/>
                    <a:gd name="connsiteX7" fmla="*/ 2407 w 10000"/>
                    <a:gd name="connsiteY7" fmla="*/ 214 h 10000"/>
                    <a:gd name="connsiteX8" fmla="*/ 900 w 10000"/>
                    <a:gd name="connsiteY8" fmla="*/ 2309 h 10000"/>
                    <a:gd name="connsiteX9" fmla="*/ 647 w 10000"/>
                    <a:gd name="connsiteY9" fmla="*/ 4699 h 10000"/>
                    <a:gd name="connsiteX10" fmla="*/ 38 w 10000"/>
                    <a:gd name="connsiteY10" fmla="*/ 6272 h 10000"/>
                    <a:gd name="connsiteX11" fmla="*/ 720 w 10000"/>
                    <a:gd name="connsiteY11" fmla="*/ 7496 h 10000"/>
                    <a:gd name="connsiteX12" fmla="*/ 971 w 10000"/>
                    <a:gd name="connsiteY12" fmla="*/ 7610 h 10000"/>
                    <a:gd name="connsiteX13" fmla="*/ 900 w 10000"/>
                    <a:gd name="connsiteY13" fmla="*/ 10000 h 10000"/>
                    <a:gd name="connsiteX14" fmla="*/ 1222 w 10000"/>
                    <a:gd name="connsiteY14" fmla="*/ 7610 h 10000"/>
                    <a:gd name="connsiteX15" fmla="*/ 1474 w 10000"/>
                    <a:gd name="connsiteY15" fmla="*/ 7145 h 10000"/>
                    <a:gd name="connsiteX16" fmla="*/ 1725 w 10000"/>
                    <a:gd name="connsiteY16" fmla="*/ 5165 h 10000"/>
                    <a:gd name="connsiteX17" fmla="*/ 2732 w 10000"/>
                    <a:gd name="connsiteY17" fmla="*/ 5165 h 10000"/>
                    <a:gd name="connsiteX18" fmla="*/ 2766 w 10000"/>
                    <a:gd name="connsiteY18" fmla="*/ 4990 h 10000"/>
                    <a:gd name="connsiteX19" fmla="*/ 8836 w 10000"/>
                    <a:gd name="connsiteY19" fmla="*/ 8717 h 10000"/>
                    <a:gd name="connsiteX20" fmla="*/ 9088 w 10000"/>
                    <a:gd name="connsiteY20" fmla="*/ 8834 h 10000"/>
                    <a:gd name="connsiteX21" fmla="*/ 9662 w 10000"/>
                    <a:gd name="connsiteY21" fmla="*/ 8834 h 10000"/>
                    <a:gd name="connsiteX22" fmla="*/ 9986 w 10000"/>
                    <a:gd name="connsiteY22" fmla="*/ 8193 h 10000"/>
                    <a:gd name="connsiteX23" fmla="*/ 9950 w 10000"/>
                    <a:gd name="connsiteY23" fmla="*/ 7610 h 10000"/>
                    <a:gd name="connsiteX0" fmla="*/ 9950 w 10000"/>
                    <a:gd name="connsiteY0" fmla="*/ 7610 h 8921"/>
                    <a:gd name="connsiteX1" fmla="*/ 9483 w 10000"/>
                    <a:gd name="connsiteY1" fmla="*/ 7029 h 8921"/>
                    <a:gd name="connsiteX2" fmla="*/ 9267 w 10000"/>
                    <a:gd name="connsiteY2" fmla="*/ 6853 h 8921"/>
                    <a:gd name="connsiteX3" fmla="*/ 3162 w 10000"/>
                    <a:gd name="connsiteY3" fmla="*/ 3125 h 8921"/>
                    <a:gd name="connsiteX4" fmla="*/ 3198 w 10000"/>
                    <a:gd name="connsiteY4" fmla="*/ 3009 h 8921"/>
                    <a:gd name="connsiteX5" fmla="*/ 2300 w 10000"/>
                    <a:gd name="connsiteY5" fmla="*/ 2019 h 8921"/>
                    <a:gd name="connsiteX6" fmla="*/ 4203 w 10000"/>
                    <a:gd name="connsiteY6" fmla="*/ 388 h 8921"/>
                    <a:gd name="connsiteX7" fmla="*/ 2407 w 10000"/>
                    <a:gd name="connsiteY7" fmla="*/ 214 h 8921"/>
                    <a:gd name="connsiteX8" fmla="*/ 900 w 10000"/>
                    <a:gd name="connsiteY8" fmla="*/ 2309 h 8921"/>
                    <a:gd name="connsiteX9" fmla="*/ 647 w 10000"/>
                    <a:gd name="connsiteY9" fmla="*/ 4699 h 8921"/>
                    <a:gd name="connsiteX10" fmla="*/ 38 w 10000"/>
                    <a:gd name="connsiteY10" fmla="*/ 6272 h 8921"/>
                    <a:gd name="connsiteX11" fmla="*/ 720 w 10000"/>
                    <a:gd name="connsiteY11" fmla="*/ 7496 h 8921"/>
                    <a:gd name="connsiteX12" fmla="*/ 971 w 10000"/>
                    <a:gd name="connsiteY12" fmla="*/ 7610 h 8921"/>
                    <a:gd name="connsiteX13" fmla="*/ 1222 w 10000"/>
                    <a:gd name="connsiteY13" fmla="*/ 7610 h 8921"/>
                    <a:gd name="connsiteX14" fmla="*/ 1474 w 10000"/>
                    <a:gd name="connsiteY14" fmla="*/ 7145 h 8921"/>
                    <a:gd name="connsiteX15" fmla="*/ 1725 w 10000"/>
                    <a:gd name="connsiteY15" fmla="*/ 5165 h 8921"/>
                    <a:gd name="connsiteX16" fmla="*/ 2732 w 10000"/>
                    <a:gd name="connsiteY16" fmla="*/ 5165 h 8921"/>
                    <a:gd name="connsiteX17" fmla="*/ 2766 w 10000"/>
                    <a:gd name="connsiteY17" fmla="*/ 4990 h 8921"/>
                    <a:gd name="connsiteX18" fmla="*/ 8836 w 10000"/>
                    <a:gd name="connsiteY18" fmla="*/ 8717 h 8921"/>
                    <a:gd name="connsiteX19" fmla="*/ 9088 w 10000"/>
                    <a:gd name="connsiteY19" fmla="*/ 8834 h 8921"/>
                    <a:gd name="connsiteX20" fmla="*/ 9662 w 10000"/>
                    <a:gd name="connsiteY20" fmla="*/ 8834 h 8921"/>
                    <a:gd name="connsiteX21" fmla="*/ 9986 w 10000"/>
                    <a:gd name="connsiteY21" fmla="*/ 8193 h 8921"/>
                    <a:gd name="connsiteX22" fmla="*/ 9950 w 10000"/>
                    <a:gd name="connsiteY22" fmla="*/ 7610 h 8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000" h="8921">
                      <a:moveTo>
                        <a:pt x="9950" y="7610"/>
                      </a:moveTo>
                      <a:cubicBezTo>
                        <a:pt x="9878" y="7378"/>
                        <a:pt x="9698" y="7145"/>
                        <a:pt x="9483" y="7029"/>
                      </a:cubicBezTo>
                      <a:lnTo>
                        <a:pt x="9267" y="6853"/>
                      </a:lnTo>
                      <a:cubicBezTo>
                        <a:pt x="7220" y="5631"/>
                        <a:pt x="5209" y="4407"/>
                        <a:pt x="3162" y="3125"/>
                      </a:cubicBezTo>
                      <a:cubicBezTo>
                        <a:pt x="3175" y="3086"/>
                        <a:pt x="3186" y="3049"/>
                        <a:pt x="3198" y="3009"/>
                      </a:cubicBezTo>
                      <a:cubicBezTo>
                        <a:pt x="3448" y="2776"/>
                        <a:pt x="2444" y="2718"/>
                        <a:pt x="2300" y="2019"/>
                      </a:cubicBezTo>
                      <a:cubicBezTo>
                        <a:pt x="2157" y="1262"/>
                        <a:pt x="3952" y="563"/>
                        <a:pt x="4203" y="388"/>
                      </a:cubicBezTo>
                      <a:cubicBezTo>
                        <a:pt x="4491" y="156"/>
                        <a:pt x="3198" y="-252"/>
                        <a:pt x="2407" y="214"/>
                      </a:cubicBezTo>
                      <a:cubicBezTo>
                        <a:pt x="1617" y="679"/>
                        <a:pt x="1186" y="1436"/>
                        <a:pt x="900" y="2309"/>
                      </a:cubicBezTo>
                      <a:cubicBezTo>
                        <a:pt x="613" y="3125"/>
                        <a:pt x="683" y="4232"/>
                        <a:pt x="647" y="4699"/>
                      </a:cubicBezTo>
                      <a:cubicBezTo>
                        <a:pt x="647" y="5106"/>
                        <a:pt x="145" y="5806"/>
                        <a:pt x="38" y="6272"/>
                      </a:cubicBezTo>
                      <a:cubicBezTo>
                        <a:pt x="-141" y="7029"/>
                        <a:pt x="360" y="7261"/>
                        <a:pt x="720" y="7496"/>
                      </a:cubicBezTo>
                      <a:cubicBezTo>
                        <a:pt x="827" y="7552"/>
                        <a:pt x="888" y="7591"/>
                        <a:pt x="971" y="7610"/>
                      </a:cubicBezTo>
                      <a:cubicBezTo>
                        <a:pt x="1054" y="7629"/>
                        <a:pt x="1138" y="7687"/>
                        <a:pt x="1222" y="7610"/>
                      </a:cubicBezTo>
                      <a:cubicBezTo>
                        <a:pt x="1329" y="7552"/>
                        <a:pt x="1403" y="7436"/>
                        <a:pt x="1474" y="7145"/>
                      </a:cubicBezTo>
                      <a:cubicBezTo>
                        <a:pt x="1653" y="6621"/>
                        <a:pt x="1439" y="5806"/>
                        <a:pt x="1725" y="5165"/>
                      </a:cubicBezTo>
                      <a:cubicBezTo>
                        <a:pt x="1977" y="4581"/>
                        <a:pt x="2732" y="5165"/>
                        <a:pt x="2732" y="5165"/>
                      </a:cubicBezTo>
                      <a:cubicBezTo>
                        <a:pt x="2743" y="5107"/>
                        <a:pt x="2755" y="5049"/>
                        <a:pt x="2766" y="4990"/>
                      </a:cubicBezTo>
                      <a:cubicBezTo>
                        <a:pt x="4814" y="6212"/>
                        <a:pt x="6826" y="7436"/>
                        <a:pt x="8836" y="8717"/>
                      </a:cubicBezTo>
                      <a:cubicBezTo>
                        <a:pt x="8908" y="8717"/>
                        <a:pt x="9016" y="8776"/>
                        <a:pt x="9088" y="8834"/>
                      </a:cubicBezTo>
                      <a:cubicBezTo>
                        <a:pt x="9267" y="8950"/>
                        <a:pt x="9483" y="8950"/>
                        <a:pt x="9662" y="8834"/>
                      </a:cubicBezTo>
                      <a:cubicBezTo>
                        <a:pt x="9842" y="8717"/>
                        <a:pt x="9986" y="8485"/>
                        <a:pt x="9986" y="8193"/>
                      </a:cubicBezTo>
                      <a:cubicBezTo>
                        <a:pt x="10021" y="8019"/>
                        <a:pt x="9986" y="7786"/>
                        <a:pt x="9950" y="7610"/>
                      </a:cubicBezTo>
                      <a:close/>
                    </a:path>
                  </a:pathLst>
                </a:custGeom>
                <a:solidFill>
                  <a:srgbClr val="0078D7"/>
                </a:solidFill>
                <a:ln w="28575">
                  <a:noFill/>
                </a:ln>
              </p:spPr>
              <p:txBody>
                <a:bodyPr vert="horz" wrap="square" lIns="82305" tIns="41153" rIns="82305" bIns="4115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78D7"/>
                    </a:solidFill>
                    <a:effectLst/>
                    <a:uLnTx/>
                    <a:uFillTx/>
                    <a:latin typeface="Segoe Pro" pitchFamily="34" charset="0"/>
                    <a:ea typeface="+mn-ea"/>
                    <a:cs typeface="+mn-cs"/>
                  </a:endParaRPr>
                </a:p>
              </p:txBody>
            </p:sp>
          </p:grpSp>
          <p:sp>
            <p:nvSpPr>
              <p:cNvPr id="253" name="Rectangle 252">
                <a:extLst>
                  <a:ext uri="{FF2B5EF4-FFF2-40B4-BE49-F238E27FC236}">
                    <a16:creationId xmlns:a16="http://schemas.microsoft.com/office/drawing/2014/main" id="{C8330EFE-1106-4F0E-9F6A-966B6B380A80}"/>
                  </a:ext>
                </a:extLst>
              </p:cNvPr>
              <p:cNvSpPr/>
              <p:nvPr/>
            </p:nvSpPr>
            <p:spPr>
              <a:xfrm>
                <a:off x="2160476" y="1648750"/>
                <a:ext cx="1278833"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Build</a:t>
                </a:r>
              </a:p>
            </p:txBody>
          </p:sp>
        </p:grpSp>
        <p:grpSp>
          <p:nvGrpSpPr>
            <p:cNvPr id="5" name="Group 4">
              <a:extLst>
                <a:ext uri="{FF2B5EF4-FFF2-40B4-BE49-F238E27FC236}">
                  <a16:creationId xmlns:a16="http://schemas.microsoft.com/office/drawing/2014/main" id="{DF0417AE-6AE2-4A9E-945F-BDF8E44F6BB0}"/>
                </a:ext>
              </a:extLst>
            </p:cNvPr>
            <p:cNvGrpSpPr/>
            <p:nvPr/>
          </p:nvGrpSpPr>
          <p:grpSpPr>
            <a:xfrm>
              <a:off x="8993523" y="1448221"/>
              <a:ext cx="2004687" cy="675862"/>
              <a:chOff x="8993523" y="1448221"/>
              <a:chExt cx="2004687" cy="675862"/>
            </a:xfrm>
          </p:grpSpPr>
          <p:sp>
            <p:nvSpPr>
              <p:cNvPr id="256" name="Rectangle 255">
                <a:extLst>
                  <a:ext uri="{FF2B5EF4-FFF2-40B4-BE49-F238E27FC236}">
                    <a16:creationId xmlns:a16="http://schemas.microsoft.com/office/drawing/2014/main" id="{5632E516-96C3-4B1E-B6FD-26E2F2F4A34A}"/>
                  </a:ext>
                </a:extLst>
              </p:cNvPr>
              <p:cNvSpPr/>
              <p:nvPr/>
            </p:nvSpPr>
            <p:spPr>
              <a:xfrm>
                <a:off x="9719377" y="1601486"/>
                <a:ext cx="1278833"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Operate</a:t>
                </a:r>
              </a:p>
            </p:txBody>
          </p:sp>
          <p:grpSp>
            <p:nvGrpSpPr>
              <p:cNvPr id="257" name="Group 256">
                <a:extLst>
                  <a:ext uri="{FF2B5EF4-FFF2-40B4-BE49-F238E27FC236}">
                    <a16:creationId xmlns:a16="http://schemas.microsoft.com/office/drawing/2014/main" id="{DEC2C4D3-47CB-4CC8-9B7D-1D3ECD74C4D4}"/>
                  </a:ext>
                </a:extLst>
              </p:cNvPr>
              <p:cNvGrpSpPr/>
              <p:nvPr/>
            </p:nvGrpSpPr>
            <p:grpSpPr>
              <a:xfrm>
                <a:off x="8993523" y="1448221"/>
                <a:ext cx="675862" cy="675862"/>
                <a:chOff x="6608573" y="1540840"/>
                <a:chExt cx="675862" cy="675862"/>
              </a:xfrm>
            </p:grpSpPr>
            <p:sp>
              <p:nvSpPr>
                <p:cNvPr id="258" name="Oval 257">
                  <a:extLst>
                    <a:ext uri="{FF2B5EF4-FFF2-40B4-BE49-F238E27FC236}">
                      <a16:creationId xmlns:a16="http://schemas.microsoft.com/office/drawing/2014/main" id="{387BD08D-B080-4694-A3E0-AD783D9A4B2A}"/>
                    </a:ext>
                  </a:extLst>
                </p:cNvPr>
                <p:cNvSpPr/>
                <p:nvPr/>
              </p:nvSpPr>
              <p:spPr>
                <a:xfrm>
                  <a:off x="6608573" y="1540840"/>
                  <a:ext cx="675862" cy="675862"/>
                </a:xfrm>
                <a:prstGeom prst="ellipse">
                  <a:avLst/>
                </a:prstGeom>
                <a:noFill/>
                <a:ln w="12700">
                  <a:solidFill>
                    <a:srgbClr val="0078D7"/>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a:ea typeface="+mn-ea"/>
                    <a:cs typeface="+mn-cs"/>
                  </a:endParaRPr>
                </a:p>
              </p:txBody>
            </p:sp>
            <p:sp>
              <p:nvSpPr>
                <p:cNvPr id="259" name="Freeform 9">
                  <a:extLst>
                    <a:ext uri="{FF2B5EF4-FFF2-40B4-BE49-F238E27FC236}">
                      <a16:creationId xmlns:a16="http://schemas.microsoft.com/office/drawing/2014/main" id="{22961828-BEAC-41F8-BD93-97B937DA338B}"/>
                    </a:ext>
                  </a:extLst>
                </p:cNvPr>
                <p:cNvSpPr>
                  <a:spLocks noChangeAspect="1" noEditPoints="1"/>
                </p:cNvSpPr>
                <p:nvPr/>
              </p:nvSpPr>
              <p:spPr bwMode="black">
                <a:xfrm>
                  <a:off x="6759569" y="1727198"/>
                  <a:ext cx="373871" cy="303146"/>
                </a:xfrm>
                <a:custGeom>
                  <a:avLst/>
                  <a:gdLst>
                    <a:gd name="T0" fmla="*/ 600 w 1107"/>
                    <a:gd name="T1" fmla="*/ 625 h 897"/>
                    <a:gd name="T2" fmla="*/ 649 w 1107"/>
                    <a:gd name="T3" fmla="*/ 567 h 897"/>
                    <a:gd name="T4" fmla="*/ 727 w 1107"/>
                    <a:gd name="T5" fmla="*/ 482 h 897"/>
                    <a:gd name="T6" fmla="*/ 601 w 1107"/>
                    <a:gd name="T7" fmla="*/ 434 h 897"/>
                    <a:gd name="T8" fmla="*/ 628 w 1107"/>
                    <a:gd name="T9" fmla="*/ 305 h 897"/>
                    <a:gd name="T10" fmla="*/ 547 w 1107"/>
                    <a:gd name="T11" fmla="*/ 240 h 897"/>
                    <a:gd name="T12" fmla="*/ 427 w 1107"/>
                    <a:gd name="T13" fmla="*/ 287 h 897"/>
                    <a:gd name="T14" fmla="*/ 368 w 1107"/>
                    <a:gd name="T15" fmla="*/ 170 h 897"/>
                    <a:gd name="T16" fmla="*/ 285 w 1107"/>
                    <a:gd name="T17" fmla="*/ 263 h 897"/>
                    <a:gd name="T18" fmla="*/ 241 w 1107"/>
                    <a:gd name="T19" fmla="*/ 313 h 897"/>
                    <a:gd name="T20" fmla="*/ 139 w 1107"/>
                    <a:gd name="T21" fmla="*/ 281 h 897"/>
                    <a:gd name="T22" fmla="*/ 79 w 1107"/>
                    <a:gd name="T23" fmla="*/ 355 h 897"/>
                    <a:gd name="T24" fmla="*/ 132 w 1107"/>
                    <a:gd name="T25" fmla="*/ 446 h 897"/>
                    <a:gd name="T26" fmla="*/ 83 w 1107"/>
                    <a:gd name="T27" fmla="*/ 505 h 897"/>
                    <a:gd name="T28" fmla="*/ 5 w 1107"/>
                    <a:gd name="T29" fmla="*/ 590 h 897"/>
                    <a:gd name="T30" fmla="*/ 132 w 1107"/>
                    <a:gd name="T31" fmla="*/ 638 h 897"/>
                    <a:gd name="T32" fmla="*/ 145 w 1107"/>
                    <a:gd name="T33" fmla="*/ 669 h 897"/>
                    <a:gd name="T34" fmla="*/ 110 w 1107"/>
                    <a:gd name="T35" fmla="*/ 793 h 897"/>
                    <a:gd name="T36" fmla="*/ 230 w 1107"/>
                    <a:gd name="T37" fmla="*/ 781 h 897"/>
                    <a:gd name="T38" fmla="*/ 306 w 1107"/>
                    <a:gd name="T39" fmla="*/ 785 h 897"/>
                    <a:gd name="T40" fmla="*/ 346 w 1107"/>
                    <a:gd name="T41" fmla="*/ 878 h 897"/>
                    <a:gd name="T42" fmla="*/ 440 w 1107"/>
                    <a:gd name="T43" fmla="*/ 872 h 897"/>
                    <a:gd name="T44" fmla="*/ 466 w 1107"/>
                    <a:gd name="T45" fmla="*/ 764 h 897"/>
                    <a:gd name="T46" fmla="*/ 539 w 1107"/>
                    <a:gd name="T47" fmla="*/ 755 h 897"/>
                    <a:gd name="T48" fmla="*/ 659 w 1107"/>
                    <a:gd name="T49" fmla="*/ 743 h 897"/>
                    <a:gd name="T50" fmla="*/ 263 w 1107"/>
                    <a:gd name="T51" fmla="*/ 452 h 897"/>
                    <a:gd name="T52" fmla="*/ 281 w 1107"/>
                    <a:gd name="T53" fmla="*/ 633 h 897"/>
                    <a:gd name="T54" fmla="*/ 1002 w 1107"/>
                    <a:gd name="T55" fmla="*/ 332 h 897"/>
                    <a:gd name="T56" fmla="*/ 1043 w 1107"/>
                    <a:gd name="T57" fmla="*/ 304 h 897"/>
                    <a:gd name="T58" fmla="*/ 1107 w 1107"/>
                    <a:gd name="T59" fmla="*/ 266 h 897"/>
                    <a:gd name="T60" fmla="*/ 1037 w 1107"/>
                    <a:gd name="T61" fmla="*/ 213 h 897"/>
                    <a:gd name="T62" fmla="*/ 1077 w 1107"/>
                    <a:gd name="T63" fmla="*/ 138 h 897"/>
                    <a:gd name="T64" fmla="*/ 1038 w 1107"/>
                    <a:gd name="T65" fmla="*/ 83 h 897"/>
                    <a:gd name="T66" fmla="*/ 956 w 1107"/>
                    <a:gd name="T67" fmla="*/ 91 h 897"/>
                    <a:gd name="T68" fmla="*/ 940 w 1107"/>
                    <a:gd name="T69" fmla="*/ 7 h 897"/>
                    <a:gd name="T70" fmla="*/ 872 w 1107"/>
                    <a:gd name="T71" fmla="*/ 50 h 897"/>
                    <a:gd name="T72" fmla="*/ 836 w 1107"/>
                    <a:gd name="T73" fmla="*/ 74 h 897"/>
                    <a:gd name="T74" fmla="*/ 778 w 1107"/>
                    <a:gd name="T75" fmla="*/ 35 h 897"/>
                    <a:gd name="T76" fmla="*/ 728 w 1107"/>
                    <a:gd name="T77" fmla="*/ 70 h 897"/>
                    <a:gd name="T78" fmla="*/ 744 w 1107"/>
                    <a:gd name="T79" fmla="*/ 136 h 897"/>
                    <a:gd name="T80" fmla="*/ 703 w 1107"/>
                    <a:gd name="T81" fmla="*/ 164 h 897"/>
                    <a:gd name="T82" fmla="*/ 640 w 1107"/>
                    <a:gd name="T83" fmla="*/ 203 h 897"/>
                    <a:gd name="T84" fmla="*/ 710 w 1107"/>
                    <a:gd name="T85" fmla="*/ 255 h 897"/>
                    <a:gd name="T86" fmla="*/ 712 w 1107"/>
                    <a:gd name="T87" fmla="*/ 277 h 897"/>
                    <a:gd name="T88" fmla="*/ 668 w 1107"/>
                    <a:gd name="T89" fmla="*/ 347 h 897"/>
                    <a:gd name="T90" fmla="*/ 745 w 1107"/>
                    <a:gd name="T91" fmla="*/ 361 h 897"/>
                    <a:gd name="T92" fmla="*/ 791 w 1107"/>
                    <a:gd name="T93" fmla="*/ 377 h 897"/>
                    <a:gd name="T94" fmla="*/ 799 w 1107"/>
                    <a:gd name="T95" fmla="*/ 443 h 897"/>
                    <a:gd name="T96" fmla="*/ 859 w 1107"/>
                    <a:gd name="T97" fmla="*/ 456 h 897"/>
                    <a:gd name="T98" fmla="*/ 894 w 1107"/>
                    <a:gd name="T99" fmla="*/ 393 h 897"/>
                    <a:gd name="T100" fmla="*/ 941 w 1107"/>
                    <a:gd name="T101" fmla="*/ 401 h 897"/>
                    <a:gd name="T102" fmla="*/ 1018 w 1107"/>
                    <a:gd name="T103" fmla="*/ 415 h 897"/>
                    <a:gd name="T104" fmla="*/ 825 w 1107"/>
                    <a:gd name="T105" fmla="*/ 164 h 897"/>
                    <a:gd name="T106" fmla="*/ 803 w 1107"/>
                    <a:gd name="T107" fmla="*/ 279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7" h="897">
                      <a:moveTo>
                        <a:pt x="654" y="716"/>
                      </a:moveTo>
                      <a:cubicBezTo>
                        <a:pt x="616" y="670"/>
                        <a:pt x="616" y="670"/>
                        <a:pt x="616" y="670"/>
                      </a:cubicBezTo>
                      <a:cubicBezTo>
                        <a:pt x="593" y="654"/>
                        <a:pt x="603" y="638"/>
                        <a:pt x="600" y="625"/>
                      </a:cubicBezTo>
                      <a:cubicBezTo>
                        <a:pt x="600" y="625"/>
                        <a:pt x="600" y="625"/>
                        <a:pt x="600" y="625"/>
                      </a:cubicBezTo>
                      <a:cubicBezTo>
                        <a:pt x="605" y="617"/>
                        <a:pt x="611" y="609"/>
                        <a:pt x="608" y="596"/>
                      </a:cubicBezTo>
                      <a:cubicBezTo>
                        <a:pt x="618" y="580"/>
                        <a:pt x="623" y="572"/>
                        <a:pt x="649" y="567"/>
                      </a:cubicBezTo>
                      <a:cubicBezTo>
                        <a:pt x="715" y="553"/>
                        <a:pt x="715" y="553"/>
                        <a:pt x="715" y="553"/>
                      </a:cubicBezTo>
                      <a:cubicBezTo>
                        <a:pt x="728" y="550"/>
                        <a:pt x="733" y="542"/>
                        <a:pt x="730" y="529"/>
                      </a:cubicBezTo>
                      <a:cubicBezTo>
                        <a:pt x="727" y="482"/>
                        <a:pt x="727" y="482"/>
                        <a:pt x="727" y="482"/>
                      </a:cubicBezTo>
                      <a:cubicBezTo>
                        <a:pt x="724" y="469"/>
                        <a:pt x="717" y="463"/>
                        <a:pt x="701" y="453"/>
                      </a:cubicBezTo>
                      <a:cubicBezTo>
                        <a:pt x="641" y="459"/>
                        <a:pt x="641" y="459"/>
                        <a:pt x="641" y="459"/>
                      </a:cubicBezTo>
                      <a:cubicBezTo>
                        <a:pt x="620" y="457"/>
                        <a:pt x="604" y="447"/>
                        <a:pt x="601" y="434"/>
                      </a:cubicBezTo>
                      <a:cubicBezTo>
                        <a:pt x="598" y="421"/>
                        <a:pt x="590" y="416"/>
                        <a:pt x="580" y="397"/>
                      </a:cubicBezTo>
                      <a:cubicBezTo>
                        <a:pt x="577" y="384"/>
                        <a:pt x="574" y="371"/>
                        <a:pt x="584" y="355"/>
                      </a:cubicBezTo>
                      <a:cubicBezTo>
                        <a:pt x="628" y="305"/>
                        <a:pt x="628" y="305"/>
                        <a:pt x="628" y="305"/>
                      </a:cubicBezTo>
                      <a:cubicBezTo>
                        <a:pt x="634" y="297"/>
                        <a:pt x="631" y="284"/>
                        <a:pt x="623" y="279"/>
                      </a:cubicBezTo>
                      <a:cubicBezTo>
                        <a:pt x="581" y="240"/>
                        <a:pt x="581" y="240"/>
                        <a:pt x="581" y="240"/>
                      </a:cubicBezTo>
                      <a:cubicBezTo>
                        <a:pt x="573" y="235"/>
                        <a:pt x="560" y="238"/>
                        <a:pt x="547" y="240"/>
                      </a:cubicBezTo>
                      <a:cubicBezTo>
                        <a:pt x="503" y="291"/>
                        <a:pt x="503" y="291"/>
                        <a:pt x="503" y="291"/>
                      </a:cubicBezTo>
                      <a:cubicBezTo>
                        <a:pt x="484" y="302"/>
                        <a:pt x="471" y="304"/>
                        <a:pt x="463" y="299"/>
                      </a:cubicBezTo>
                      <a:cubicBezTo>
                        <a:pt x="456" y="294"/>
                        <a:pt x="435" y="292"/>
                        <a:pt x="427" y="287"/>
                      </a:cubicBezTo>
                      <a:cubicBezTo>
                        <a:pt x="419" y="282"/>
                        <a:pt x="403" y="271"/>
                        <a:pt x="400" y="258"/>
                      </a:cubicBezTo>
                      <a:cubicBezTo>
                        <a:pt x="386" y="193"/>
                        <a:pt x="386" y="193"/>
                        <a:pt x="386" y="193"/>
                      </a:cubicBezTo>
                      <a:cubicBezTo>
                        <a:pt x="384" y="180"/>
                        <a:pt x="368" y="170"/>
                        <a:pt x="368" y="170"/>
                      </a:cubicBezTo>
                      <a:cubicBezTo>
                        <a:pt x="308" y="176"/>
                        <a:pt x="308" y="176"/>
                        <a:pt x="308" y="176"/>
                      </a:cubicBezTo>
                      <a:cubicBezTo>
                        <a:pt x="308" y="176"/>
                        <a:pt x="289" y="187"/>
                        <a:pt x="292" y="200"/>
                      </a:cubicBezTo>
                      <a:cubicBezTo>
                        <a:pt x="285" y="263"/>
                        <a:pt x="285" y="263"/>
                        <a:pt x="285" y="263"/>
                      </a:cubicBezTo>
                      <a:cubicBezTo>
                        <a:pt x="291" y="289"/>
                        <a:pt x="277" y="292"/>
                        <a:pt x="272" y="300"/>
                      </a:cubicBezTo>
                      <a:cubicBezTo>
                        <a:pt x="272" y="300"/>
                        <a:pt x="272" y="300"/>
                        <a:pt x="267" y="308"/>
                      </a:cubicBezTo>
                      <a:cubicBezTo>
                        <a:pt x="259" y="302"/>
                        <a:pt x="246" y="305"/>
                        <a:pt x="241" y="313"/>
                      </a:cubicBezTo>
                      <a:cubicBezTo>
                        <a:pt x="236" y="321"/>
                        <a:pt x="236" y="321"/>
                        <a:pt x="236" y="321"/>
                      </a:cubicBezTo>
                      <a:cubicBezTo>
                        <a:pt x="223" y="324"/>
                        <a:pt x="210" y="327"/>
                        <a:pt x="194" y="317"/>
                      </a:cubicBezTo>
                      <a:cubicBezTo>
                        <a:pt x="139" y="281"/>
                        <a:pt x="139" y="281"/>
                        <a:pt x="139" y="281"/>
                      </a:cubicBezTo>
                      <a:cubicBezTo>
                        <a:pt x="131" y="276"/>
                        <a:pt x="110" y="273"/>
                        <a:pt x="104" y="281"/>
                      </a:cubicBezTo>
                      <a:cubicBezTo>
                        <a:pt x="79" y="321"/>
                        <a:pt x="79" y="321"/>
                        <a:pt x="79" y="321"/>
                      </a:cubicBezTo>
                      <a:cubicBezTo>
                        <a:pt x="66" y="324"/>
                        <a:pt x="68" y="337"/>
                        <a:pt x="79" y="355"/>
                      </a:cubicBezTo>
                      <a:cubicBezTo>
                        <a:pt x="121" y="394"/>
                        <a:pt x="121" y="394"/>
                        <a:pt x="121" y="394"/>
                      </a:cubicBezTo>
                      <a:cubicBezTo>
                        <a:pt x="140" y="417"/>
                        <a:pt x="135" y="425"/>
                        <a:pt x="132" y="446"/>
                      </a:cubicBezTo>
                      <a:cubicBezTo>
                        <a:pt x="132" y="446"/>
                        <a:pt x="132" y="446"/>
                        <a:pt x="132" y="446"/>
                      </a:cubicBezTo>
                      <a:cubicBezTo>
                        <a:pt x="127" y="454"/>
                        <a:pt x="122" y="462"/>
                        <a:pt x="117" y="470"/>
                      </a:cubicBezTo>
                      <a:cubicBezTo>
                        <a:pt x="117" y="470"/>
                        <a:pt x="117" y="470"/>
                        <a:pt x="117" y="470"/>
                      </a:cubicBezTo>
                      <a:cubicBezTo>
                        <a:pt x="120" y="483"/>
                        <a:pt x="109" y="499"/>
                        <a:pt x="83" y="505"/>
                      </a:cubicBezTo>
                      <a:cubicBezTo>
                        <a:pt x="23" y="511"/>
                        <a:pt x="23" y="511"/>
                        <a:pt x="23" y="511"/>
                      </a:cubicBezTo>
                      <a:cubicBezTo>
                        <a:pt x="10" y="514"/>
                        <a:pt x="0" y="529"/>
                        <a:pt x="2" y="543"/>
                      </a:cubicBezTo>
                      <a:cubicBezTo>
                        <a:pt x="5" y="590"/>
                        <a:pt x="5" y="590"/>
                        <a:pt x="5" y="590"/>
                      </a:cubicBezTo>
                      <a:cubicBezTo>
                        <a:pt x="8" y="603"/>
                        <a:pt x="16" y="608"/>
                        <a:pt x="37" y="610"/>
                      </a:cubicBezTo>
                      <a:cubicBezTo>
                        <a:pt x="92" y="612"/>
                        <a:pt x="92" y="612"/>
                        <a:pt x="92" y="612"/>
                      </a:cubicBezTo>
                      <a:cubicBezTo>
                        <a:pt x="113" y="614"/>
                        <a:pt x="129" y="625"/>
                        <a:pt x="132" y="638"/>
                      </a:cubicBezTo>
                      <a:cubicBezTo>
                        <a:pt x="132" y="638"/>
                        <a:pt x="132" y="638"/>
                        <a:pt x="132" y="638"/>
                      </a:cubicBezTo>
                      <a:cubicBezTo>
                        <a:pt x="140" y="643"/>
                        <a:pt x="142" y="656"/>
                        <a:pt x="150" y="661"/>
                      </a:cubicBezTo>
                      <a:cubicBezTo>
                        <a:pt x="145" y="669"/>
                        <a:pt x="145" y="669"/>
                        <a:pt x="145" y="669"/>
                      </a:cubicBezTo>
                      <a:cubicBezTo>
                        <a:pt x="153" y="674"/>
                        <a:pt x="156" y="687"/>
                        <a:pt x="140" y="711"/>
                      </a:cubicBezTo>
                      <a:cubicBezTo>
                        <a:pt x="109" y="759"/>
                        <a:pt x="109" y="759"/>
                        <a:pt x="109" y="759"/>
                      </a:cubicBezTo>
                      <a:cubicBezTo>
                        <a:pt x="99" y="775"/>
                        <a:pt x="102" y="788"/>
                        <a:pt x="110" y="793"/>
                      </a:cubicBezTo>
                      <a:cubicBezTo>
                        <a:pt x="152" y="832"/>
                        <a:pt x="152" y="832"/>
                        <a:pt x="152" y="832"/>
                      </a:cubicBezTo>
                      <a:cubicBezTo>
                        <a:pt x="160" y="837"/>
                        <a:pt x="173" y="834"/>
                        <a:pt x="178" y="826"/>
                      </a:cubicBezTo>
                      <a:cubicBezTo>
                        <a:pt x="230" y="781"/>
                        <a:pt x="230" y="781"/>
                        <a:pt x="230" y="781"/>
                      </a:cubicBezTo>
                      <a:cubicBezTo>
                        <a:pt x="248" y="770"/>
                        <a:pt x="261" y="767"/>
                        <a:pt x="269" y="772"/>
                      </a:cubicBezTo>
                      <a:cubicBezTo>
                        <a:pt x="269" y="772"/>
                        <a:pt x="269" y="772"/>
                        <a:pt x="269" y="772"/>
                      </a:cubicBezTo>
                      <a:cubicBezTo>
                        <a:pt x="282" y="769"/>
                        <a:pt x="298" y="779"/>
                        <a:pt x="306" y="785"/>
                      </a:cubicBezTo>
                      <a:cubicBezTo>
                        <a:pt x="306" y="785"/>
                        <a:pt x="306" y="785"/>
                        <a:pt x="306" y="785"/>
                      </a:cubicBezTo>
                      <a:cubicBezTo>
                        <a:pt x="319" y="782"/>
                        <a:pt x="327" y="787"/>
                        <a:pt x="332" y="813"/>
                      </a:cubicBezTo>
                      <a:cubicBezTo>
                        <a:pt x="346" y="878"/>
                        <a:pt x="346" y="878"/>
                        <a:pt x="346" y="878"/>
                      </a:cubicBezTo>
                      <a:cubicBezTo>
                        <a:pt x="349" y="892"/>
                        <a:pt x="357" y="897"/>
                        <a:pt x="370" y="894"/>
                      </a:cubicBezTo>
                      <a:cubicBezTo>
                        <a:pt x="425" y="896"/>
                        <a:pt x="425" y="896"/>
                        <a:pt x="425" y="896"/>
                      </a:cubicBezTo>
                      <a:cubicBezTo>
                        <a:pt x="430" y="888"/>
                        <a:pt x="443" y="885"/>
                        <a:pt x="440" y="872"/>
                      </a:cubicBezTo>
                      <a:cubicBezTo>
                        <a:pt x="440" y="804"/>
                        <a:pt x="440" y="804"/>
                        <a:pt x="440" y="804"/>
                      </a:cubicBezTo>
                      <a:cubicBezTo>
                        <a:pt x="442" y="783"/>
                        <a:pt x="460" y="772"/>
                        <a:pt x="466" y="764"/>
                      </a:cubicBezTo>
                      <a:cubicBezTo>
                        <a:pt x="466" y="764"/>
                        <a:pt x="466" y="764"/>
                        <a:pt x="466" y="764"/>
                      </a:cubicBezTo>
                      <a:cubicBezTo>
                        <a:pt x="479" y="761"/>
                        <a:pt x="492" y="758"/>
                        <a:pt x="497" y="750"/>
                      </a:cubicBezTo>
                      <a:cubicBezTo>
                        <a:pt x="497" y="750"/>
                        <a:pt x="497" y="750"/>
                        <a:pt x="497" y="750"/>
                      </a:cubicBezTo>
                      <a:cubicBezTo>
                        <a:pt x="510" y="747"/>
                        <a:pt x="523" y="745"/>
                        <a:pt x="539" y="755"/>
                      </a:cubicBezTo>
                      <a:cubicBezTo>
                        <a:pt x="594" y="791"/>
                        <a:pt x="594" y="791"/>
                        <a:pt x="594" y="791"/>
                      </a:cubicBezTo>
                      <a:cubicBezTo>
                        <a:pt x="602" y="796"/>
                        <a:pt x="623" y="798"/>
                        <a:pt x="628" y="790"/>
                      </a:cubicBezTo>
                      <a:cubicBezTo>
                        <a:pt x="659" y="743"/>
                        <a:pt x="659" y="743"/>
                        <a:pt x="659" y="743"/>
                      </a:cubicBezTo>
                      <a:cubicBezTo>
                        <a:pt x="659" y="743"/>
                        <a:pt x="669" y="727"/>
                        <a:pt x="654" y="716"/>
                      </a:cubicBezTo>
                      <a:close/>
                      <a:moveTo>
                        <a:pt x="281" y="633"/>
                      </a:moveTo>
                      <a:cubicBezTo>
                        <a:pt x="223" y="584"/>
                        <a:pt x="219" y="502"/>
                        <a:pt x="263" y="452"/>
                      </a:cubicBezTo>
                      <a:cubicBezTo>
                        <a:pt x="313" y="393"/>
                        <a:pt x="399" y="382"/>
                        <a:pt x="457" y="431"/>
                      </a:cubicBezTo>
                      <a:cubicBezTo>
                        <a:pt x="507" y="475"/>
                        <a:pt x="518" y="561"/>
                        <a:pt x="469" y="619"/>
                      </a:cubicBezTo>
                      <a:cubicBezTo>
                        <a:pt x="420" y="678"/>
                        <a:pt x="339" y="682"/>
                        <a:pt x="281" y="633"/>
                      </a:cubicBezTo>
                      <a:close/>
                      <a:moveTo>
                        <a:pt x="1019" y="398"/>
                      </a:moveTo>
                      <a:cubicBezTo>
                        <a:pt x="1004" y="362"/>
                        <a:pt x="1004" y="362"/>
                        <a:pt x="1004" y="362"/>
                      </a:cubicBezTo>
                      <a:cubicBezTo>
                        <a:pt x="992" y="348"/>
                        <a:pt x="1002" y="340"/>
                        <a:pt x="1002" y="332"/>
                      </a:cubicBezTo>
                      <a:cubicBezTo>
                        <a:pt x="1002" y="332"/>
                        <a:pt x="1002" y="332"/>
                        <a:pt x="1002" y="332"/>
                      </a:cubicBezTo>
                      <a:cubicBezTo>
                        <a:pt x="1007" y="328"/>
                        <a:pt x="1011" y="324"/>
                        <a:pt x="1012" y="315"/>
                      </a:cubicBezTo>
                      <a:cubicBezTo>
                        <a:pt x="1021" y="307"/>
                        <a:pt x="1026" y="303"/>
                        <a:pt x="1043" y="304"/>
                      </a:cubicBezTo>
                      <a:cubicBezTo>
                        <a:pt x="1086" y="307"/>
                        <a:pt x="1086" y="307"/>
                        <a:pt x="1086" y="307"/>
                      </a:cubicBezTo>
                      <a:cubicBezTo>
                        <a:pt x="1095" y="308"/>
                        <a:pt x="1099" y="304"/>
                        <a:pt x="1100" y="295"/>
                      </a:cubicBezTo>
                      <a:cubicBezTo>
                        <a:pt x="1107" y="266"/>
                        <a:pt x="1107" y="266"/>
                        <a:pt x="1107" y="266"/>
                      </a:cubicBezTo>
                      <a:cubicBezTo>
                        <a:pt x="1107" y="257"/>
                        <a:pt x="1103" y="252"/>
                        <a:pt x="1095" y="243"/>
                      </a:cubicBezTo>
                      <a:cubicBezTo>
                        <a:pt x="1057" y="236"/>
                        <a:pt x="1057" y="236"/>
                        <a:pt x="1057" y="236"/>
                      </a:cubicBezTo>
                      <a:cubicBezTo>
                        <a:pt x="1044" y="231"/>
                        <a:pt x="1036" y="222"/>
                        <a:pt x="1037" y="213"/>
                      </a:cubicBezTo>
                      <a:cubicBezTo>
                        <a:pt x="1038" y="205"/>
                        <a:pt x="1034" y="200"/>
                        <a:pt x="1030" y="187"/>
                      </a:cubicBezTo>
                      <a:cubicBezTo>
                        <a:pt x="1031" y="178"/>
                        <a:pt x="1032" y="170"/>
                        <a:pt x="1041" y="162"/>
                      </a:cubicBezTo>
                      <a:cubicBezTo>
                        <a:pt x="1077" y="138"/>
                        <a:pt x="1077" y="138"/>
                        <a:pt x="1077" y="138"/>
                      </a:cubicBezTo>
                      <a:cubicBezTo>
                        <a:pt x="1082" y="134"/>
                        <a:pt x="1083" y="126"/>
                        <a:pt x="1079" y="121"/>
                      </a:cubicBezTo>
                      <a:cubicBezTo>
                        <a:pt x="1059" y="89"/>
                        <a:pt x="1059" y="89"/>
                        <a:pt x="1059" y="89"/>
                      </a:cubicBezTo>
                      <a:cubicBezTo>
                        <a:pt x="1055" y="85"/>
                        <a:pt x="1047" y="84"/>
                        <a:pt x="1038" y="83"/>
                      </a:cubicBezTo>
                      <a:cubicBezTo>
                        <a:pt x="1002" y="107"/>
                        <a:pt x="1002" y="107"/>
                        <a:pt x="1002" y="107"/>
                      </a:cubicBezTo>
                      <a:cubicBezTo>
                        <a:pt x="989" y="110"/>
                        <a:pt x="980" y="110"/>
                        <a:pt x="976" y="105"/>
                      </a:cubicBezTo>
                      <a:cubicBezTo>
                        <a:pt x="972" y="100"/>
                        <a:pt x="960" y="95"/>
                        <a:pt x="956" y="91"/>
                      </a:cubicBezTo>
                      <a:cubicBezTo>
                        <a:pt x="952" y="86"/>
                        <a:pt x="944" y="77"/>
                        <a:pt x="944" y="68"/>
                      </a:cubicBezTo>
                      <a:cubicBezTo>
                        <a:pt x="948" y="25"/>
                        <a:pt x="948" y="25"/>
                        <a:pt x="948" y="25"/>
                      </a:cubicBezTo>
                      <a:cubicBezTo>
                        <a:pt x="948" y="17"/>
                        <a:pt x="940" y="7"/>
                        <a:pt x="940" y="7"/>
                      </a:cubicBezTo>
                      <a:cubicBezTo>
                        <a:pt x="902" y="0"/>
                        <a:pt x="902" y="0"/>
                        <a:pt x="902" y="0"/>
                      </a:cubicBezTo>
                      <a:cubicBezTo>
                        <a:pt x="902" y="0"/>
                        <a:pt x="889" y="4"/>
                        <a:pt x="888" y="12"/>
                      </a:cubicBezTo>
                      <a:cubicBezTo>
                        <a:pt x="872" y="50"/>
                        <a:pt x="872" y="50"/>
                        <a:pt x="872" y="50"/>
                      </a:cubicBezTo>
                      <a:cubicBezTo>
                        <a:pt x="871" y="67"/>
                        <a:pt x="862" y="67"/>
                        <a:pt x="858" y="71"/>
                      </a:cubicBezTo>
                      <a:cubicBezTo>
                        <a:pt x="858" y="71"/>
                        <a:pt x="858" y="71"/>
                        <a:pt x="853" y="75"/>
                      </a:cubicBezTo>
                      <a:cubicBezTo>
                        <a:pt x="849" y="70"/>
                        <a:pt x="840" y="70"/>
                        <a:pt x="836" y="74"/>
                      </a:cubicBezTo>
                      <a:cubicBezTo>
                        <a:pt x="831" y="78"/>
                        <a:pt x="831" y="78"/>
                        <a:pt x="831" y="78"/>
                      </a:cubicBezTo>
                      <a:cubicBezTo>
                        <a:pt x="822" y="77"/>
                        <a:pt x="814" y="76"/>
                        <a:pt x="806" y="67"/>
                      </a:cubicBezTo>
                      <a:cubicBezTo>
                        <a:pt x="778" y="35"/>
                        <a:pt x="778" y="35"/>
                        <a:pt x="778" y="35"/>
                      </a:cubicBezTo>
                      <a:cubicBezTo>
                        <a:pt x="774" y="30"/>
                        <a:pt x="762" y="25"/>
                        <a:pt x="757" y="29"/>
                      </a:cubicBezTo>
                      <a:cubicBezTo>
                        <a:pt x="734" y="49"/>
                        <a:pt x="734" y="49"/>
                        <a:pt x="734" y="49"/>
                      </a:cubicBezTo>
                      <a:cubicBezTo>
                        <a:pt x="725" y="49"/>
                        <a:pt x="725" y="57"/>
                        <a:pt x="728" y="70"/>
                      </a:cubicBezTo>
                      <a:cubicBezTo>
                        <a:pt x="747" y="102"/>
                        <a:pt x="747" y="102"/>
                        <a:pt x="747" y="102"/>
                      </a:cubicBezTo>
                      <a:cubicBezTo>
                        <a:pt x="754" y="120"/>
                        <a:pt x="750" y="124"/>
                        <a:pt x="744" y="136"/>
                      </a:cubicBezTo>
                      <a:cubicBezTo>
                        <a:pt x="744" y="136"/>
                        <a:pt x="744" y="136"/>
                        <a:pt x="744" y="136"/>
                      </a:cubicBezTo>
                      <a:cubicBezTo>
                        <a:pt x="740" y="140"/>
                        <a:pt x="735" y="144"/>
                        <a:pt x="731" y="148"/>
                      </a:cubicBezTo>
                      <a:cubicBezTo>
                        <a:pt x="731" y="148"/>
                        <a:pt x="731" y="148"/>
                        <a:pt x="731" y="148"/>
                      </a:cubicBezTo>
                      <a:cubicBezTo>
                        <a:pt x="730" y="157"/>
                        <a:pt x="721" y="165"/>
                        <a:pt x="703" y="164"/>
                      </a:cubicBezTo>
                      <a:cubicBezTo>
                        <a:pt x="665" y="157"/>
                        <a:pt x="665" y="157"/>
                        <a:pt x="665" y="157"/>
                      </a:cubicBezTo>
                      <a:cubicBezTo>
                        <a:pt x="656" y="156"/>
                        <a:pt x="647" y="164"/>
                        <a:pt x="647" y="173"/>
                      </a:cubicBezTo>
                      <a:cubicBezTo>
                        <a:pt x="640" y="203"/>
                        <a:pt x="640" y="203"/>
                        <a:pt x="640" y="203"/>
                      </a:cubicBezTo>
                      <a:cubicBezTo>
                        <a:pt x="639" y="211"/>
                        <a:pt x="643" y="216"/>
                        <a:pt x="656" y="221"/>
                      </a:cubicBezTo>
                      <a:cubicBezTo>
                        <a:pt x="690" y="232"/>
                        <a:pt x="690" y="232"/>
                        <a:pt x="690" y="232"/>
                      </a:cubicBezTo>
                      <a:cubicBezTo>
                        <a:pt x="702" y="237"/>
                        <a:pt x="710" y="246"/>
                        <a:pt x="710" y="255"/>
                      </a:cubicBezTo>
                      <a:cubicBezTo>
                        <a:pt x="710" y="255"/>
                        <a:pt x="710" y="255"/>
                        <a:pt x="710" y="255"/>
                      </a:cubicBezTo>
                      <a:cubicBezTo>
                        <a:pt x="714" y="260"/>
                        <a:pt x="713" y="268"/>
                        <a:pt x="717" y="273"/>
                      </a:cubicBezTo>
                      <a:cubicBezTo>
                        <a:pt x="712" y="277"/>
                        <a:pt x="712" y="277"/>
                        <a:pt x="712" y="277"/>
                      </a:cubicBezTo>
                      <a:cubicBezTo>
                        <a:pt x="716" y="281"/>
                        <a:pt x="716" y="290"/>
                        <a:pt x="702" y="302"/>
                      </a:cubicBezTo>
                      <a:cubicBezTo>
                        <a:pt x="674" y="326"/>
                        <a:pt x="674" y="326"/>
                        <a:pt x="674" y="326"/>
                      </a:cubicBezTo>
                      <a:cubicBezTo>
                        <a:pt x="665" y="334"/>
                        <a:pt x="664" y="343"/>
                        <a:pt x="668" y="347"/>
                      </a:cubicBezTo>
                      <a:cubicBezTo>
                        <a:pt x="687" y="379"/>
                        <a:pt x="687" y="379"/>
                        <a:pt x="687" y="379"/>
                      </a:cubicBezTo>
                      <a:cubicBezTo>
                        <a:pt x="691" y="383"/>
                        <a:pt x="700" y="384"/>
                        <a:pt x="704" y="380"/>
                      </a:cubicBezTo>
                      <a:cubicBezTo>
                        <a:pt x="745" y="361"/>
                        <a:pt x="745" y="361"/>
                        <a:pt x="745" y="361"/>
                      </a:cubicBezTo>
                      <a:cubicBezTo>
                        <a:pt x="758" y="358"/>
                        <a:pt x="767" y="358"/>
                        <a:pt x="771" y="363"/>
                      </a:cubicBezTo>
                      <a:cubicBezTo>
                        <a:pt x="771" y="363"/>
                        <a:pt x="771" y="363"/>
                        <a:pt x="771" y="363"/>
                      </a:cubicBezTo>
                      <a:cubicBezTo>
                        <a:pt x="779" y="364"/>
                        <a:pt x="787" y="373"/>
                        <a:pt x="791" y="377"/>
                      </a:cubicBezTo>
                      <a:cubicBezTo>
                        <a:pt x="791" y="377"/>
                        <a:pt x="791" y="377"/>
                        <a:pt x="791" y="377"/>
                      </a:cubicBezTo>
                      <a:cubicBezTo>
                        <a:pt x="800" y="378"/>
                        <a:pt x="804" y="383"/>
                        <a:pt x="802" y="400"/>
                      </a:cubicBezTo>
                      <a:cubicBezTo>
                        <a:pt x="799" y="443"/>
                        <a:pt x="799" y="443"/>
                        <a:pt x="799" y="443"/>
                      </a:cubicBezTo>
                      <a:cubicBezTo>
                        <a:pt x="798" y="451"/>
                        <a:pt x="802" y="456"/>
                        <a:pt x="811" y="457"/>
                      </a:cubicBezTo>
                      <a:cubicBezTo>
                        <a:pt x="845" y="468"/>
                        <a:pt x="845" y="468"/>
                        <a:pt x="845" y="468"/>
                      </a:cubicBezTo>
                      <a:cubicBezTo>
                        <a:pt x="849" y="464"/>
                        <a:pt x="858" y="464"/>
                        <a:pt x="859" y="456"/>
                      </a:cubicBezTo>
                      <a:cubicBezTo>
                        <a:pt x="871" y="413"/>
                        <a:pt x="871" y="413"/>
                        <a:pt x="871" y="413"/>
                      </a:cubicBezTo>
                      <a:cubicBezTo>
                        <a:pt x="876" y="401"/>
                        <a:pt x="889" y="397"/>
                        <a:pt x="894" y="393"/>
                      </a:cubicBezTo>
                      <a:cubicBezTo>
                        <a:pt x="894" y="393"/>
                        <a:pt x="894" y="393"/>
                        <a:pt x="894" y="393"/>
                      </a:cubicBezTo>
                      <a:cubicBezTo>
                        <a:pt x="902" y="394"/>
                        <a:pt x="911" y="395"/>
                        <a:pt x="916" y="391"/>
                      </a:cubicBezTo>
                      <a:cubicBezTo>
                        <a:pt x="916" y="391"/>
                        <a:pt x="916" y="391"/>
                        <a:pt x="916" y="391"/>
                      </a:cubicBezTo>
                      <a:cubicBezTo>
                        <a:pt x="924" y="391"/>
                        <a:pt x="933" y="392"/>
                        <a:pt x="941" y="401"/>
                      </a:cubicBezTo>
                      <a:cubicBezTo>
                        <a:pt x="969" y="433"/>
                        <a:pt x="969" y="433"/>
                        <a:pt x="969" y="433"/>
                      </a:cubicBezTo>
                      <a:cubicBezTo>
                        <a:pt x="973" y="438"/>
                        <a:pt x="985" y="443"/>
                        <a:pt x="990" y="439"/>
                      </a:cubicBezTo>
                      <a:cubicBezTo>
                        <a:pt x="1018" y="415"/>
                        <a:pt x="1018" y="415"/>
                        <a:pt x="1018" y="415"/>
                      </a:cubicBezTo>
                      <a:cubicBezTo>
                        <a:pt x="1018" y="415"/>
                        <a:pt x="1027" y="407"/>
                        <a:pt x="1019" y="398"/>
                      </a:cubicBezTo>
                      <a:close/>
                      <a:moveTo>
                        <a:pt x="803" y="279"/>
                      </a:moveTo>
                      <a:cubicBezTo>
                        <a:pt x="776" y="238"/>
                        <a:pt x="788" y="187"/>
                        <a:pt x="825" y="164"/>
                      </a:cubicBezTo>
                      <a:cubicBezTo>
                        <a:pt x="866" y="136"/>
                        <a:pt x="921" y="144"/>
                        <a:pt x="948" y="185"/>
                      </a:cubicBezTo>
                      <a:cubicBezTo>
                        <a:pt x="972" y="221"/>
                        <a:pt x="963" y="277"/>
                        <a:pt x="922" y="304"/>
                      </a:cubicBezTo>
                      <a:cubicBezTo>
                        <a:pt x="881" y="332"/>
                        <a:pt x="830" y="320"/>
                        <a:pt x="803" y="279"/>
                      </a:cubicBezTo>
                      <a:close/>
                    </a:path>
                  </a:pathLst>
                </a:custGeom>
                <a:solidFill>
                  <a:srgbClr val="0078D7"/>
                </a:solidFill>
                <a:ln>
                  <a:noFill/>
                </a:ln>
              </p:spPr>
              <p:txBody>
                <a:bodyPr vert="horz" wrap="square" lIns="68574" tIns="34287" rIns="68574" bIns="34287"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4" name="Group 3">
              <a:extLst>
                <a:ext uri="{FF2B5EF4-FFF2-40B4-BE49-F238E27FC236}">
                  <a16:creationId xmlns:a16="http://schemas.microsoft.com/office/drawing/2014/main" id="{C2C34C42-CF61-46A5-9389-1E4DB5A1B097}"/>
                </a:ext>
              </a:extLst>
            </p:cNvPr>
            <p:cNvGrpSpPr/>
            <p:nvPr/>
          </p:nvGrpSpPr>
          <p:grpSpPr>
            <a:xfrm>
              <a:off x="5220846" y="1493991"/>
              <a:ext cx="2004687" cy="675862"/>
              <a:chOff x="5220846" y="1493991"/>
              <a:chExt cx="2004687" cy="675862"/>
            </a:xfrm>
          </p:grpSpPr>
          <p:sp>
            <p:nvSpPr>
              <p:cNvPr id="254" name="Oval 253">
                <a:extLst>
                  <a:ext uri="{FF2B5EF4-FFF2-40B4-BE49-F238E27FC236}">
                    <a16:creationId xmlns:a16="http://schemas.microsoft.com/office/drawing/2014/main" id="{7FA69D7F-6CAB-49CA-9B63-4767B000BB18}"/>
                  </a:ext>
                </a:extLst>
              </p:cNvPr>
              <p:cNvSpPr/>
              <p:nvPr/>
            </p:nvSpPr>
            <p:spPr>
              <a:xfrm>
                <a:off x="5220846" y="1493991"/>
                <a:ext cx="675862" cy="675862"/>
              </a:xfrm>
              <a:prstGeom prst="ellipse">
                <a:avLst/>
              </a:prstGeom>
              <a:noFill/>
              <a:ln w="12700">
                <a:solidFill>
                  <a:srgbClr val="0078D7"/>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a:ea typeface="+mn-ea"/>
                  <a:cs typeface="+mn-cs"/>
                </a:endParaRPr>
              </a:p>
            </p:txBody>
          </p:sp>
          <p:sp>
            <p:nvSpPr>
              <p:cNvPr id="255" name="Rectangle 254">
                <a:extLst>
                  <a:ext uri="{FF2B5EF4-FFF2-40B4-BE49-F238E27FC236}">
                    <a16:creationId xmlns:a16="http://schemas.microsoft.com/office/drawing/2014/main" id="{5570802D-37F7-4F4E-BEFC-9FB6B17540A3}"/>
                  </a:ext>
                </a:extLst>
              </p:cNvPr>
              <p:cNvSpPr/>
              <p:nvPr/>
            </p:nvSpPr>
            <p:spPr>
              <a:xfrm>
                <a:off x="5946700" y="1647256"/>
                <a:ext cx="1278833"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Deploy</a:t>
                </a:r>
              </a:p>
            </p:txBody>
          </p:sp>
          <p:pic>
            <p:nvPicPr>
              <p:cNvPr id="260" name="Picture 259">
                <a:extLst>
                  <a:ext uri="{FF2B5EF4-FFF2-40B4-BE49-F238E27FC236}">
                    <a16:creationId xmlns:a16="http://schemas.microsoft.com/office/drawing/2014/main" id="{5D32452A-7C0D-4973-A256-1584A435172F}"/>
                  </a:ext>
                </a:extLst>
              </p:cNvPr>
              <p:cNvPicPr>
                <a:picLocks noChangeAspect="1"/>
              </p:cNvPicPr>
              <p:nvPr/>
            </p:nvPicPr>
            <p:blipFill>
              <a:blip r:embed="rId3"/>
              <a:stretch>
                <a:fillRect/>
              </a:stretch>
            </p:blipFill>
            <p:spPr>
              <a:xfrm>
                <a:off x="5451240" y="1601486"/>
                <a:ext cx="215074" cy="460873"/>
              </a:xfrm>
              <a:prstGeom prst="rect">
                <a:avLst/>
              </a:prstGeom>
            </p:spPr>
          </p:pic>
        </p:grpSp>
      </p:grpSp>
      <p:pic>
        <p:nvPicPr>
          <p:cNvPr id="138" name="Graphic 137">
            <a:extLst>
              <a:ext uri="{FF2B5EF4-FFF2-40B4-BE49-F238E27FC236}">
                <a16:creationId xmlns:a16="http://schemas.microsoft.com/office/drawing/2014/main" id="{45111352-26EA-4FAC-A32F-5EADD8CF8A03}"/>
              </a:ext>
            </a:extLst>
          </p:cNvPr>
          <p:cNvPicPr>
            <a:picLocks noChangeAspect="1"/>
          </p:cNvPicPr>
          <p:nvPr/>
        </p:nvPicPr>
        <p:blipFill rotWithShape="1">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r="11052"/>
          <a:stretch/>
        </p:blipFill>
        <p:spPr>
          <a:xfrm>
            <a:off x="9549637" y="5638020"/>
            <a:ext cx="425951" cy="370267"/>
          </a:xfrm>
          <a:prstGeom prst="rect">
            <a:avLst/>
          </a:prstGeom>
        </p:spPr>
      </p:pic>
    </p:spTree>
    <p:extLst>
      <p:ext uri="{BB962C8B-B14F-4D97-AF65-F5344CB8AC3E}">
        <p14:creationId xmlns:p14="http://schemas.microsoft.com/office/powerpoint/2010/main" val="909126449"/>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itle 16">
            <a:extLst>
              <a:ext uri="{FF2B5EF4-FFF2-40B4-BE49-F238E27FC236}">
                <a16:creationId xmlns:a16="http://schemas.microsoft.com/office/drawing/2014/main" id="{167172E6-3F69-4D8F-A9A8-2444A95EF193}"/>
              </a:ext>
            </a:extLst>
          </p:cNvPr>
          <p:cNvSpPr txBox="1">
            <a:spLocks/>
          </p:cNvSpPr>
          <p:nvPr/>
        </p:nvSpPr>
        <p:spPr>
          <a:xfrm>
            <a:off x="586740" y="519787"/>
            <a:ext cx="11018520" cy="553998"/>
          </a:xfrm>
          <a:prstGeom prst="rect">
            <a:avLst/>
          </a:prstGeom>
        </p:spPr>
        <p:txBody>
          <a:bodyPr vert="horz" wrap="square" lIns="0" tIns="0" rIns="0" bIns="0" rtlCol="0" anchor="t">
            <a:normAutofit fontScale="90000" lnSpcReduction="10000"/>
          </a:bodyPr>
          <a:lstStyle>
            <a:lvl1pPr algn="l" defTabSz="932742" rtl="0" eaLnBrk="1" latinLnBrk="0" hangingPunct="1">
              <a:lnSpc>
                <a:spcPct val="100000"/>
              </a:lnSpc>
              <a:spcBef>
                <a:spcPct val="0"/>
              </a:spcBef>
              <a:buNone/>
              <a:defRPr lang="en-US" sz="4400" b="1" i="0" kern="1200" cap="none" spc="-50" baseline="0">
                <a:ln w="3175">
                  <a:noFill/>
                </a:ln>
                <a:solidFill>
                  <a:schemeClr val="tx1"/>
                </a:solidFill>
                <a:effectLst/>
                <a:latin typeface="Segoe Semibold" charset="0"/>
                <a:ea typeface="Segoe Semibold" charset="0"/>
                <a:cs typeface="Segoe Semibold" charset="0"/>
              </a:defRPr>
            </a:lvl1pPr>
          </a:lstStyle>
          <a:p>
            <a:r>
              <a:rPr lang="en-US" dirty="0">
                <a:solidFill>
                  <a:sysClr val="windowText" lastClr="000000"/>
                </a:solidFill>
              </a:rPr>
              <a:t>Azure Service Fabric offerings</a:t>
            </a:r>
          </a:p>
        </p:txBody>
      </p:sp>
      <p:grpSp>
        <p:nvGrpSpPr>
          <p:cNvPr id="7" name="Group 6">
            <a:extLst>
              <a:ext uri="{FF2B5EF4-FFF2-40B4-BE49-F238E27FC236}">
                <a16:creationId xmlns:a16="http://schemas.microsoft.com/office/drawing/2014/main" id="{98099950-3053-4707-B95D-BE1F8137072E}"/>
              </a:ext>
            </a:extLst>
          </p:cNvPr>
          <p:cNvGrpSpPr/>
          <p:nvPr/>
        </p:nvGrpSpPr>
        <p:grpSpPr>
          <a:xfrm>
            <a:off x="334544" y="1592738"/>
            <a:ext cx="4300220" cy="2876276"/>
            <a:chOff x="2064312" y="2086516"/>
            <a:chExt cx="4163272" cy="2876276"/>
          </a:xfrm>
        </p:grpSpPr>
        <p:sp>
          <p:nvSpPr>
            <p:cNvPr id="69" name="Rectangle 68">
              <a:extLst>
                <a:ext uri="{FF2B5EF4-FFF2-40B4-BE49-F238E27FC236}">
                  <a16:creationId xmlns:a16="http://schemas.microsoft.com/office/drawing/2014/main" id="{7105BF56-B281-4A8F-93C5-BD6A1F6FF1EF}"/>
                </a:ext>
              </a:extLst>
            </p:cNvPr>
            <p:cNvSpPr/>
            <p:nvPr/>
          </p:nvSpPr>
          <p:spPr>
            <a:xfrm>
              <a:off x="2679846" y="4624238"/>
              <a:ext cx="2899687" cy="338554"/>
            </a:xfrm>
            <a:prstGeom prst="rect">
              <a:avLst/>
            </a:prstGeom>
          </p:spPr>
          <p:txBody>
            <a:bodyPr wrap="square">
              <a:spAutoFit/>
            </a:bodyPr>
            <a:lstStyle/>
            <a:p>
              <a:pPr algn="ctr" defTabSz="932574">
                <a:spcBef>
                  <a:spcPts val="300"/>
                </a:spcBef>
                <a:spcAft>
                  <a:spcPts val="2400"/>
                </a:spcAft>
              </a:pPr>
              <a:r>
                <a:rPr lang="en-US" sz="1600" dirty="0">
                  <a:solidFill>
                    <a:schemeClr val="tx1">
                      <a:lumMod val="65000"/>
                      <a:lumOff val="35000"/>
                    </a:schemeClr>
                  </a:solidFill>
                  <a:latin typeface="Segoe UI" panose="020B0502040204020203" pitchFamily="34" charset="0"/>
                  <a:cs typeface="Segoe UI" panose="020B0502040204020203" pitchFamily="34" charset="0"/>
                </a:rPr>
                <a:t>Bring your own infrastructure</a:t>
              </a:r>
            </a:p>
          </p:txBody>
        </p:sp>
        <p:sp>
          <p:nvSpPr>
            <p:cNvPr id="68" name="Rectangle 67">
              <a:extLst>
                <a:ext uri="{FF2B5EF4-FFF2-40B4-BE49-F238E27FC236}">
                  <a16:creationId xmlns:a16="http://schemas.microsoft.com/office/drawing/2014/main" id="{D5365796-8823-43B6-B455-0077A1DE1E7E}"/>
                </a:ext>
              </a:extLst>
            </p:cNvPr>
            <p:cNvSpPr/>
            <p:nvPr/>
          </p:nvSpPr>
          <p:spPr>
            <a:xfrm>
              <a:off x="2679846" y="3901794"/>
              <a:ext cx="2902042" cy="707886"/>
            </a:xfrm>
            <a:prstGeom prst="rect">
              <a:avLst/>
            </a:prstGeom>
          </p:spPr>
          <p:txBody>
            <a:bodyPr wrap="square">
              <a:spAutoFit/>
            </a:bodyPr>
            <a:lstStyle/>
            <a:p>
              <a:pPr algn="ctr"/>
              <a:r>
                <a:rPr lang="en-US" sz="2000" b="1">
                  <a:solidFill>
                    <a:srgbClr val="0078D7"/>
                  </a:solidFill>
                  <a:latin typeface="Segoe UI Semibold" panose="020B0702040204020203" pitchFamily="34" charset="0"/>
                  <a:cs typeface="Segoe UI Semibold" panose="020B0702040204020203" pitchFamily="34" charset="0"/>
                </a:rPr>
                <a:t>Service Fabric Standalone</a:t>
              </a:r>
              <a:endParaRPr lang="en-US" sz="2000">
                <a:solidFill>
                  <a:srgbClr val="0078D7"/>
                </a:solidFill>
              </a:endParaRPr>
            </a:p>
          </p:txBody>
        </p:sp>
        <p:sp>
          <p:nvSpPr>
            <p:cNvPr id="73" name="Oval 72">
              <a:extLst>
                <a:ext uri="{FF2B5EF4-FFF2-40B4-BE49-F238E27FC236}">
                  <a16:creationId xmlns:a16="http://schemas.microsoft.com/office/drawing/2014/main" id="{F01E30B2-DAA7-4216-859A-B6B82D0249E2}"/>
                </a:ext>
              </a:extLst>
            </p:cNvPr>
            <p:cNvSpPr/>
            <p:nvPr/>
          </p:nvSpPr>
          <p:spPr>
            <a:xfrm>
              <a:off x="3804620" y="2749894"/>
              <a:ext cx="659051" cy="659051"/>
            </a:xfrm>
            <a:prstGeom prst="ellipse">
              <a:avLst/>
            </a:prstGeom>
            <a:solidFill>
              <a:srgbClr val="E8E8E8"/>
            </a:solidFill>
            <a:ln w="28575">
              <a:solidFill>
                <a:srgbClr val="0078D7"/>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3CC53034-19AD-45E2-B704-83FEED5E7DF0}"/>
                </a:ext>
              </a:extLst>
            </p:cNvPr>
            <p:cNvSpPr/>
            <p:nvPr/>
          </p:nvSpPr>
          <p:spPr>
            <a:xfrm>
              <a:off x="4086230" y="3213303"/>
              <a:ext cx="659051" cy="659051"/>
            </a:xfrm>
            <a:prstGeom prst="ellipse">
              <a:avLst/>
            </a:prstGeom>
            <a:solidFill>
              <a:srgbClr val="E8E8E8"/>
            </a:solidFill>
            <a:ln w="28575">
              <a:solidFill>
                <a:srgbClr val="0078D7"/>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F3E783A3-A2A5-4C76-89E8-DC4D7AE9ECCD}"/>
                </a:ext>
              </a:extLst>
            </p:cNvPr>
            <p:cNvSpPr/>
            <p:nvPr/>
          </p:nvSpPr>
          <p:spPr>
            <a:xfrm>
              <a:off x="3523009" y="3213303"/>
              <a:ext cx="659051" cy="659051"/>
            </a:xfrm>
            <a:prstGeom prst="ellipse">
              <a:avLst/>
            </a:prstGeom>
            <a:solidFill>
              <a:srgbClr val="E8E8E8"/>
            </a:solidFill>
            <a:ln w="28575">
              <a:solidFill>
                <a:srgbClr val="0078D7"/>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Freeform 127">
              <a:extLst>
                <a:ext uri="{FF2B5EF4-FFF2-40B4-BE49-F238E27FC236}">
                  <a16:creationId xmlns:a16="http://schemas.microsoft.com/office/drawing/2014/main" id="{8913A829-2066-4B24-A54A-FC24D4D62CB2}"/>
                </a:ext>
              </a:extLst>
            </p:cNvPr>
            <p:cNvSpPr>
              <a:spLocks noChangeAspect="1"/>
            </p:cNvSpPr>
            <p:nvPr/>
          </p:nvSpPr>
          <p:spPr bwMode="black">
            <a:xfrm>
              <a:off x="3960514" y="2916268"/>
              <a:ext cx="347263" cy="273295"/>
            </a:xfrm>
            <a:custGeom>
              <a:avLst/>
              <a:gdLst>
                <a:gd name="connsiteX0" fmla="*/ 427036 w 1971675"/>
                <a:gd name="connsiteY0" fmla="*/ 1374775 h 1409700"/>
                <a:gd name="connsiteX1" fmla="*/ 1544636 w 1971675"/>
                <a:gd name="connsiteY1" fmla="*/ 1374775 h 1409700"/>
                <a:gd name="connsiteX2" fmla="*/ 1544636 w 1971675"/>
                <a:gd name="connsiteY2" fmla="*/ 1409700 h 1409700"/>
                <a:gd name="connsiteX3" fmla="*/ 427036 w 1971675"/>
                <a:gd name="connsiteY3" fmla="*/ 1409700 h 1409700"/>
                <a:gd name="connsiteX4" fmla="*/ 104775 w 1971675"/>
                <a:gd name="connsiteY4" fmla="*/ 104775 h 1409700"/>
                <a:gd name="connsiteX5" fmla="*/ 104775 w 1971675"/>
                <a:gd name="connsiteY5" fmla="*/ 1028700 h 1409700"/>
                <a:gd name="connsiteX6" fmla="*/ 761999 w 1971675"/>
                <a:gd name="connsiteY6" fmla="*/ 1028700 h 1409700"/>
                <a:gd name="connsiteX7" fmla="*/ 1198562 w 1971675"/>
                <a:gd name="connsiteY7" fmla="*/ 1028700 h 1409700"/>
                <a:gd name="connsiteX8" fmla="*/ 1879600 w 1971675"/>
                <a:gd name="connsiteY8" fmla="*/ 1028700 h 1409700"/>
                <a:gd name="connsiteX9" fmla="*/ 1879600 w 1971675"/>
                <a:gd name="connsiteY9" fmla="*/ 104775 h 1409700"/>
                <a:gd name="connsiteX10" fmla="*/ 985837 w 1971675"/>
                <a:gd name="connsiteY10" fmla="*/ 23812 h 1409700"/>
                <a:gd name="connsiteX11" fmla="*/ 957262 w 1971675"/>
                <a:gd name="connsiteY11" fmla="*/ 46831 h 1409700"/>
                <a:gd name="connsiteX12" fmla="*/ 985837 w 1971675"/>
                <a:gd name="connsiteY12" fmla="*/ 69850 h 1409700"/>
                <a:gd name="connsiteX13" fmla="*/ 1014412 w 1971675"/>
                <a:gd name="connsiteY13" fmla="*/ 46831 h 1409700"/>
                <a:gd name="connsiteX14" fmla="*/ 985837 w 1971675"/>
                <a:gd name="connsiteY14" fmla="*/ 23812 h 1409700"/>
                <a:gd name="connsiteX15" fmla="*/ 103772 w 1971675"/>
                <a:gd name="connsiteY15" fmla="*/ 0 h 1409700"/>
                <a:gd name="connsiteX16" fmla="*/ 1856372 w 1971675"/>
                <a:gd name="connsiteY16" fmla="*/ 0 h 1409700"/>
                <a:gd name="connsiteX17" fmla="*/ 1971675 w 1971675"/>
                <a:gd name="connsiteY17" fmla="*/ 103909 h 1409700"/>
                <a:gd name="connsiteX18" fmla="*/ 1971675 w 1971675"/>
                <a:gd name="connsiteY18" fmla="*/ 1027546 h 1409700"/>
                <a:gd name="connsiteX19" fmla="*/ 1856372 w 1971675"/>
                <a:gd name="connsiteY19" fmla="*/ 1143000 h 1409700"/>
                <a:gd name="connsiteX20" fmla="*/ 1277877 w 1971675"/>
                <a:gd name="connsiteY20" fmla="*/ 1143000 h 1409700"/>
                <a:gd name="connsiteX21" fmla="*/ 1198562 w 1971675"/>
                <a:gd name="connsiteY21" fmla="*/ 1143000 h 1409700"/>
                <a:gd name="connsiteX22" fmla="*/ 1198562 w 1971675"/>
                <a:gd name="connsiteY22" fmla="*/ 1212850 h 1409700"/>
                <a:gd name="connsiteX23" fmla="*/ 1198562 w 1971675"/>
                <a:gd name="connsiteY23" fmla="*/ 1258887 h 1409700"/>
                <a:gd name="connsiteX24" fmla="*/ 1452561 w 1971675"/>
                <a:gd name="connsiteY24" fmla="*/ 1258887 h 1409700"/>
                <a:gd name="connsiteX25" fmla="*/ 1544636 w 1971675"/>
                <a:gd name="connsiteY25" fmla="*/ 1374774 h 1409700"/>
                <a:gd name="connsiteX26" fmla="*/ 427036 w 1971675"/>
                <a:gd name="connsiteY26" fmla="*/ 1374774 h 1409700"/>
                <a:gd name="connsiteX27" fmla="*/ 519111 w 1971675"/>
                <a:gd name="connsiteY27" fmla="*/ 1258887 h 1409700"/>
                <a:gd name="connsiteX28" fmla="*/ 761999 w 1971675"/>
                <a:gd name="connsiteY28" fmla="*/ 1258887 h 1409700"/>
                <a:gd name="connsiteX29" fmla="*/ 761999 w 1971675"/>
                <a:gd name="connsiteY29" fmla="*/ 1212850 h 1409700"/>
                <a:gd name="connsiteX30" fmla="*/ 761999 w 1971675"/>
                <a:gd name="connsiteY30" fmla="*/ 1143000 h 1409700"/>
                <a:gd name="connsiteX31" fmla="*/ 673281 w 1971675"/>
                <a:gd name="connsiteY31" fmla="*/ 1143000 h 1409700"/>
                <a:gd name="connsiteX32" fmla="*/ 103772 w 1971675"/>
                <a:gd name="connsiteY32" fmla="*/ 1143000 h 1409700"/>
                <a:gd name="connsiteX33" fmla="*/ 0 w 1971675"/>
                <a:gd name="connsiteY33" fmla="*/ 1027546 h 1409700"/>
                <a:gd name="connsiteX34" fmla="*/ 0 w 1971675"/>
                <a:gd name="connsiteY34" fmla="*/ 103909 h 1409700"/>
                <a:gd name="connsiteX35" fmla="*/ 103772 w 1971675"/>
                <a:gd name="connsiteY35" fmla="*/ 0 h 1409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971675" h="1409700">
                  <a:moveTo>
                    <a:pt x="427036" y="1374775"/>
                  </a:moveTo>
                  <a:lnTo>
                    <a:pt x="1544636" y="1374775"/>
                  </a:lnTo>
                  <a:lnTo>
                    <a:pt x="1544636" y="1409700"/>
                  </a:lnTo>
                  <a:lnTo>
                    <a:pt x="427036" y="1409700"/>
                  </a:lnTo>
                  <a:close/>
                  <a:moveTo>
                    <a:pt x="104775" y="104775"/>
                  </a:moveTo>
                  <a:lnTo>
                    <a:pt x="104775" y="1028700"/>
                  </a:lnTo>
                  <a:lnTo>
                    <a:pt x="761999" y="1028700"/>
                  </a:lnTo>
                  <a:lnTo>
                    <a:pt x="1198562" y="1028700"/>
                  </a:lnTo>
                  <a:lnTo>
                    <a:pt x="1879600" y="1028700"/>
                  </a:lnTo>
                  <a:lnTo>
                    <a:pt x="1879600" y="104775"/>
                  </a:lnTo>
                  <a:close/>
                  <a:moveTo>
                    <a:pt x="985837" y="23812"/>
                  </a:moveTo>
                  <a:cubicBezTo>
                    <a:pt x="970055" y="23812"/>
                    <a:pt x="957262" y="34118"/>
                    <a:pt x="957262" y="46831"/>
                  </a:cubicBezTo>
                  <a:cubicBezTo>
                    <a:pt x="957262" y="59544"/>
                    <a:pt x="970055" y="69850"/>
                    <a:pt x="985837" y="69850"/>
                  </a:cubicBezTo>
                  <a:cubicBezTo>
                    <a:pt x="1001619" y="69850"/>
                    <a:pt x="1014412" y="59544"/>
                    <a:pt x="1014412" y="46831"/>
                  </a:cubicBezTo>
                  <a:cubicBezTo>
                    <a:pt x="1014412" y="34118"/>
                    <a:pt x="1001619" y="23812"/>
                    <a:pt x="985837" y="23812"/>
                  </a:cubicBezTo>
                  <a:close/>
                  <a:moveTo>
                    <a:pt x="103772" y="0"/>
                  </a:moveTo>
                  <a:cubicBezTo>
                    <a:pt x="1856372" y="0"/>
                    <a:pt x="1856372" y="0"/>
                    <a:pt x="1856372" y="0"/>
                  </a:cubicBezTo>
                  <a:cubicBezTo>
                    <a:pt x="1925554" y="0"/>
                    <a:pt x="1971675" y="46182"/>
                    <a:pt x="1971675" y="103909"/>
                  </a:cubicBezTo>
                  <a:lnTo>
                    <a:pt x="1971675" y="1027546"/>
                  </a:lnTo>
                  <a:cubicBezTo>
                    <a:pt x="1971675" y="1085273"/>
                    <a:pt x="1925554" y="1143000"/>
                    <a:pt x="1856372" y="1143000"/>
                  </a:cubicBezTo>
                  <a:cubicBezTo>
                    <a:pt x="1637297" y="1143000"/>
                    <a:pt x="1445606" y="1143000"/>
                    <a:pt x="1277877" y="1143000"/>
                  </a:cubicBezTo>
                  <a:lnTo>
                    <a:pt x="1198562" y="1143000"/>
                  </a:lnTo>
                  <a:lnTo>
                    <a:pt x="1198562" y="1212850"/>
                  </a:lnTo>
                  <a:lnTo>
                    <a:pt x="1198562" y="1258887"/>
                  </a:lnTo>
                  <a:lnTo>
                    <a:pt x="1452561" y="1258887"/>
                  </a:lnTo>
                  <a:lnTo>
                    <a:pt x="1544636" y="1374774"/>
                  </a:lnTo>
                  <a:lnTo>
                    <a:pt x="427036" y="1374774"/>
                  </a:lnTo>
                  <a:lnTo>
                    <a:pt x="519111" y="1258887"/>
                  </a:lnTo>
                  <a:lnTo>
                    <a:pt x="761999" y="1258887"/>
                  </a:lnTo>
                  <a:lnTo>
                    <a:pt x="761999" y="1212850"/>
                  </a:lnTo>
                  <a:lnTo>
                    <a:pt x="761999" y="1143000"/>
                  </a:lnTo>
                  <a:lnTo>
                    <a:pt x="673281" y="1143000"/>
                  </a:lnTo>
                  <a:cubicBezTo>
                    <a:pt x="103772" y="1143000"/>
                    <a:pt x="103772" y="1143000"/>
                    <a:pt x="103772" y="1143000"/>
                  </a:cubicBezTo>
                  <a:cubicBezTo>
                    <a:pt x="46121" y="1143000"/>
                    <a:pt x="0" y="1085273"/>
                    <a:pt x="0" y="1027546"/>
                  </a:cubicBezTo>
                  <a:cubicBezTo>
                    <a:pt x="0" y="103909"/>
                    <a:pt x="0" y="103909"/>
                    <a:pt x="0" y="103909"/>
                  </a:cubicBezTo>
                  <a:cubicBezTo>
                    <a:pt x="0" y="46182"/>
                    <a:pt x="46121" y="0"/>
                    <a:pt x="103772" y="0"/>
                  </a:cubicBezTo>
                  <a:close/>
                </a:path>
              </a:pathLst>
            </a:cu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8" tIns="109719" rIns="137148" bIns="109719" numCol="1" spcCol="0" rtlCol="0" fromWordArt="0" anchor="t" anchorCtr="0" forceAA="0" compatLnSpc="1">
              <a:prstTxWarp prst="textNoShape">
                <a:avLst/>
              </a:prstTxWarp>
              <a:noAutofit/>
            </a:bodyPr>
            <a:lstStyle/>
            <a:p>
              <a:pPr algn="ctr" defTabSz="699261" fontAlgn="base">
                <a:lnSpc>
                  <a:spcPct val="90000"/>
                </a:lnSpc>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grpSp>
          <p:nvGrpSpPr>
            <p:cNvPr id="10" name="Group 9">
              <a:extLst>
                <a:ext uri="{FF2B5EF4-FFF2-40B4-BE49-F238E27FC236}">
                  <a16:creationId xmlns:a16="http://schemas.microsoft.com/office/drawing/2014/main" id="{FB87362B-0006-4D95-B45C-4C76ABB0E7C3}"/>
                </a:ext>
              </a:extLst>
            </p:cNvPr>
            <p:cNvGrpSpPr/>
            <p:nvPr/>
          </p:nvGrpSpPr>
          <p:grpSpPr>
            <a:xfrm>
              <a:off x="3620924" y="3439778"/>
              <a:ext cx="463220" cy="206101"/>
              <a:chOff x="7138851" y="5154348"/>
              <a:chExt cx="546890" cy="243328"/>
            </a:xfrm>
          </p:grpSpPr>
          <p:sp>
            <p:nvSpPr>
              <p:cNvPr id="82" name="Freeform 5">
                <a:extLst>
                  <a:ext uri="{FF2B5EF4-FFF2-40B4-BE49-F238E27FC236}">
                    <a16:creationId xmlns:a16="http://schemas.microsoft.com/office/drawing/2014/main" id="{297A5316-D61C-4A5F-8155-8372DBE47E8E}"/>
                  </a:ext>
                </a:extLst>
              </p:cNvPr>
              <p:cNvSpPr>
                <a:spLocks noChangeAspect="1"/>
              </p:cNvSpPr>
              <p:nvPr/>
            </p:nvSpPr>
            <p:spPr bwMode="black">
              <a:xfrm>
                <a:off x="7404804" y="5168777"/>
                <a:ext cx="280937" cy="166146"/>
              </a:xfrm>
              <a:custGeom>
                <a:avLst/>
                <a:gdLst>
                  <a:gd name="T0" fmla="*/ 1942 w 2359"/>
                  <a:gd name="T1" fmla="*/ 1394 h 1394"/>
                  <a:gd name="T2" fmla="*/ 416 w 2359"/>
                  <a:gd name="T3" fmla="*/ 1394 h 1394"/>
                  <a:gd name="T4" fmla="*/ 0 w 2359"/>
                  <a:gd name="T5" fmla="*/ 971 h 1394"/>
                  <a:gd name="T6" fmla="*/ 416 w 2359"/>
                  <a:gd name="T7" fmla="*/ 552 h 1394"/>
                  <a:gd name="T8" fmla="*/ 517 w 2359"/>
                  <a:gd name="T9" fmla="*/ 565 h 1394"/>
                  <a:gd name="T10" fmla="*/ 925 w 2359"/>
                  <a:gd name="T11" fmla="*/ 221 h 1394"/>
                  <a:gd name="T12" fmla="*/ 1175 w 2359"/>
                  <a:gd name="T13" fmla="*/ 305 h 1394"/>
                  <a:gd name="T14" fmla="*/ 1578 w 2359"/>
                  <a:gd name="T15" fmla="*/ 0 h 1394"/>
                  <a:gd name="T16" fmla="*/ 1982 w 2359"/>
                  <a:gd name="T17" fmla="*/ 424 h 1394"/>
                  <a:gd name="T18" fmla="*/ 1968 w 2359"/>
                  <a:gd name="T19" fmla="*/ 552 h 1394"/>
                  <a:gd name="T20" fmla="*/ 2359 w 2359"/>
                  <a:gd name="T21" fmla="*/ 971 h 1394"/>
                  <a:gd name="T22" fmla="*/ 1942 w 2359"/>
                  <a:gd name="T23" fmla="*/ 1394 h 1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59" h="1394">
                    <a:moveTo>
                      <a:pt x="1942" y="1394"/>
                    </a:moveTo>
                    <a:cubicBezTo>
                      <a:pt x="416" y="1394"/>
                      <a:pt x="416" y="1394"/>
                      <a:pt x="416" y="1394"/>
                    </a:cubicBezTo>
                    <a:cubicBezTo>
                      <a:pt x="193" y="1394"/>
                      <a:pt x="0" y="1200"/>
                      <a:pt x="0" y="971"/>
                    </a:cubicBezTo>
                    <a:cubicBezTo>
                      <a:pt x="0" y="741"/>
                      <a:pt x="193" y="552"/>
                      <a:pt x="416" y="552"/>
                    </a:cubicBezTo>
                    <a:cubicBezTo>
                      <a:pt x="451" y="552"/>
                      <a:pt x="487" y="556"/>
                      <a:pt x="517" y="565"/>
                    </a:cubicBezTo>
                    <a:cubicBezTo>
                      <a:pt x="552" y="362"/>
                      <a:pt x="719" y="221"/>
                      <a:pt x="925" y="221"/>
                    </a:cubicBezTo>
                    <a:cubicBezTo>
                      <a:pt x="1021" y="221"/>
                      <a:pt x="1105" y="247"/>
                      <a:pt x="1175" y="305"/>
                    </a:cubicBezTo>
                    <a:cubicBezTo>
                      <a:pt x="1227" y="128"/>
                      <a:pt x="1394" y="0"/>
                      <a:pt x="1578" y="0"/>
                    </a:cubicBezTo>
                    <a:cubicBezTo>
                      <a:pt x="1802" y="0"/>
                      <a:pt x="1982" y="190"/>
                      <a:pt x="1982" y="424"/>
                    </a:cubicBezTo>
                    <a:cubicBezTo>
                      <a:pt x="1982" y="468"/>
                      <a:pt x="1977" y="512"/>
                      <a:pt x="1968" y="552"/>
                    </a:cubicBezTo>
                    <a:cubicBezTo>
                      <a:pt x="2188" y="565"/>
                      <a:pt x="2359" y="750"/>
                      <a:pt x="2359" y="971"/>
                    </a:cubicBezTo>
                    <a:cubicBezTo>
                      <a:pt x="2359" y="1205"/>
                      <a:pt x="2170" y="1394"/>
                      <a:pt x="1942" y="1394"/>
                    </a:cubicBezTo>
                    <a:close/>
                  </a:path>
                </a:pathLst>
              </a:custGeom>
              <a:solidFill>
                <a:srgbClr val="0078D7"/>
              </a:solidFill>
              <a:ln w="38100">
                <a:noFill/>
              </a:ln>
            </p:spPr>
            <p:txBody>
              <a:bodyPr vert="horz" wrap="square" lIns="68574" tIns="34287" rIns="68574" bIns="34287" numCol="1" anchor="t" anchorCtr="0" compatLnSpc="1">
                <a:prstTxWarp prst="textNoShape">
                  <a:avLst/>
                </a:prstTxWarp>
              </a:bodyPr>
              <a:lstStyle/>
              <a:p>
                <a:endParaRPr lang="en-US" sz="1350"/>
              </a:p>
            </p:txBody>
          </p:sp>
          <p:sp>
            <p:nvSpPr>
              <p:cNvPr id="77" name="Freeform 5">
                <a:extLst>
                  <a:ext uri="{FF2B5EF4-FFF2-40B4-BE49-F238E27FC236}">
                    <a16:creationId xmlns:a16="http://schemas.microsoft.com/office/drawing/2014/main" id="{ADDDDFB8-ECB5-4608-876B-3C91CF221AA8}"/>
                  </a:ext>
                </a:extLst>
              </p:cNvPr>
              <p:cNvSpPr>
                <a:spLocks noChangeAspect="1"/>
              </p:cNvSpPr>
              <p:nvPr/>
            </p:nvSpPr>
            <p:spPr bwMode="black">
              <a:xfrm>
                <a:off x="7138851" y="5154348"/>
                <a:ext cx="411445" cy="243328"/>
              </a:xfrm>
              <a:custGeom>
                <a:avLst/>
                <a:gdLst>
                  <a:gd name="T0" fmla="*/ 1942 w 2359"/>
                  <a:gd name="T1" fmla="*/ 1394 h 1394"/>
                  <a:gd name="T2" fmla="*/ 416 w 2359"/>
                  <a:gd name="T3" fmla="*/ 1394 h 1394"/>
                  <a:gd name="T4" fmla="*/ 0 w 2359"/>
                  <a:gd name="T5" fmla="*/ 971 h 1394"/>
                  <a:gd name="T6" fmla="*/ 416 w 2359"/>
                  <a:gd name="T7" fmla="*/ 552 h 1394"/>
                  <a:gd name="T8" fmla="*/ 517 w 2359"/>
                  <a:gd name="T9" fmla="*/ 565 h 1394"/>
                  <a:gd name="T10" fmla="*/ 925 w 2359"/>
                  <a:gd name="T11" fmla="*/ 221 h 1394"/>
                  <a:gd name="T12" fmla="*/ 1175 w 2359"/>
                  <a:gd name="T13" fmla="*/ 305 h 1394"/>
                  <a:gd name="T14" fmla="*/ 1578 w 2359"/>
                  <a:gd name="T15" fmla="*/ 0 h 1394"/>
                  <a:gd name="T16" fmla="*/ 1982 w 2359"/>
                  <a:gd name="T17" fmla="*/ 424 h 1394"/>
                  <a:gd name="T18" fmla="*/ 1968 w 2359"/>
                  <a:gd name="T19" fmla="*/ 552 h 1394"/>
                  <a:gd name="T20" fmla="*/ 2359 w 2359"/>
                  <a:gd name="T21" fmla="*/ 971 h 1394"/>
                  <a:gd name="T22" fmla="*/ 1942 w 2359"/>
                  <a:gd name="T23" fmla="*/ 1394 h 1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59" h="1394">
                    <a:moveTo>
                      <a:pt x="1942" y="1394"/>
                    </a:moveTo>
                    <a:cubicBezTo>
                      <a:pt x="416" y="1394"/>
                      <a:pt x="416" y="1394"/>
                      <a:pt x="416" y="1394"/>
                    </a:cubicBezTo>
                    <a:cubicBezTo>
                      <a:pt x="193" y="1394"/>
                      <a:pt x="0" y="1200"/>
                      <a:pt x="0" y="971"/>
                    </a:cubicBezTo>
                    <a:cubicBezTo>
                      <a:pt x="0" y="741"/>
                      <a:pt x="193" y="552"/>
                      <a:pt x="416" y="552"/>
                    </a:cubicBezTo>
                    <a:cubicBezTo>
                      <a:pt x="451" y="552"/>
                      <a:pt x="487" y="556"/>
                      <a:pt x="517" y="565"/>
                    </a:cubicBezTo>
                    <a:cubicBezTo>
                      <a:pt x="552" y="362"/>
                      <a:pt x="719" y="221"/>
                      <a:pt x="925" y="221"/>
                    </a:cubicBezTo>
                    <a:cubicBezTo>
                      <a:pt x="1021" y="221"/>
                      <a:pt x="1105" y="247"/>
                      <a:pt x="1175" y="305"/>
                    </a:cubicBezTo>
                    <a:cubicBezTo>
                      <a:pt x="1227" y="128"/>
                      <a:pt x="1394" y="0"/>
                      <a:pt x="1578" y="0"/>
                    </a:cubicBezTo>
                    <a:cubicBezTo>
                      <a:pt x="1802" y="0"/>
                      <a:pt x="1982" y="190"/>
                      <a:pt x="1982" y="424"/>
                    </a:cubicBezTo>
                    <a:cubicBezTo>
                      <a:pt x="1982" y="468"/>
                      <a:pt x="1977" y="512"/>
                      <a:pt x="1968" y="552"/>
                    </a:cubicBezTo>
                    <a:cubicBezTo>
                      <a:pt x="2188" y="565"/>
                      <a:pt x="2359" y="750"/>
                      <a:pt x="2359" y="971"/>
                    </a:cubicBezTo>
                    <a:cubicBezTo>
                      <a:pt x="2359" y="1205"/>
                      <a:pt x="2170" y="1394"/>
                      <a:pt x="1942" y="1394"/>
                    </a:cubicBezTo>
                    <a:close/>
                  </a:path>
                </a:pathLst>
              </a:custGeom>
              <a:solidFill>
                <a:srgbClr val="0078D7"/>
              </a:solidFill>
              <a:ln w="19050">
                <a:solidFill>
                  <a:srgbClr val="E9E9E9"/>
                </a:solidFill>
              </a:ln>
            </p:spPr>
            <p:txBody>
              <a:bodyPr vert="horz" wrap="square" lIns="68574" tIns="34287" rIns="68574" bIns="34287" numCol="1" anchor="t" anchorCtr="0" compatLnSpc="1">
                <a:prstTxWarp prst="textNoShape">
                  <a:avLst/>
                </a:prstTxWarp>
              </a:bodyPr>
              <a:lstStyle/>
              <a:p>
                <a:endParaRPr lang="en-US" sz="1350"/>
              </a:p>
            </p:txBody>
          </p:sp>
        </p:grpSp>
        <p:grpSp>
          <p:nvGrpSpPr>
            <p:cNvPr id="15" name="Group 14">
              <a:extLst>
                <a:ext uri="{FF2B5EF4-FFF2-40B4-BE49-F238E27FC236}">
                  <a16:creationId xmlns:a16="http://schemas.microsoft.com/office/drawing/2014/main" id="{ACAE75B8-5DE2-4419-840A-93F5D03E322D}"/>
                </a:ext>
              </a:extLst>
            </p:cNvPr>
            <p:cNvGrpSpPr/>
            <p:nvPr/>
          </p:nvGrpSpPr>
          <p:grpSpPr>
            <a:xfrm>
              <a:off x="4283768" y="3373786"/>
              <a:ext cx="263975" cy="338085"/>
              <a:chOff x="10889683" y="4895108"/>
              <a:chExt cx="263975" cy="338085"/>
            </a:xfrm>
          </p:grpSpPr>
          <p:sp>
            <p:nvSpPr>
              <p:cNvPr id="83" name="Freeform 130">
                <a:extLst>
                  <a:ext uri="{FF2B5EF4-FFF2-40B4-BE49-F238E27FC236}">
                    <a16:creationId xmlns:a16="http://schemas.microsoft.com/office/drawing/2014/main" id="{174B496D-0284-42B3-9044-E12B49ECDCEC}"/>
                  </a:ext>
                </a:extLst>
              </p:cNvPr>
              <p:cNvSpPr>
                <a:spLocks/>
              </p:cNvSpPr>
              <p:nvPr/>
            </p:nvSpPr>
            <p:spPr bwMode="auto">
              <a:xfrm>
                <a:off x="10889683" y="4895108"/>
                <a:ext cx="192687" cy="338085"/>
              </a:xfrm>
              <a:custGeom>
                <a:avLst/>
                <a:gdLst>
                  <a:gd name="T0" fmla="*/ 161 w 273"/>
                  <a:gd name="T1" fmla="*/ 479 h 479"/>
                  <a:gd name="T2" fmla="*/ 0 w 273"/>
                  <a:gd name="T3" fmla="*/ 479 h 479"/>
                  <a:gd name="T4" fmla="*/ 0 w 273"/>
                  <a:gd name="T5" fmla="*/ 0 h 479"/>
                  <a:gd name="T6" fmla="*/ 273 w 273"/>
                  <a:gd name="T7" fmla="*/ 0 h 479"/>
                  <a:gd name="T8" fmla="*/ 273 w 273"/>
                  <a:gd name="T9" fmla="*/ 185 h 479"/>
                </a:gdLst>
                <a:ahLst/>
                <a:cxnLst>
                  <a:cxn ang="0">
                    <a:pos x="T0" y="T1"/>
                  </a:cxn>
                  <a:cxn ang="0">
                    <a:pos x="T2" y="T3"/>
                  </a:cxn>
                  <a:cxn ang="0">
                    <a:pos x="T4" y="T5"/>
                  </a:cxn>
                  <a:cxn ang="0">
                    <a:pos x="T6" y="T7"/>
                  </a:cxn>
                  <a:cxn ang="0">
                    <a:pos x="T8" y="T9"/>
                  </a:cxn>
                </a:cxnLst>
                <a:rect l="0" t="0" r="r" b="b"/>
                <a:pathLst>
                  <a:path w="273" h="479">
                    <a:moveTo>
                      <a:pt x="161" y="479"/>
                    </a:moveTo>
                    <a:lnTo>
                      <a:pt x="0" y="479"/>
                    </a:lnTo>
                    <a:lnTo>
                      <a:pt x="0" y="0"/>
                    </a:lnTo>
                    <a:lnTo>
                      <a:pt x="273" y="0"/>
                    </a:lnTo>
                    <a:lnTo>
                      <a:pt x="273" y="185"/>
                    </a:lnTo>
                  </a:path>
                </a:pathLst>
              </a:custGeom>
              <a:solidFill>
                <a:srgbClr val="0078D7"/>
              </a:solidFill>
              <a:ln w="19050" cap="rnd">
                <a:solidFill>
                  <a:srgbClr val="E9E9E9"/>
                </a:solidFill>
                <a:prstDash val="solid"/>
                <a:round/>
                <a:headEnd/>
                <a:tailEnd/>
              </a:ln>
            </p:spPr>
            <p:txBody>
              <a:bodyPr vert="horz" wrap="square" lIns="89642" tIns="44821" rIns="89642" bIns="44821" numCol="1" anchor="t" anchorCtr="0" compatLnSpc="1">
                <a:prstTxWarp prst="textNoShape">
                  <a:avLst/>
                </a:prstTxWarp>
              </a:bodyPr>
              <a:lstStyle/>
              <a:p>
                <a:endParaRPr lang="en-US" sz="1765"/>
              </a:p>
            </p:txBody>
          </p:sp>
          <p:sp>
            <p:nvSpPr>
              <p:cNvPr id="84" name="Rectangle 134">
                <a:extLst>
                  <a:ext uri="{FF2B5EF4-FFF2-40B4-BE49-F238E27FC236}">
                    <a16:creationId xmlns:a16="http://schemas.microsoft.com/office/drawing/2014/main" id="{FD972476-8F67-42EF-93E3-97859F149EED}"/>
                  </a:ext>
                </a:extLst>
              </p:cNvPr>
              <p:cNvSpPr>
                <a:spLocks noChangeArrowheads="1"/>
              </p:cNvSpPr>
              <p:nvPr/>
            </p:nvSpPr>
            <p:spPr bwMode="auto">
              <a:xfrm>
                <a:off x="11003320" y="5025684"/>
                <a:ext cx="150338" cy="207509"/>
              </a:xfrm>
              <a:prstGeom prst="rect">
                <a:avLst/>
              </a:prstGeom>
              <a:solidFill>
                <a:srgbClr val="0078D7"/>
              </a:solidFill>
              <a:ln w="19050" cap="rnd">
                <a:solidFill>
                  <a:srgbClr val="E9E9E9"/>
                </a:solidFill>
                <a:prstDash val="solid"/>
                <a:round/>
                <a:headEnd/>
                <a:tailEnd/>
              </a:ln>
            </p:spPr>
            <p:txBody>
              <a:bodyPr vert="horz" wrap="square" lIns="89642" tIns="44821" rIns="89642" bIns="44821" numCol="1" anchor="t" anchorCtr="0" compatLnSpc="1">
                <a:prstTxWarp prst="textNoShape">
                  <a:avLst/>
                </a:prstTxWarp>
              </a:bodyPr>
              <a:lstStyle/>
              <a:p>
                <a:endParaRPr lang="en-US" sz="1765"/>
              </a:p>
            </p:txBody>
          </p:sp>
        </p:grpSp>
        <p:sp>
          <p:nvSpPr>
            <p:cNvPr id="85" name="Rectangle 84">
              <a:extLst>
                <a:ext uri="{FF2B5EF4-FFF2-40B4-BE49-F238E27FC236}">
                  <a16:creationId xmlns:a16="http://schemas.microsoft.com/office/drawing/2014/main" id="{B833CED0-8A27-4269-B038-0207000B2256}"/>
                </a:ext>
              </a:extLst>
            </p:cNvPr>
            <p:cNvSpPr/>
            <p:nvPr/>
          </p:nvSpPr>
          <p:spPr>
            <a:xfrm>
              <a:off x="5103354" y="3404329"/>
              <a:ext cx="1124230" cy="276999"/>
            </a:xfrm>
            <a:prstGeom prst="rect">
              <a:avLst/>
            </a:prstGeom>
          </p:spPr>
          <p:txBody>
            <a:bodyPr wrap="square">
              <a:spAutoFit/>
            </a:bodyPr>
            <a:lstStyle/>
            <a:p>
              <a:pPr defTabSz="932574">
                <a:spcBef>
                  <a:spcPts val="300"/>
                </a:spcBef>
                <a:spcAft>
                  <a:spcPts val="2400"/>
                </a:spcAft>
              </a:pPr>
              <a:r>
                <a:rPr lang="en-US" sz="1200">
                  <a:solidFill>
                    <a:srgbClr val="0078D7"/>
                  </a:solidFill>
                  <a:cs typeface="Segoe UI Light" panose="020B0502040204020203" pitchFamily="34" charset="0"/>
                </a:rPr>
                <a:t>On-premises</a:t>
              </a:r>
            </a:p>
          </p:txBody>
        </p:sp>
        <p:cxnSp>
          <p:nvCxnSpPr>
            <p:cNvPr id="86" name="Straight Connector 85">
              <a:extLst>
                <a:ext uri="{FF2B5EF4-FFF2-40B4-BE49-F238E27FC236}">
                  <a16:creationId xmlns:a16="http://schemas.microsoft.com/office/drawing/2014/main" id="{576D41AA-10E7-4DA3-8E03-F642FAFDC50D}"/>
                </a:ext>
              </a:extLst>
            </p:cNvPr>
            <p:cNvCxnSpPr>
              <a:cxnSpLocks/>
            </p:cNvCxnSpPr>
            <p:nvPr/>
          </p:nvCxnSpPr>
          <p:spPr>
            <a:xfrm flipV="1">
              <a:off x="3191528" y="3537837"/>
              <a:ext cx="337671" cy="6557"/>
            </a:xfrm>
            <a:prstGeom prst="line">
              <a:avLst/>
            </a:prstGeom>
            <a:ln w="12700">
              <a:solidFill>
                <a:srgbClr val="0078D7"/>
              </a:solidFill>
            </a:ln>
          </p:spPr>
          <p:style>
            <a:lnRef idx="1">
              <a:schemeClr val="accent1"/>
            </a:lnRef>
            <a:fillRef idx="0">
              <a:schemeClr val="accent1"/>
            </a:fillRef>
            <a:effectRef idx="0">
              <a:schemeClr val="accent1"/>
            </a:effectRef>
            <a:fontRef idx="minor">
              <a:schemeClr val="tx1"/>
            </a:fontRef>
          </p:style>
        </p:cxnSp>
        <p:sp>
          <p:nvSpPr>
            <p:cNvPr id="87" name="Rectangle 86">
              <a:extLst>
                <a:ext uri="{FF2B5EF4-FFF2-40B4-BE49-F238E27FC236}">
                  <a16:creationId xmlns:a16="http://schemas.microsoft.com/office/drawing/2014/main" id="{9C27F189-0886-4B79-BC46-093FA5F22BFF}"/>
                </a:ext>
              </a:extLst>
            </p:cNvPr>
            <p:cNvSpPr/>
            <p:nvPr/>
          </p:nvSpPr>
          <p:spPr>
            <a:xfrm>
              <a:off x="2064312" y="3404329"/>
              <a:ext cx="1124230" cy="276999"/>
            </a:xfrm>
            <a:prstGeom prst="rect">
              <a:avLst/>
            </a:prstGeom>
          </p:spPr>
          <p:txBody>
            <a:bodyPr wrap="square">
              <a:spAutoFit/>
            </a:bodyPr>
            <a:lstStyle/>
            <a:p>
              <a:pPr algn="r" defTabSz="932574">
                <a:spcBef>
                  <a:spcPts val="300"/>
                </a:spcBef>
                <a:spcAft>
                  <a:spcPts val="2400"/>
                </a:spcAft>
              </a:pPr>
              <a:r>
                <a:rPr lang="en-US" sz="1200">
                  <a:solidFill>
                    <a:srgbClr val="0078D7"/>
                  </a:solidFill>
                  <a:cs typeface="Segoe UI Light" panose="020B0502040204020203" pitchFamily="34" charset="0"/>
                </a:rPr>
                <a:t>Any cloud</a:t>
              </a:r>
            </a:p>
          </p:txBody>
        </p:sp>
        <p:cxnSp>
          <p:nvCxnSpPr>
            <p:cNvPr id="88" name="Straight Connector 87">
              <a:extLst>
                <a:ext uri="{FF2B5EF4-FFF2-40B4-BE49-F238E27FC236}">
                  <a16:creationId xmlns:a16="http://schemas.microsoft.com/office/drawing/2014/main" id="{3BC78C78-7096-441D-8E37-1CD112FAD04A}"/>
                </a:ext>
              </a:extLst>
            </p:cNvPr>
            <p:cNvCxnSpPr>
              <a:cxnSpLocks/>
            </p:cNvCxnSpPr>
            <p:nvPr/>
          </p:nvCxnSpPr>
          <p:spPr>
            <a:xfrm flipV="1">
              <a:off x="4748399" y="3539550"/>
              <a:ext cx="337671" cy="6557"/>
            </a:xfrm>
            <a:prstGeom prst="line">
              <a:avLst/>
            </a:prstGeom>
            <a:ln w="12700">
              <a:solidFill>
                <a:srgbClr val="0078D7"/>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AAEE61EE-75BB-453E-9E8D-3B61BC01B693}"/>
                </a:ext>
              </a:extLst>
            </p:cNvPr>
            <p:cNvCxnSpPr>
              <a:cxnSpLocks/>
            </p:cNvCxnSpPr>
            <p:nvPr/>
          </p:nvCxnSpPr>
          <p:spPr>
            <a:xfrm rot="5400000" flipV="1">
              <a:off x="3965310" y="2568373"/>
              <a:ext cx="337671" cy="6557"/>
            </a:xfrm>
            <a:prstGeom prst="line">
              <a:avLst/>
            </a:prstGeom>
            <a:ln w="12700">
              <a:solidFill>
                <a:srgbClr val="0078D7"/>
              </a:solidFill>
            </a:ln>
          </p:spPr>
          <p:style>
            <a:lnRef idx="1">
              <a:schemeClr val="accent1"/>
            </a:lnRef>
            <a:fillRef idx="0">
              <a:schemeClr val="accent1"/>
            </a:fillRef>
            <a:effectRef idx="0">
              <a:schemeClr val="accent1"/>
            </a:effectRef>
            <a:fontRef idx="minor">
              <a:schemeClr val="tx1"/>
            </a:fontRef>
          </p:style>
        </p:cxnSp>
        <p:sp>
          <p:nvSpPr>
            <p:cNvPr id="90" name="Rectangle 89">
              <a:extLst>
                <a:ext uri="{FF2B5EF4-FFF2-40B4-BE49-F238E27FC236}">
                  <a16:creationId xmlns:a16="http://schemas.microsoft.com/office/drawing/2014/main" id="{64A82B92-59FF-4FC7-94A0-EA86808E5FE9}"/>
                </a:ext>
              </a:extLst>
            </p:cNvPr>
            <p:cNvSpPr/>
            <p:nvPr/>
          </p:nvSpPr>
          <p:spPr>
            <a:xfrm>
              <a:off x="3570390" y="2086516"/>
              <a:ext cx="1124230" cy="276999"/>
            </a:xfrm>
            <a:prstGeom prst="rect">
              <a:avLst/>
            </a:prstGeom>
          </p:spPr>
          <p:txBody>
            <a:bodyPr wrap="square">
              <a:spAutoFit/>
            </a:bodyPr>
            <a:lstStyle/>
            <a:p>
              <a:pPr algn="ctr" defTabSz="932574">
                <a:spcBef>
                  <a:spcPts val="300"/>
                </a:spcBef>
                <a:spcAft>
                  <a:spcPts val="2400"/>
                </a:spcAft>
              </a:pPr>
              <a:r>
                <a:rPr lang="en-US" sz="1200">
                  <a:solidFill>
                    <a:srgbClr val="0078D7"/>
                  </a:solidFill>
                  <a:cs typeface="Segoe UI Light" panose="020B0502040204020203" pitchFamily="34" charset="0"/>
                </a:rPr>
                <a:t>Dev machine</a:t>
              </a:r>
            </a:p>
          </p:txBody>
        </p:sp>
      </p:grpSp>
      <p:grpSp>
        <p:nvGrpSpPr>
          <p:cNvPr id="9" name="Group 8">
            <a:extLst>
              <a:ext uri="{FF2B5EF4-FFF2-40B4-BE49-F238E27FC236}">
                <a16:creationId xmlns:a16="http://schemas.microsoft.com/office/drawing/2014/main" id="{E2362C96-8C5E-4B87-981B-129227BC5211}"/>
              </a:ext>
            </a:extLst>
          </p:cNvPr>
          <p:cNvGrpSpPr/>
          <p:nvPr/>
        </p:nvGrpSpPr>
        <p:grpSpPr>
          <a:xfrm>
            <a:off x="4634764" y="2184389"/>
            <a:ext cx="2699600" cy="2279158"/>
            <a:chOff x="6547483" y="2683634"/>
            <a:chExt cx="2699600" cy="2279158"/>
          </a:xfrm>
        </p:grpSpPr>
        <p:sp>
          <p:nvSpPr>
            <p:cNvPr id="64" name="Rectangle 63">
              <a:extLst>
                <a:ext uri="{FF2B5EF4-FFF2-40B4-BE49-F238E27FC236}">
                  <a16:creationId xmlns:a16="http://schemas.microsoft.com/office/drawing/2014/main" id="{671F70B2-2878-40DE-965F-C6B4AA2E9006}"/>
                </a:ext>
              </a:extLst>
            </p:cNvPr>
            <p:cNvSpPr/>
            <p:nvPr/>
          </p:nvSpPr>
          <p:spPr>
            <a:xfrm>
              <a:off x="6644676" y="4624238"/>
              <a:ext cx="2505214" cy="338554"/>
            </a:xfrm>
            <a:prstGeom prst="rect">
              <a:avLst/>
            </a:prstGeom>
          </p:spPr>
          <p:txBody>
            <a:bodyPr wrap="square">
              <a:spAutoFit/>
            </a:bodyPr>
            <a:lstStyle/>
            <a:p>
              <a:pPr algn="ctr" defTabSz="932574">
                <a:spcBef>
                  <a:spcPts val="300"/>
                </a:spcBef>
                <a:spcAft>
                  <a:spcPts val="2400"/>
                </a:spcAft>
              </a:pPr>
              <a:r>
                <a:rPr lang="en-US" sz="1600">
                  <a:solidFill>
                    <a:schemeClr val="tx1">
                      <a:lumMod val="65000"/>
                      <a:lumOff val="35000"/>
                    </a:schemeClr>
                  </a:solidFill>
                  <a:latin typeface="Segoe UI" panose="020B0502040204020203" pitchFamily="34" charset="0"/>
                  <a:cs typeface="Segoe UI" panose="020B0502040204020203" pitchFamily="34" charset="0"/>
                </a:rPr>
                <a:t>Dedicated Azure clusters</a:t>
              </a:r>
            </a:p>
          </p:txBody>
        </p:sp>
        <p:sp>
          <p:nvSpPr>
            <p:cNvPr id="70" name="Rectangle 69">
              <a:extLst>
                <a:ext uri="{FF2B5EF4-FFF2-40B4-BE49-F238E27FC236}">
                  <a16:creationId xmlns:a16="http://schemas.microsoft.com/office/drawing/2014/main" id="{456EE2C9-B4B2-44C6-AB23-AACC4CC05E09}"/>
                </a:ext>
              </a:extLst>
            </p:cNvPr>
            <p:cNvSpPr/>
            <p:nvPr/>
          </p:nvSpPr>
          <p:spPr>
            <a:xfrm>
              <a:off x="6547483" y="3901794"/>
              <a:ext cx="2699600" cy="1015663"/>
            </a:xfrm>
            <a:prstGeom prst="rect">
              <a:avLst/>
            </a:prstGeom>
          </p:spPr>
          <p:txBody>
            <a:bodyPr wrap="square">
              <a:spAutoFit/>
            </a:bodyPr>
            <a:lstStyle/>
            <a:p>
              <a:pPr algn="ctr"/>
              <a:r>
                <a:rPr lang="en-US" sz="2000" b="1">
                  <a:solidFill>
                    <a:srgbClr val="0078D7"/>
                  </a:solidFill>
                  <a:latin typeface="Segoe UI Semibold" panose="020B0702040204020203" pitchFamily="34" charset="0"/>
                  <a:cs typeface="Segoe UI Semibold" panose="020B0702040204020203" pitchFamily="34" charset="0"/>
                </a:rPr>
                <a:t>Azure </a:t>
              </a:r>
            </a:p>
            <a:p>
              <a:pPr algn="ctr"/>
              <a:r>
                <a:rPr lang="en-US" sz="2000" b="1">
                  <a:solidFill>
                    <a:srgbClr val="0078D7"/>
                  </a:solidFill>
                  <a:latin typeface="Segoe UI Semibold" panose="020B0702040204020203" pitchFamily="34" charset="0"/>
                  <a:cs typeface="Segoe UI Semibold" panose="020B0702040204020203" pitchFamily="34" charset="0"/>
                </a:rPr>
                <a:t>Service Fabric </a:t>
              </a:r>
            </a:p>
            <a:p>
              <a:pPr algn="ctr"/>
              <a:endParaRPr lang="en-US" sz="2000">
                <a:solidFill>
                  <a:srgbClr val="0078D7"/>
                </a:solidFill>
              </a:endParaRPr>
            </a:p>
          </p:txBody>
        </p:sp>
        <p:sp>
          <p:nvSpPr>
            <p:cNvPr id="53" name="Oval 52">
              <a:extLst>
                <a:ext uri="{FF2B5EF4-FFF2-40B4-BE49-F238E27FC236}">
                  <a16:creationId xmlns:a16="http://schemas.microsoft.com/office/drawing/2014/main" id="{E7C2EB2D-916C-47E0-AA7B-5FD07E8226B8}"/>
                </a:ext>
              </a:extLst>
            </p:cNvPr>
            <p:cNvSpPr/>
            <p:nvPr/>
          </p:nvSpPr>
          <p:spPr>
            <a:xfrm>
              <a:off x="7302923" y="2683634"/>
              <a:ext cx="1188720" cy="1188720"/>
            </a:xfrm>
            <a:prstGeom prst="ellipse">
              <a:avLst/>
            </a:prstGeom>
            <a:solidFill>
              <a:srgbClr val="E8E8E8"/>
            </a:solidFill>
            <a:ln w="28575">
              <a:solidFill>
                <a:srgbClr val="0078D7"/>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4" name="Graphic 33">
              <a:extLst>
                <a:ext uri="{FF2B5EF4-FFF2-40B4-BE49-F238E27FC236}">
                  <a16:creationId xmlns:a16="http://schemas.microsoft.com/office/drawing/2014/main" id="{F11F51BD-6EED-47C1-8E7B-F6A1071CA574}"/>
                </a:ext>
              </a:extLst>
            </p:cNvPr>
            <p:cNvPicPr>
              <a:picLocks noChangeAspect="1"/>
            </p:cNvPicPr>
            <p:nvPr/>
          </p:nvPicPr>
          <p:blipFill rotWithShape="1">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r="11052"/>
            <a:stretch/>
          </p:blipFill>
          <p:spPr>
            <a:xfrm>
              <a:off x="7535588" y="2928788"/>
              <a:ext cx="723389" cy="628821"/>
            </a:xfrm>
            <a:prstGeom prst="rect">
              <a:avLst/>
            </a:prstGeom>
          </p:spPr>
        </p:pic>
      </p:grpSp>
      <p:grpSp>
        <p:nvGrpSpPr>
          <p:cNvPr id="4" name="Group 3">
            <a:extLst>
              <a:ext uri="{FF2B5EF4-FFF2-40B4-BE49-F238E27FC236}">
                <a16:creationId xmlns:a16="http://schemas.microsoft.com/office/drawing/2014/main" id="{8737E089-AFC7-4191-BF52-257F3CA5B862}"/>
              </a:ext>
            </a:extLst>
          </p:cNvPr>
          <p:cNvGrpSpPr/>
          <p:nvPr/>
        </p:nvGrpSpPr>
        <p:grpSpPr>
          <a:xfrm>
            <a:off x="8238303" y="2177843"/>
            <a:ext cx="2553904" cy="2264600"/>
            <a:chOff x="8248483" y="2192358"/>
            <a:chExt cx="2553904" cy="2264600"/>
          </a:xfrm>
        </p:grpSpPr>
        <p:sp>
          <p:nvSpPr>
            <p:cNvPr id="30" name="Oval 29">
              <a:extLst>
                <a:ext uri="{FF2B5EF4-FFF2-40B4-BE49-F238E27FC236}">
                  <a16:creationId xmlns:a16="http://schemas.microsoft.com/office/drawing/2014/main" id="{59B65DC5-8BC3-468A-AC10-B582AA7684B8}"/>
                </a:ext>
              </a:extLst>
            </p:cNvPr>
            <p:cNvSpPr/>
            <p:nvPr/>
          </p:nvSpPr>
          <p:spPr>
            <a:xfrm>
              <a:off x="8931072" y="2192358"/>
              <a:ext cx="1188720" cy="1188720"/>
            </a:xfrm>
            <a:prstGeom prst="ellipse">
              <a:avLst/>
            </a:prstGeom>
            <a:solidFill>
              <a:srgbClr val="E8E8E8"/>
            </a:solidFill>
            <a:ln w="28575">
              <a:solidFill>
                <a:srgbClr val="0078D7"/>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78D7"/>
                </a:solidFill>
              </a:endParaRPr>
            </a:p>
          </p:txBody>
        </p:sp>
        <p:sp>
          <p:nvSpPr>
            <p:cNvPr id="31" name="Rectangle 30">
              <a:extLst>
                <a:ext uri="{FF2B5EF4-FFF2-40B4-BE49-F238E27FC236}">
                  <a16:creationId xmlns:a16="http://schemas.microsoft.com/office/drawing/2014/main" id="{6EB69EE6-BEE3-4C85-A200-1B2DA10459AD}"/>
                </a:ext>
              </a:extLst>
            </p:cNvPr>
            <p:cNvSpPr/>
            <p:nvPr/>
          </p:nvSpPr>
          <p:spPr>
            <a:xfrm>
              <a:off x="8248483" y="3410518"/>
              <a:ext cx="2553904" cy="707886"/>
            </a:xfrm>
            <a:prstGeom prst="rect">
              <a:avLst/>
            </a:prstGeom>
          </p:spPr>
          <p:txBody>
            <a:bodyPr wrap="none">
              <a:spAutoFit/>
            </a:bodyPr>
            <a:lstStyle/>
            <a:p>
              <a:pPr algn="ctr"/>
              <a:r>
                <a:rPr lang="en-US" sz="2000" b="1">
                  <a:solidFill>
                    <a:srgbClr val="0078D7"/>
                  </a:solidFill>
                  <a:latin typeface="Segoe UI Semibold" panose="020B0702040204020203" pitchFamily="34" charset="0"/>
                  <a:cs typeface="Segoe UI Semibold" panose="020B0702040204020203" pitchFamily="34" charset="0"/>
                </a:rPr>
                <a:t>Azure </a:t>
              </a:r>
            </a:p>
            <a:p>
              <a:pPr algn="ctr"/>
              <a:r>
                <a:rPr lang="en-US" sz="2000" b="1">
                  <a:solidFill>
                    <a:srgbClr val="0078D7"/>
                  </a:solidFill>
                  <a:latin typeface="Segoe UI Semibold" panose="020B0702040204020203" pitchFamily="34" charset="0"/>
                  <a:cs typeface="Segoe UI Semibold" panose="020B0702040204020203" pitchFamily="34" charset="0"/>
                </a:rPr>
                <a:t>Service Fabric Mesh</a:t>
              </a:r>
              <a:endParaRPr lang="en-US" sz="2000">
                <a:solidFill>
                  <a:srgbClr val="0078D7"/>
                </a:solidFill>
              </a:endParaRPr>
            </a:p>
          </p:txBody>
        </p:sp>
        <p:sp>
          <p:nvSpPr>
            <p:cNvPr id="32" name="Rectangle 31">
              <a:extLst>
                <a:ext uri="{FF2B5EF4-FFF2-40B4-BE49-F238E27FC236}">
                  <a16:creationId xmlns:a16="http://schemas.microsoft.com/office/drawing/2014/main" id="{620DEC15-571A-4D24-A755-4E2A9EC9C923}"/>
                </a:ext>
              </a:extLst>
            </p:cNvPr>
            <p:cNvSpPr/>
            <p:nvPr/>
          </p:nvSpPr>
          <p:spPr>
            <a:xfrm>
              <a:off x="8331831" y="4118404"/>
              <a:ext cx="2406564" cy="338554"/>
            </a:xfrm>
            <a:prstGeom prst="rect">
              <a:avLst/>
            </a:prstGeom>
          </p:spPr>
          <p:txBody>
            <a:bodyPr wrap="square">
              <a:spAutoFit/>
            </a:bodyPr>
            <a:lstStyle/>
            <a:p>
              <a:pPr algn="ctr" defTabSz="932574">
                <a:spcBef>
                  <a:spcPts val="300"/>
                </a:spcBef>
                <a:spcAft>
                  <a:spcPts val="2400"/>
                </a:spcAft>
              </a:pPr>
              <a:r>
                <a:rPr lang="en-US" sz="1600">
                  <a:solidFill>
                    <a:schemeClr val="tx1">
                      <a:lumMod val="65000"/>
                      <a:lumOff val="35000"/>
                    </a:schemeClr>
                  </a:solidFill>
                  <a:latin typeface="Segoe UI" panose="020B0502040204020203" pitchFamily="34" charset="0"/>
                  <a:cs typeface="Segoe UI" panose="020B0502040204020203" pitchFamily="34" charset="0"/>
                </a:rPr>
                <a:t>Serverless microservices</a:t>
              </a:r>
            </a:p>
          </p:txBody>
        </p:sp>
        <p:pic>
          <p:nvPicPr>
            <p:cNvPr id="40" name="Graphic 39">
              <a:extLst>
                <a:ext uri="{FF2B5EF4-FFF2-40B4-BE49-F238E27FC236}">
                  <a16:creationId xmlns:a16="http://schemas.microsoft.com/office/drawing/2014/main" id="{1A4D8D1A-D0EE-4FAC-89FB-20693CA0DCF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067388" y="2340269"/>
              <a:ext cx="935450" cy="935450"/>
            </a:xfrm>
            <a:prstGeom prst="rect">
              <a:avLst/>
            </a:prstGeom>
          </p:spPr>
        </p:pic>
      </p:grpSp>
      <p:grpSp>
        <p:nvGrpSpPr>
          <p:cNvPr id="43" name="Group 42">
            <a:extLst>
              <a:ext uri="{FF2B5EF4-FFF2-40B4-BE49-F238E27FC236}">
                <a16:creationId xmlns:a16="http://schemas.microsoft.com/office/drawing/2014/main" id="{C201D532-F766-4A45-8F95-8F760715239C}"/>
              </a:ext>
            </a:extLst>
          </p:cNvPr>
          <p:cNvGrpSpPr/>
          <p:nvPr/>
        </p:nvGrpSpPr>
        <p:grpSpPr>
          <a:xfrm>
            <a:off x="4731957" y="6042480"/>
            <a:ext cx="2721672" cy="500499"/>
            <a:chOff x="4487169" y="6026739"/>
            <a:chExt cx="2721672" cy="493180"/>
          </a:xfrm>
        </p:grpSpPr>
        <p:pic>
          <p:nvPicPr>
            <p:cNvPr id="45" name="Graphic 44">
              <a:extLst>
                <a:ext uri="{FF2B5EF4-FFF2-40B4-BE49-F238E27FC236}">
                  <a16:creationId xmlns:a16="http://schemas.microsoft.com/office/drawing/2014/main" id="{6A425F63-A6F5-46B6-B91B-48F35443F1E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487169" y="6026739"/>
              <a:ext cx="459078" cy="459078"/>
            </a:xfrm>
            <a:prstGeom prst="rect">
              <a:avLst/>
            </a:prstGeom>
          </p:spPr>
        </p:pic>
        <p:sp>
          <p:nvSpPr>
            <p:cNvPr id="46" name="Rectangle 45">
              <a:extLst>
                <a:ext uri="{FF2B5EF4-FFF2-40B4-BE49-F238E27FC236}">
                  <a16:creationId xmlns:a16="http://schemas.microsoft.com/office/drawing/2014/main" id="{27F9CF2B-3D25-4C57-AC29-ACE5C4C79384}"/>
                </a:ext>
              </a:extLst>
            </p:cNvPr>
            <p:cNvSpPr/>
            <p:nvPr/>
          </p:nvSpPr>
          <p:spPr>
            <a:xfrm>
              <a:off x="4973741" y="6039788"/>
              <a:ext cx="2235100" cy="480131"/>
            </a:xfrm>
            <a:prstGeom prst="rect">
              <a:avLst/>
            </a:prstGeom>
            <a:ln>
              <a:noFill/>
            </a:ln>
          </p:spPr>
          <p:txBody>
            <a:bodyPr wrap="none">
              <a:spAutoFit/>
            </a:bodyPr>
            <a:lstStyle/>
            <a:p>
              <a:pPr algn="ctr" defTabSz="914102" fontAlgn="base">
                <a:lnSpc>
                  <a:spcPct val="90000"/>
                </a:lnSpc>
                <a:spcBef>
                  <a:spcPct val="0"/>
                </a:spcBef>
                <a:spcAft>
                  <a:spcPct val="0"/>
                </a:spcAft>
              </a:pPr>
              <a:r>
                <a:rPr lang="en-US" sz="2800" b="1">
                  <a:solidFill>
                    <a:srgbClr val="DD5900"/>
                  </a:solidFill>
                  <a:latin typeface="Segoe UI Light" panose="020B0502040204020203" pitchFamily="34" charset="0"/>
                  <a:ea typeface="Segoe UI" pitchFamily="34" charset="0"/>
                  <a:cs typeface="Segoe UI Light" panose="020B0502040204020203" pitchFamily="34" charset="0"/>
                </a:rPr>
                <a:t>Service Fabric</a:t>
              </a:r>
            </a:p>
          </p:txBody>
        </p:sp>
      </p:grpSp>
      <p:sp>
        <p:nvSpPr>
          <p:cNvPr id="38" name="Rectangle 37">
            <a:extLst>
              <a:ext uri="{FF2B5EF4-FFF2-40B4-BE49-F238E27FC236}">
                <a16:creationId xmlns:a16="http://schemas.microsoft.com/office/drawing/2014/main" id="{465E9DEC-76DD-49E8-828E-922CF1FD715D}"/>
              </a:ext>
            </a:extLst>
          </p:cNvPr>
          <p:cNvSpPr/>
          <p:nvPr/>
        </p:nvSpPr>
        <p:spPr>
          <a:xfrm>
            <a:off x="1515721" y="4692149"/>
            <a:ext cx="1355051" cy="369332"/>
          </a:xfrm>
          <a:prstGeom prst="rect">
            <a:avLst/>
          </a:prstGeom>
        </p:spPr>
        <p:txBody>
          <a:bodyPr wrap="none">
            <a:spAutoFit/>
          </a:bodyPr>
          <a:lstStyle/>
          <a:p>
            <a:r>
              <a:rPr lang="en-US" i="1"/>
              <a:t>Full Control</a:t>
            </a:r>
          </a:p>
        </p:txBody>
      </p:sp>
      <p:sp>
        <p:nvSpPr>
          <p:cNvPr id="39" name="Rectangle 38">
            <a:extLst>
              <a:ext uri="{FF2B5EF4-FFF2-40B4-BE49-F238E27FC236}">
                <a16:creationId xmlns:a16="http://schemas.microsoft.com/office/drawing/2014/main" id="{0A6160A5-0357-426F-BEA5-EE6689C413FC}"/>
              </a:ext>
            </a:extLst>
          </p:cNvPr>
          <p:cNvSpPr/>
          <p:nvPr/>
        </p:nvSpPr>
        <p:spPr>
          <a:xfrm>
            <a:off x="8757767" y="4697535"/>
            <a:ext cx="1636987" cy="363946"/>
          </a:xfrm>
          <a:prstGeom prst="rect">
            <a:avLst/>
          </a:prstGeom>
        </p:spPr>
        <p:txBody>
          <a:bodyPr wrap="none">
            <a:spAutoFit/>
          </a:bodyPr>
          <a:lstStyle/>
          <a:p>
            <a:r>
              <a:rPr lang="en-US" i="1" dirty="0"/>
              <a:t>Fully managed</a:t>
            </a:r>
          </a:p>
        </p:txBody>
      </p:sp>
      <p:cxnSp>
        <p:nvCxnSpPr>
          <p:cNvPr id="44" name="Straight Arrow Connector 43">
            <a:extLst>
              <a:ext uri="{FF2B5EF4-FFF2-40B4-BE49-F238E27FC236}">
                <a16:creationId xmlns:a16="http://schemas.microsoft.com/office/drawing/2014/main" id="{D763509E-8F7E-492F-9E72-A7CD98BAD46C}"/>
              </a:ext>
            </a:extLst>
          </p:cNvPr>
          <p:cNvCxnSpPr>
            <a:cxnSpLocks/>
            <a:stCxn id="39" idx="1"/>
            <a:endCxn id="38" idx="3"/>
          </p:cNvCxnSpPr>
          <p:nvPr/>
        </p:nvCxnSpPr>
        <p:spPr>
          <a:xfrm flipH="1" flipV="1">
            <a:off x="2870772" y="4876815"/>
            <a:ext cx="5886995" cy="2693"/>
          </a:xfrm>
          <a:prstGeom prst="straightConnector1">
            <a:avLst/>
          </a:prstGeom>
          <a:ln w="12700">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7181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C465359-AF64-48EA-8EF7-FFBED89BE77C}"/>
              </a:ext>
            </a:extLst>
          </p:cNvPr>
          <p:cNvSpPr>
            <a:spLocks noGrp="1"/>
          </p:cNvSpPr>
          <p:nvPr>
            <p:ph type="title"/>
          </p:nvPr>
        </p:nvSpPr>
        <p:spPr/>
        <p:txBody>
          <a:bodyPr/>
          <a:lstStyle/>
          <a:p>
            <a:r>
              <a:rPr lang="fr-CA" dirty="0"/>
              <a:t>Agenda</a:t>
            </a:r>
            <a:endParaRPr lang="en-CA" dirty="0"/>
          </a:p>
        </p:txBody>
      </p:sp>
      <p:sp>
        <p:nvSpPr>
          <p:cNvPr id="3" name="Espace réservé du contenu 2">
            <a:extLst>
              <a:ext uri="{FF2B5EF4-FFF2-40B4-BE49-F238E27FC236}">
                <a16:creationId xmlns:a16="http://schemas.microsoft.com/office/drawing/2014/main" id="{CFCE56E2-E1BE-45B6-9271-23E2208ABE30}"/>
              </a:ext>
            </a:extLst>
          </p:cNvPr>
          <p:cNvSpPr>
            <a:spLocks noGrp="1"/>
          </p:cNvSpPr>
          <p:nvPr>
            <p:ph idx="1"/>
          </p:nvPr>
        </p:nvSpPr>
        <p:spPr/>
        <p:txBody>
          <a:bodyPr/>
          <a:lstStyle/>
          <a:p>
            <a:r>
              <a:rPr lang="en-CA" dirty="0"/>
              <a:t>Microservices Overview</a:t>
            </a:r>
          </a:p>
          <a:p>
            <a:r>
              <a:rPr lang="en-CA" dirty="0"/>
              <a:t>Introduction to Service Fabric and architecture</a:t>
            </a:r>
          </a:p>
          <a:p>
            <a:r>
              <a:rPr lang="en-CA" dirty="0"/>
              <a:t>Prepare the environment</a:t>
            </a:r>
          </a:p>
          <a:p>
            <a:r>
              <a:rPr lang="en-CA" dirty="0"/>
              <a:t>Demo</a:t>
            </a:r>
          </a:p>
        </p:txBody>
      </p:sp>
      <p:pic>
        <p:nvPicPr>
          <p:cNvPr id="6" name="Image 5">
            <a:extLst>
              <a:ext uri="{FF2B5EF4-FFF2-40B4-BE49-F238E27FC236}">
                <a16:creationId xmlns:a16="http://schemas.microsoft.com/office/drawing/2014/main" id="{091043E1-0813-44F0-8444-66FFF22907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12230" y="3139440"/>
            <a:ext cx="5238750" cy="3492500"/>
          </a:xfrm>
          <a:prstGeom prst="rect">
            <a:avLst/>
          </a:prstGeom>
        </p:spPr>
      </p:pic>
    </p:spTree>
    <p:extLst>
      <p:ext uri="{BB962C8B-B14F-4D97-AF65-F5344CB8AC3E}">
        <p14:creationId xmlns:p14="http://schemas.microsoft.com/office/powerpoint/2010/main" val="11328020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itle 16">
            <a:extLst>
              <a:ext uri="{FF2B5EF4-FFF2-40B4-BE49-F238E27FC236}">
                <a16:creationId xmlns:a16="http://schemas.microsoft.com/office/drawing/2014/main" id="{167172E6-3F69-4D8F-A9A8-2444A95EF193}"/>
              </a:ext>
            </a:extLst>
          </p:cNvPr>
          <p:cNvSpPr txBox="1">
            <a:spLocks/>
          </p:cNvSpPr>
          <p:nvPr/>
        </p:nvSpPr>
        <p:spPr>
          <a:xfrm>
            <a:off x="586740" y="519787"/>
            <a:ext cx="11018520" cy="553998"/>
          </a:xfrm>
          <a:prstGeom prst="rect">
            <a:avLst/>
          </a:prstGeom>
        </p:spPr>
        <p:txBody>
          <a:bodyPr vert="horz" wrap="square" lIns="0" tIns="0" rIns="0" bIns="0" rtlCol="0" anchor="t">
            <a:normAutofit fontScale="90000" lnSpcReduction="10000"/>
          </a:bodyPr>
          <a:lstStyle>
            <a:lvl1pPr algn="l" defTabSz="932742" rtl="0" eaLnBrk="1" latinLnBrk="0" hangingPunct="1">
              <a:lnSpc>
                <a:spcPct val="100000"/>
              </a:lnSpc>
              <a:spcBef>
                <a:spcPct val="0"/>
              </a:spcBef>
              <a:buNone/>
              <a:defRPr lang="en-US" sz="4400" b="1" i="0" kern="1200" cap="none" spc="-50" baseline="0">
                <a:ln w="3175">
                  <a:noFill/>
                </a:ln>
                <a:solidFill>
                  <a:schemeClr val="tx1"/>
                </a:solidFill>
                <a:effectLst/>
                <a:latin typeface="Segoe Semibold" charset="0"/>
                <a:ea typeface="Segoe Semibold" charset="0"/>
                <a:cs typeface="Segoe Semibold" charset="0"/>
              </a:defRPr>
            </a:lvl1pPr>
          </a:lstStyle>
          <a:p>
            <a:r>
              <a:rPr lang="en-US">
                <a:solidFill>
                  <a:sysClr val="windowText" lastClr="000000"/>
                </a:solidFill>
              </a:rPr>
              <a:t>Azure Service Fabric offerings</a:t>
            </a:r>
          </a:p>
        </p:txBody>
      </p:sp>
      <p:grpSp>
        <p:nvGrpSpPr>
          <p:cNvPr id="7" name="Group 6">
            <a:extLst>
              <a:ext uri="{FF2B5EF4-FFF2-40B4-BE49-F238E27FC236}">
                <a16:creationId xmlns:a16="http://schemas.microsoft.com/office/drawing/2014/main" id="{98099950-3053-4707-B95D-BE1F8137072E}"/>
              </a:ext>
            </a:extLst>
          </p:cNvPr>
          <p:cNvGrpSpPr/>
          <p:nvPr/>
        </p:nvGrpSpPr>
        <p:grpSpPr>
          <a:xfrm>
            <a:off x="334544" y="1541936"/>
            <a:ext cx="4300220" cy="2876276"/>
            <a:chOff x="2064312" y="2086516"/>
            <a:chExt cx="4163272" cy="2876276"/>
          </a:xfrm>
        </p:grpSpPr>
        <p:sp>
          <p:nvSpPr>
            <p:cNvPr id="69" name="Rectangle 68">
              <a:extLst>
                <a:ext uri="{FF2B5EF4-FFF2-40B4-BE49-F238E27FC236}">
                  <a16:creationId xmlns:a16="http://schemas.microsoft.com/office/drawing/2014/main" id="{7105BF56-B281-4A8F-93C5-BD6A1F6FF1EF}"/>
                </a:ext>
              </a:extLst>
            </p:cNvPr>
            <p:cNvSpPr/>
            <p:nvPr/>
          </p:nvSpPr>
          <p:spPr>
            <a:xfrm>
              <a:off x="2679846" y="4624238"/>
              <a:ext cx="2899687" cy="338554"/>
            </a:xfrm>
            <a:prstGeom prst="rect">
              <a:avLst/>
            </a:prstGeom>
          </p:spPr>
          <p:txBody>
            <a:bodyPr wrap="square">
              <a:spAutoFit/>
            </a:bodyPr>
            <a:lstStyle/>
            <a:p>
              <a:pPr algn="ctr" defTabSz="932574">
                <a:spcBef>
                  <a:spcPts val="300"/>
                </a:spcBef>
                <a:spcAft>
                  <a:spcPts val="2400"/>
                </a:spcAft>
              </a:pPr>
              <a:r>
                <a:rPr lang="en-US" sz="1600">
                  <a:solidFill>
                    <a:schemeClr val="tx1">
                      <a:lumMod val="65000"/>
                      <a:lumOff val="35000"/>
                    </a:schemeClr>
                  </a:solidFill>
                  <a:latin typeface="Segoe UI" panose="020B0502040204020203" pitchFamily="34" charset="0"/>
                  <a:cs typeface="Segoe UI" panose="020B0502040204020203" pitchFamily="34" charset="0"/>
                </a:rPr>
                <a:t>Bring your own infrastructure</a:t>
              </a:r>
            </a:p>
          </p:txBody>
        </p:sp>
        <p:sp>
          <p:nvSpPr>
            <p:cNvPr id="68" name="Rectangle 67">
              <a:extLst>
                <a:ext uri="{FF2B5EF4-FFF2-40B4-BE49-F238E27FC236}">
                  <a16:creationId xmlns:a16="http://schemas.microsoft.com/office/drawing/2014/main" id="{D5365796-8823-43B6-B455-0077A1DE1E7E}"/>
                </a:ext>
              </a:extLst>
            </p:cNvPr>
            <p:cNvSpPr/>
            <p:nvPr/>
          </p:nvSpPr>
          <p:spPr>
            <a:xfrm>
              <a:off x="2679846" y="3901794"/>
              <a:ext cx="2902042" cy="707886"/>
            </a:xfrm>
            <a:prstGeom prst="rect">
              <a:avLst/>
            </a:prstGeom>
          </p:spPr>
          <p:txBody>
            <a:bodyPr wrap="square">
              <a:spAutoFit/>
            </a:bodyPr>
            <a:lstStyle/>
            <a:p>
              <a:pPr algn="ctr"/>
              <a:r>
                <a:rPr lang="en-US" sz="2000" b="1">
                  <a:solidFill>
                    <a:srgbClr val="0078D7"/>
                  </a:solidFill>
                  <a:latin typeface="Segoe UI Semibold" panose="020B0702040204020203" pitchFamily="34" charset="0"/>
                  <a:cs typeface="Segoe UI Semibold" panose="020B0702040204020203" pitchFamily="34" charset="0"/>
                </a:rPr>
                <a:t>Service Fabric Standalone</a:t>
              </a:r>
              <a:endParaRPr lang="en-US" sz="2000">
                <a:solidFill>
                  <a:srgbClr val="0078D7"/>
                </a:solidFill>
              </a:endParaRPr>
            </a:p>
          </p:txBody>
        </p:sp>
        <p:sp>
          <p:nvSpPr>
            <p:cNvPr id="73" name="Oval 72">
              <a:extLst>
                <a:ext uri="{FF2B5EF4-FFF2-40B4-BE49-F238E27FC236}">
                  <a16:creationId xmlns:a16="http://schemas.microsoft.com/office/drawing/2014/main" id="{F01E30B2-DAA7-4216-859A-B6B82D0249E2}"/>
                </a:ext>
              </a:extLst>
            </p:cNvPr>
            <p:cNvSpPr/>
            <p:nvPr/>
          </p:nvSpPr>
          <p:spPr>
            <a:xfrm>
              <a:off x="3804620" y="2749894"/>
              <a:ext cx="659051" cy="659051"/>
            </a:xfrm>
            <a:prstGeom prst="ellipse">
              <a:avLst/>
            </a:prstGeom>
            <a:solidFill>
              <a:srgbClr val="E8E8E8"/>
            </a:solidFill>
            <a:ln w="28575">
              <a:solidFill>
                <a:srgbClr val="0078D7"/>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3CC53034-19AD-45E2-B704-83FEED5E7DF0}"/>
                </a:ext>
              </a:extLst>
            </p:cNvPr>
            <p:cNvSpPr/>
            <p:nvPr/>
          </p:nvSpPr>
          <p:spPr>
            <a:xfrm>
              <a:off x="4086230" y="3213303"/>
              <a:ext cx="659051" cy="659051"/>
            </a:xfrm>
            <a:prstGeom prst="ellipse">
              <a:avLst/>
            </a:prstGeom>
            <a:solidFill>
              <a:srgbClr val="E8E8E8"/>
            </a:solidFill>
            <a:ln w="28575">
              <a:solidFill>
                <a:srgbClr val="0078D7"/>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F3E783A3-A2A5-4C76-89E8-DC4D7AE9ECCD}"/>
                </a:ext>
              </a:extLst>
            </p:cNvPr>
            <p:cNvSpPr/>
            <p:nvPr/>
          </p:nvSpPr>
          <p:spPr>
            <a:xfrm>
              <a:off x="3523009" y="3213303"/>
              <a:ext cx="659051" cy="659051"/>
            </a:xfrm>
            <a:prstGeom prst="ellipse">
              <a:avLst/>
            </a:prstGeom>
            <a:solidFill>
              <a:srgbClr val="E8E8E8"/>
            </a:solidFill>
            <a:ln w="28575">
              <a:solidFill>
                <a:srgbClr val="0078D7"/>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Freeform 127">
              <a:extLst>
                <a:ext uri="{FF2B5EF4-FFF2-40B4-BE49-F238E27FC236}">
                  <a16:creationId xmlns:a16="http://schemas.microsoft.com/office/drawing/2014/main" id="{8913A829-2066-4B24-A54A-FC24D4D62CB2}"/>
                </a:ext>
              </a:extLst>
            </p:cNvPr>
            <p:cNvSpPr>
              <a:spLocks noChangeAspect="1"/>
            </p:cNvSpPr>
            <p:nvPr/>
          </p:nvSpPr>
          <p:spPr bwMode="black">
            <a:xfrm>
              <a:off x="3960514" y="2916268"/>
              <a:ext cx="347263" cy="273295"/>
            </a:xfrm>
            <a:custGeom>
              <a:avLst/>
              <a:gdLst>
                <a:gd name="connsiteX0" fmla="*/ 427036 w 1971675"/>
                <a:gd name="connsiteY0" fmla="*/ 1374775 h 1409700"/>
                <a:gd name="connsiteX1" fmla="*/ 1544636 w 1971675"/>
                <a:gd name="connsiteY1" fmla="*/ 1374775 h 1409700"/>
                <a:gd name="connsiteX2" fmla="*/ 1544636 w 1971675"/>
                <a:gd name="connsiteY2" fmla="*/ 1409700 h 1409700"/>
                <a:gd name="connsiteX3" fmla="*/ 427036 w 1971675"/>
                <a:gd name="connsiteY3" fmla="*/ 1409700 h 1409700"/>
                <a:gd name="connsiteX4" fmla="*/ 104775 w 1971675"/>
                <a:gd name="connsiteY4" fmla="*/ 104775 h 1409700"/>
                <a:gd name="connsiteX5" fmla="*/ 104775 w 1971675"/>
                <a:gd name="connsiteY5" fmla="*/ 1028700 h 1409700"/>
                <a:gd name="connsiteX6" fmla="*/ 761999 w 1971675"/>
                <a:gd name="connsiteY6" fmla="*/ 1028700 h 1409700"/>
                <a:gd name="connsiteX7" fmla="*/ 1198562 w 1971675"/>
                <a:gd name="connsiteY7" fmla="*/ 1028700 h 1409700"/>
                <a:gd name="connsiteX8" fmla="*/ 1879600 w 1971675"/>
                <a:gd name="connsiteY8" fmla="*/ 1028700 h 1409700"/>
                <a:gd name="connsiteX9" fmla="*/ 1879600 w 1971675"/>
                <a:gd name="connsiteY9" fmla="*/ 104775 h 1409700"/>
                <a:gd name="connsiteX10" fmla="*/ 985837 w 1971675"/>
                <a:gd name="connsiteY10" fmla="*/ 23812 h 1409700"/>
                <a:gd name="connsiteX11" fmla="*/ 957262 w 1971675"/>
                <a:gd name="connsiteY11" fmla="*/ 46831 h 1409700"/>
                <a:gd name="connsiteX12" fmla="*/ 985837 w 1971675"/>
                <a:gd name="connsiteY12" fmla="*/ 69850 h 1409700"/>
                <a:gd name="connsiteX13" fmla="*/ 1014412 w 1971675"/>
                <a:gd name="connsiteY13" fmla="*/ 46831 h 1409700"/>
                <a:gd name="connsiteX14" fmla="*/ 985837 w 1971675"/>
                <a:gd name="connsiteY14" fmla="*/ 23812 h 1409700"/>
                <a:gd name="connsiteX15" fmla="*/ 103772 w 1971675"/>
                <a:gd name="connsiteY15" fmla="*/ 0 h 1409700"/>
                <a:gd name="connsiteX16" fmla="*/ 1856372 w 1971675"/>
                <a:gd name="connsiteY16" fmla="*/ 0 h 1409700"/>
                <a:gd name="connsiteX17" fmla="*/ 1971675 w 1971675"/>
                <a:gd name="connsiteY17" fmla="*/ 103909 h 1409700"/>
                <a:gd name="connsiteX18" fmla="*/ 1971675 w 1971675"/>
                <a:gd name="connsiteY18" fmla="*/ 1027546 h 1409700"/>
                <a:gd name="connsiteX19" fmla="*/ 1856372 w 1971675"/>
                <a:gd name="connsiteY19" fmla="*/ 1143000 h 1409700"/>
                <a:gd name="connsiteX20" fmla="*/ 1277877 w 1971675"/>
                <a:gd name="connsiteY20" fmla="*/ 1143000 h 1409700"/>
                <a:gd name="connsiteX21" fmla="*/ 1198562 w 1971675"/>
                <a:gd name="connsiteY21" fmla="*/ 1143000 h 1409700"/>
                <a:gd name="connsiteX22" fmla="*/ 1198562 w 1971675"/>
                <a:gd name="connsiteY22" fmla="*/ 1212850 h 1409700"/>
                <a:gd name="connsiteX23" fmla="*/ 1198562 w 1971675"/>
                <a:gd name="connsiteY23" fmla="*/ 1258887 h 1409700"/>
                <a:gd name="connsiteX24" fmla="*/ 1452561 w 1971675"/>
                <a:gd name="connsiteY24" fmla="*/ 1258887 h 1409700"/>
                <a:gd name="connsiteX25" fmla="*/ 1544636 w 1971675"/>
                <a:gd name="connsiteY25" fmla="*/ 1374774 h 1409700"/>
                <a:gd name="connsiteX26" fmla="*/ 427036 w 1971675"/>
                <a:gd name="connsiteY26" fmla="*/ 1374774 h 1409700"/>
                <a:gd name="connsiteX27" fmla="*/ 519111 w 1971675"/>
                <a:gd name="connsiteY27" fmla="*/ 1258887 h 1409700"/>
                <a:gd name="connsiteX28" fmla="*/ 761999 w 1971675"/>
                <a:gd name="connsiteY28" fmla="*/ 1258887 h 1409700"/>
                <a:gd name="connsiteX29" fmla="*/ 761999 w 1971675"/>
                <a:gd name="connsiteY29" fmla="*/ 1212850 h 1409700"/>
                <a:gd name="connsiteX30" fmla="*/ 761999 w 1971675"/>
                <a:gd name="connsiteY30" fmla="*/ 1143000 h 1409700"/>
                <a:gd name="connsiteX31" fmla="*/ 673281 w 1971675"/>
                <a:gd name="connsiteY31" fmla="*/ 1143000 h 1409700"/>
                <a:gd name="connsiteX32" fmla="*/ 103772 w 1971675"/>
                <a:gd name="connsiteY32" fmla="*/ 1143000 h 1409700"/>
                <a:gd name="connsiteX33" fmla="*/ 0 w 1971675"/>
                <a:gd name="connsiteY33" fmla="*/ 1027546 h 1409700"/>
                <a:gd name="connsiteX34" fmla="*/ 0 w 1971675"/>
                <a:gd name="connsiteY34" fmla="*/ 103909 h 1409700"/>
                <a:gd name="connsiteX35" fmla="*/ 103772 w 1971675"/>
                <a:gd name="connsiteY35" fmla="*/ 0 h 1409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971675" h="1409700">
                  <a:moveTo>
                    <a:pt x="427036" y="1374775"/>
                  </a:moveTo>
                  <a:lnTo>
                    <a:pt x="1544636" y="1374775"/>
                  </a:lnTo>
                  <a:lnTo>
                    <a:pt x="1544636" y="1409700"/>
                  </a:lnTo>
                  <a:lnTo>
                    <a:pt x="427036" y="1409700"/>
                  </a:lnTo>
                  <a:close/>
                  <a:moveTo>
                    <a:pt x="104775" y="104775"/>
                  </a:moveTo>
                  <a:lnTo>
                    <a:pt x="104775" y="1028700"/>
                  </a:lnTo>
                  <a:lnTo>
                    <a:pt x="761999" y="1028700"/>
                  </a:lnTo>
                  <a:lnTo>
                    <a:pt x="1198562" y="1028700"/>
                  </a:lnTo>
                  <a:lnTo>
                    <a:pt x="1879600" y="1028700"/>
                  </a:lnTo>
                  <a:lnTo>
                    <a:pt x="1879600" y="104775"/>
                  </a:lnTo>
                  <a:close/>
                  <a:moveTo>
                    <a:pt x="985837" y="23812"/>
                  </a:moveTo>
                  <a:cubicBezTo>
                    <a:pt x="970055" y="23812"/>
                    <a:pt x="957262" y="34118"/>
                    <a:pt x="957262" y="46831"/>
                  </a:cubicBezTo>
                  <a:cubicBezTo>
                    <a:pt x="957262" y="59544"/>
                    <a:pt x="970055" y="69850"/>
                    <a:pt x="985837" y="69850"/>
                  </a:cubicBezTo>
                  <a:cubicBezTo>
                    <a:pt x="1001619" y="69850"/>
                    <a:pt x="1014412" y="59544"/>
                    <a:pt x="1014412" y="46831"/>
                  </a:cubicBezTo>
                  <a:cubicBezTo>
                    <a:pt x="1014412" y="34118"/>
                    <a:pt x="1001619" y="23812"/>
                    <a:pt x="985837" y="23812"/>
                  </a:cubicBezTo>
                  <a:close/>
                  <a:moveTo>
                    <a:pt x="103772" y="0"/>
                  </a:moveTo>
                  <a:cubicBezTo>
                    <a:pt x="1856372" y="0"/>
                    <a:pt x="1856372" y="0"/>
                    <a:pt x="1856372" y="0"/>
                  </a:cubicBezTo>
                  <a:cubicBezTo>
                    <a:pt x="1925554" y="0"/>
                    <a:pt x="1971675" y="46182"/>
                    <a:pt x="1971675" y="103909"/>
                  </a:cubicBezTo>
                  <a:lnTo>
                    <a:pt x="1971675" y="1027546"/>
                  </a:lnTo>
                  <a:cubicBezTo>
                    <a:pt x="1971675" y="1085273"/>
                    <a:pt x="1925554" y="1143000"/>
                    <a:pt x="1856372" y="1143000"/>
                  </a:cubicBezTo>
                  <a:cubicBezTo>
                    <a:pt x="1637297" y="1143000"/>
                    <a:pt x="1445606" y="1143000"/>
                    <a:pt x="1277877" y="1143000"/>
                  </a:cubicBezTo>
                  <a:lnTo>
                    <a:pt x="1198562" y="1143000"/>
                  </a:lnTo>
                  <a:lnTo>
                    <a:pt x="1198562" y="1212850"/>
                  </a:lnTo>
                  <a:lnTo>
                    <a:pt x="1198562" y="1258887"/>
                  </a:lnTo>
                  <a:lnTo>
                    <a:pt x="1452561" y="1258887"/>
                  </a:lnTo>
                  <a:lnTo>
                    <a:pt x="1544636" y="1374774"/>
                  </a:lnTo>
                  <a:lnTo>
                    <a:pt x="427036" y="1374774"/>
                  </a:lnTo>
                  <a:lnTo>
                    <a:pt x="519111" y="1258887"/>
                  </a:lnTo>
                  <a:lnTo>
                    <a:pt x="761999" y="1258887"/>
                  </a:lnTo>
                  <a:lnTo>
                    <a:pt x="761999" y="1212850"/>
                  </a:lnTo>
                  <a:lnTo>
                    <a:pt x="761999" y="1143000"/>
                  </a:lnTo>
                  <a:lnTo>
                    <a:pt x="673281" y="1143000"/>
                  </a:lnTo>
                  <a:cubicBezTo>
                    <a:pt x="103772" y="1143000"/>
                    <a:pt x="103772" y="1143000"/>
                    <a:pt x="103772" y="1143000"/>
                  </a:cubicBezTo>
                  <a:cubicBezTo>
                    <a:pt x="46121" y="1143000"/>
                    <a:pt x="0" y="1085273"/>
                    <a:pt x="0" y="1027546"/>
                  </a:cubicBezTo>
                  <a:cubicBezTo>
                    <a:pt x="0" y="103909"/>
                    <a:pt x="0" y="103909"/>
                    <a:pt x="0" y="103909"/>
                  </a:cubicBezTo>
                  <a:cubicBezTo>
                    <a:pt x="0" y="46182"/>
                    <a:pt x="46121" y="0"/>
                    <a:pt x="103772" y="0"/>
                  </a:cubicBezTo>
                  <a:close/>
                </a:path>
              </a:pathLst>
            </a:cu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8" tIns="109719" rIns="137148" bIns="109719" numCol="1" spcCol="0" rtlCol="0" fromWordArt="0" anchor="t" anchorCtr="0" forceAA="0" compatLnSpc="1">
              <a:prstTxWarp prst="textNoShape">
                <a:avLst/>
              </a:prstTxWarp>
              <a:noAutofit/>
            </a:bodyPr>
            <a:lstStyle/>
            <a:p>
              <a:pPr algn="ctr" defTabSz="699261" fontAlgn="base">
                <a:lnSpc>
                  <a:spcPct val="90000"/>
                </a:lnSpc>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grpSp>
          <p:nvGrpSpPr>
            <p:cNvPr id="10" name="Group 9">
              <a:extLst>
                <a:ext uri="{FF2B5EF4-FFF2-40B4-BE49-F238E27FC236}">
                  <a16:creationId xmlns:a16="http://schemas.microsoft.com/office/drawing/2014/main" id="{FB87362B-0006-4D95-B45C-4C76ABB0E7C3}"/>
                </a:ext>
              </a:extLst>
            </p:cNvPr>
            <p:cNvGrpSpPr/>
            <p:nvPr/>
          </p:nvGrpSpPr>
          <p:grpSpPr>
            <a:xfrm>
              <a:off x="3620924" y="3439778"/>
              <a:ext cx="463220" cy="206101"/>
              <a:chOff x="7138851" y="5154348"/>
              <a:chExt cx="546890" cy="243328"/>
            </a:xfrm>
          </p:grpSpPr>
          <p:sp>
            <p:nvSpPr>
              <p:cNvPr id="82" name="Freeform 5">
                <a:extLst>
                  <a:ext uri="{FF2B5EF4-FFF2-40B4-BE49-F238E27FC236}">
                    <a16:creationId xmlns:a16="http://schemas.microsoft.com/office/drawing/2014/main" id="{297A5316-D61C-4A5F-8155-8372DBE47E8E}"/>
                  </a:ext>
                </a:extLst>
              </p:cNvPr>
              <p:cNvSpPr>
                <a:spLocks noChangeAspect="1"/>
              </p:cNvSpPr>
              <p:nvPr/>
            </p:nvSpPr>
            <p:spPr bwMode="black">
              <a:xfrm>
                <a:off x="7404804" y="5168777"/>
                <a:ext cx="280937" cy="166146"/>
              </a:xfrm>
              <a:custGeom>
                <a:avLst/>
                <a:gdLst>
                  <a:gd name="T0" fmla="*/ 1942 w 2359"/>
                  <a:gd name="T1" fmla="*/ 1394 h 1394"/>
                  <a:gd name="T2" fmla="*/ 416 w 2359"/>
                  <a:gd name="T3" fmla="*/ 1394 h 1394"/>
                  <a:gd name="T4" fmla="*/ 0 w 2359"/>
                  <a:gd name="T5" fmla="*/ 971 h 1394"/>
                  <a:gd name="T6" fmla="*/ 416 w 2359"/>
                  <a:gd name="T7" fmla="*/ 552 h 1394"/>
                  <a:gd name="T8" fmla="*/ 517 w 2359"/>
                  <a:gd name="T9" fmla="*/ 565 h 1394"/>
                  <a:gd name="T10" fmla="*/ 925 w 2359"/>
                  <a:gd name="T11" fmla="*/ 221 h 1394"/>
                  <a:gd name="T12" fmla="*/ 1175 w 2359"/>
                  <a:gd name="T13" fmla="*/ 305 h 1394"/>
                  <a:gd name="T14" fmla="*/ 1578 w 2359"/>
                  <a:gd name="T15" fmla="*/ 0 h 1394"/>
                  <a:gd name="T16" fmla="*/ 1982 w 2359"/>
                  <a:gd name="T17" fmla="*/ 424 h 1394"/>
                  <a:gd name="T18" fmla="*/ 1968 w 2359"/>
                  <a:gd name="T19" fmla="*/ 552 h 1394"/>
                  <a:gd name="T20" fmla="*/ 2359 w 2359"/>
                  <a:gd name="T21" fmla="*/ 971 h 1394"/>
                  <a:gd name="T22" fmla="*/ 1942 w 2359"/>
                  <a:gd name="T23" fmla="*/ 1394 h 1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59" h="1394">
                    <a:moveTo>
                      <a:pt x="1942" y="1394"/>
                    </a:moveTo>
                    <a:cubicBezTo>
                      <a:pt x="416" y="1394"/>
                      <a:pt x="416" y="1394"/>
                      <a:pt x="416" y="1394"/>
                    </a:cubicBezTo>
                    <a:cubicBezTo>
                      <a:pt x="193" y="1394"/>
                      <a:pt x="0" y="1200"/>
                      <a:pt x="0" y="971"/>
                    </a:cubicBezTo>
                    <a:cubicBezTo>
                      <a:pt x="0" y="741"/>
                      <a:pt x="193" y="552"/>
                      <a:pt x="416" y="552"/>
                    </a:cubicBezTo>
                    <a:cubicBezTo>
                      <a:pt x="451" y="552"/>
                      <a:pt x="487" y="556"/>
                      <a:pt x="517" y="565"/>
                    </a:cubicBezTo>
                    <a:cubicBezTo>
                      <a:pt x="552" y="362"/>
                      <a:pt x="719" y="221"/>
                      <a:pt x="925" y="221"/>
                    </a:cubicBezTo>
                    <a:cubicBezTo>
                      <a:pt x="1021" y="221"/>
                      <a:pt x="1105" y="247"/>
                      <a:pt x="1175" y="305"/>
                    </a:cubicBezTo>
                    <a:cubicBezTo>
                      <a:pt x="1227" y="128"/>
                      <a:pt x="1394" y="0"/>
                      <a:pt x="1578" y="0"/>
                    </a:cubicBezTo>
                    <a:cubicBezTo>
                      <a:pt x="1802" y="0"/>
                      <a:pt x="1982" y="190"/>
                      <a:pt x="1982" y="424"/>
                    </a:cubicBezTo>
                    <a:cubicBezTo>
                      <a:pt x="1982" y="468"/>
                      <a:pt x="1977" y="512"/>
                      <a:pt x="1968" y="552"/>
                    </a:cubicBezTo>
                    <a:cubicBezTo>
                      <a:pt x="2188" y="565"/>
                      <a:pt x="2359" y="750"/>
                      <a:pt x="2359" y="971"/>
                    </a:cubicBezTo>
                    <a:cubicBezTo>
                      <a:pt x="2359" y="1205"/>
                      <a:pt x="2170" y="1394"/>
                      <a:pt x="1942" y="1394"/>
                    </a:cubicBezTo>
                    <a:close/>
                  </a:path>
                </a:pathLst>
              </a:custGeom>
              <a:solidFill>
                <a:srgbClr val="0078D7"/>
              </a:solidFill>
              <a:ln w="38100">
                <a:noFill/>
              </a:ln>
            </p:spPr>
            <p:txBody>
              <a:bodyPr vert="horz" wrap="square" lIns="68574" tIns="34287" rIns="68574" bIns="34287" numCol="1" anchor="t" anchorCtr="0" compatLnSpc="1">
                <a:prstTxWarp prst="textNoShape">
                  <a:avLst/>
                </a:prstTxWarp>
              </a:bodyPr>
              <a:lstStyle/>
              <a:p>
                <a:endParaRPr lang="en-US" sz="1350"/>
              </a:p>
            </p:txBody>
          </p:sp>
          <p:sp>
            <p:nvSpPr>
              <p:cNvPr id="77" name="Freeform 5">
                <a:extLst>
                  <a:ext uri="{FF2B5EF4-FFF2-40B4-BE49-F238E27FC236}">
                    <a16:creationId xmlns:a16="http://schemas.microsoft.com/office/drawing/2014/main" id="{ADDDDFB8-ECB5-4608-876B-3C91CF221AA8}"/>
                  </a:ext>
                </a:extLst>
              </p:cNvPr>
              <p:cNvSpPr>
                <a:spLocks noChangeAspect="1"/>
              </p:cNvSpPr>
              <p:nvPr/>
            </p:nvSpPr>
            <p:spPr bwMode="black">
              <a:xfrm>
                <a:off x="7138851" y="5154348"/>
                <a:ext cx="411445" cy="243328"/>
              </a:xfrm>
              <a:custGeom>
                <a:avLst/>
                <a:gdLst>
                  <a:gd name="T0" fmla="*/ 1942 w 2359"/>
                  <a:gd name="T1" fmla="*/ 1394 h 1394"/>
                  <a:gd name="T2" fmla="*/ 416 w 2359"/>
                  <a:gd name="T3" fmla="*/ 1394 h 1394"/>
                  <a:gd name="T4" fmla="*/ 0 w 2359"/>
                  <a:gd name="T5" fmla="*/ 971 h 1394"/>
                  <a:gd name="T6" fmla="*/ 416 w 2359"/>
                  <a:gd name="T7" fmla="*/ 552 h 1394"/>
                  <a:gd name="T8" fmla="*/ 517 w 2359"/>
                  <a:gd name="T9" fmla="*/ 565 h 1394"/>
                  <a:gd name="T10" fmla="*/ 925 w 2359"/>
                  <a:gd name="T11" fmla="*/ 221 h 1394"/>
                  <a:gd name="T12" fmla="*/ 1175 w 2359"/>
                  <a:gd name="T13" fmla="*/ 305 h 1394"/>
                  <a:gd name="T14" fmla="*/ 1578 w 2359"/>
                  <a:gd name="T15" fmla="*/ 0 h 1394"/>
                  <a:gd name="T16" fmla="*/ 1982 w 2359"/>
                  <a:gd name="T17" fmla="*/ 424 h 1394"/>
                  <a:gd name="T18" fmla="*/ 1968 w 2359"/>
                  <a:gd name="T19" fmla="*/ 552 h 1394"/>
                  <a:gd name="T20" fmla="*/ 2359 w 2359"/>
                  <a:gd name="T21" fmla="*/ 971 h 1394"/>
                  <a:gd name="T22" fmla="*/ 1942 w 2359"/>
                  <a:gd name="T23" fmla="*/ 1394 h 1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59" h="1394">
                    <a:moveTo>
                      <a:pt x="1942" y="1394"/>
                    </a:moveTo>
                    <a:cubicBezTo>
                      <a:pt x="416" y="1394"/>
                      <a:pt x="416" y="1394"/>
                      <a:pt x="416" y="1394"/>
                    </a:cubicBezTo>
                    <a:cubicBezTo>
                      <a:pt x="193" y="1394"/>
                      <a:pt x="0" y="1200"/>
                      <a:pt x="0" y="971"/>
                    </a:cubicBezTo>
                    <a:cubicBezTo>
                      <a:pt x="0" y="741"/>
                      <a:pt x="193" y="552"/>
                      <a:pt x="416" y="552"/>
                    </a:cubicBezTo>
                    <a:cubicBezTo>
                      <a:pt x="451" y="552"/>
                      <a:pt x="487" y="556"/>
                      <a:pt x="517" y="565"/>
                    </a:cubicBezTo>
                    <a:cubicBezTo>
                      <a:pt x="552" y="362"/>
                      <a:pt x="719" y="221"/>
                      <a:pt x="925" y="221"/>
                    </a:cubicBezTo>
                    <a:cubicBezTo>
                      <a:pt x="1021" y="221"/>
                      <a:pt x="1105" y="247"/>
                      <a:pt x="1175" y="305"/>
                    </a:cubicBezTo>
                    <a:cubicBezTo>
                      <a:pt x="1227" y="128"/>
                      <a:pt x="1394" y="0"/>
                      <a:pt x="1578" y="0"/>
                    </a:cubicBezTo>
                    <a:cubicBezTo>
                      <a:pt x="1802" y="0"/>
                      <a:pt x="1982" y="190"/>
                      <a:pt x="1982" y="424"/>
                    </a:cubicBezTo>
                    <a:cubicBezTo>
                      <a:pt x="1982" y="468"/>
                      <a:pt x="1977" y="512"/>
                      <a:pt x="1968" y="552"/>
                    </a:cubicBezTo>
                    <a:cubicBezTo>
                      <a:pt x="2188" y="565"/>
                      <a:pt x="2359" y="750"/>
                      <a:pt x="2359" y="971"/>
                    </a:cubicBezTo>
                    <a:cubicBezTo>
                      <a:pt x="2359" y="1205"/>
                      <a:pt x="2170" y="1394"/>
                      <a:pt x="1942" y="1394"/>
                    </a:cubicBezTo>
                    <a:close/>
                  </a:path>
                </a:pathLst>
              </a:custGeom>
              <a:solidFill>
                <a:srgbClr val="0078D7"/>
              </a:solidFill>
              <a:ln w="19050">
                <a:solidFill>
                  <a:srgbClr val="E9E9E9"/>
                </a:solidFill>
              </a:ln>
            </p:spPr>
            <p:txBody>
              <a:bodyPr vert="horz" wrap="square" lIns="68574" tIns="34287" rIns="68574" bIns="34287" numCol="1" anchor="t" anchorCtr="0" compatLnSpc="1">
                <a:prstTxWarp prst="textNoShape">
                  <a:avLst/>
                </a:prstTxWarp>
              </a:bodyPr>
              <a:lstStyle/>
              <a:p>
                <a:endParaRPr lang="en-US" sz="1350"/>
              </a:p>
            </p:txBody>
          </p:sp>
        </p:grpSp>
        <p:grpSp>
          <p:nvGrpSpPr>
            <p:cNvPr id="15" name="Group 14">
              <a:extLst>
                <a:ext uri="{FF2B5EF4-FFF2-40B4-BE49-F238E27FC236}">
                  <a16:creationId xmlns:a16="http://schemas.microsoft.com/office/drawing/2014/main" id="{ACAE75B8-5DE2-4419-840A-93F5D03E322D}"/>
                </a:ext>
              </a:extLst>
            </p:cNvPr>
            <p:cNvGrpSpPr/>
            <p:nvPr/>
          </p:nvGrpSpPr>
          <p:grpSpPr>
            <a:xfrm>
              <a:off x="4283768" y="3373786"/>
              <a:ext cx="263975" cy="338085"/>
              <a:chOff x="10889683" y="4895108"/>
              <a:chExt cx="263975" cy="338085"/>
            </a:xfrm>
          </p:grpSpPr>
          <p:sp>
            <p:nvSpPr>
              <p:cNvPr id="83" name="Freeform 130">
                <a:extLst>
                  <a:ext uri="{FF2B5EF4-FFF2-40B4-BE49-F238E27FC236}">
                    <a16:creationId xmlns:a16="http://schemas.microsoft.com/office/drawing/2014/main" id="{174B496D-0284-42B3-9044-E12B49ECDCEC}"/>
                  </a:ext>
                </a:extLst>
              </p:cNvPr>
              <p:cNvSpPr>
                <a:spLocks/>
              </p:cNvSpPr>
              <p:nvPr/>
            </p:nvSpPr>
            <p:spPr bwMode="auto">
              <a:xfrm>
                <a:off x="10889683" y="4895108"/>
                <a:ext cx="192687" cy="338085"/>
              </a:xfrm>
              <a:custGeom>
                <a:avLst/>
                <a:gdLst>
                  <a:gd name="T0" fmla="*/ 161 w 273"/>
                  <a:gd name="T1" fmla="*/ 479 h 479"/>
                  <a:gd name="T2" fmla="*/ 0 w 273"/>
                  <a:gd name="T3" fmla="*/ 479 h 479"/>
                  <a:gd name="T4" fmla="*/ 0 w 273"/>
                  <a:gd name="T5" fmla="*/ 0 h 479"/>
                  <a:gd name="T6" fmla="*/ 273 w 273"/>
                  <a:gd name="T7" fmla="*/ 0 h 479"/>
                  <a:gd name="T8" fmla="*/ 273 w 273"/>
                  <a:gd name="T9" fmla="*/ 185 h 479"/>
                </a:gdLst>
                <a:ahLst/>
                <a:cxnLst>
                  <a:cxn ang="0">
                    <a:pos x="T0" y="T1"/>
                  </a:cxn>
                  <a:cxn ang="0">
                    <a:pos x="T2" y="T3"/>
                  </a:cxn>
                  <a:cxn ang="0">
                    <a:pos x="T4" y="T5"/>
                  </a:cxn>
                  <a:cxn ang="0">
                    <a:pos x="T6" y="T7"/>
                  </a:cxn>
                  <a:cxn ang="0">
                    <a:pos x="T8" y="T9"/>
                  </a:cxn>
                </a:cxnLst>
                <a:rect l="0" t="0" r="r" b="b"/>
                <a:pathLst>
                  <a:path w="273" h="479">
                    <a:moveTo>
                      <a:pt x="161" y="479"/>
                    </a:moveTo>
                    <a:lnTo>
                      <a:pt x="0" y="479"/>
                    </a:lnTo>
                    <a:lnTo>
                      <a:pt x="0" y="0"/>
                    </a:lnTo>
                    <a:lnTo>
                      <a:pt x="273" y="0"/>
                    </a:lnTo>
                    <a:lnTo>
                      <a:pt x="273" y="185"/>
                    </a:lnTo>
                  </a:path>
                </a:pathLst>
              </a:custGeom>
              <a:solidFill>
                <a:srgbClr val="0078D7"/>
              </a:solidFill>
              <a:ln w="19050" cap="rnd">
                <a:solidFill>
                  <a:srgbClr val="E9E9E9"/>
                </a:solidFill>
                <a:prstDash val="solid"/>
                <a:round/>
                <a:headEnd/>
                <a:tailEnd/>
              </a:ln>
            </p:spPr>
            <p:txBody>
              <a:bodyPr vert="horz" wrap="square" lIns="89642" tIns="44821" rIns="89642" bIns="44821" numCol="1" anchor="t" anchorCtr="0" compatLnSpc="1">
                <a:prstTxWarp prst="textNoShape">
                  <a:avLst/>
                </a:prstTxWarp>
              </a:bodyPr>
              <a:lstStyle/>
              <a:p>
                <a:endParaRPr lang="en-US" sz="1765"/>
              </a:p>
            </p:txBody>
          </p:sp>
          <p:sp>
            <p:nvSpPr>
              <p:cNvPr id="84" name="Rectangle 134">
                <a:extLst>
                  <a:ext uri="{FF2B5EF4-FFF2-40B4-BE49-F238E27FC236}">
                    <a16:creationId xmlns:a16="http://schemas.microsoft.com/office/drawing/2014/main" id="{FD972476-8F67-42EF-93E3-97859F149EED}"/>
                  </a:ext>
                </a:extLst>
              </p:cNvPr>
              <p:cNvSpPr>
                <a:spLocks noChangeArrowheads="1"/>
              </p:cNvSpPr>
              <p:nvPr/>
            </p:nvSpPr>
            <p:spPr bwMode="auto">
              <a:xfrm>
                <a:off x="11003320" y="5025684"/>
                <a:ext cx="150338" cy="207509"/>
              </a:xfrm>
              <a:prstGeom prst="rect">
                <a:avLst/>
              </a:prstGeom>
              <a:solidFill>
                <a:srgbClr val="0078D7"/>
              </a:solidFill>
              <a:ln w="19050" cap="rnd">
                <a:solidFill>
                  <a:srgbClr val="E9E9E9"/>
                </a:solidFill>
                <a:prstDash val="solid"/>
                <a:round/>
                <a:headEnd/>
                <a:tailEnd/>
              </a:ln>
            </p:spPr>
            <p:txBody>
              <a:bodyPr vert="horz" wrap="square" lIns="89642" tIns="44821" rIns="89642" bIns="44821" numCol="1" anchor="t" anchorCtr="0" compatLnSpc="1">
                <a:prstTxWarp prst="textNoShape">
                  <a:avLst/>
                </a:prstTxWarp>
              </a:bodyPr>
              <a:lstStyle/>
              <a:p>
                <a:endParaRPr lang="en-US" sz="1765"/>
              </a:p>
            </p:txBody>
          </p:sp>
        </p:grpSp>
        <p:sp>
          <p:nvSpPr>
            <p:cNvPr id="85" name="Rectangle 84">
              <a:extLst>
                <a:ext uri="{FF2B5EF4-FFF2-40B4-BE49-F238E27FC236}">
                  <a16:creationId xmlns:a16="http://schemas.microsoft.com/office/drawing/2014/main" id="{B833CED0-8A27-4269-B038-0207000B2256}"/>
                </a:ext>
              </a:extLst>
            </p:cNvPr>
            <p:cNvSpPr/>
            <p:nvPr/>
          </p:nvSpPr>
          <p:spPr>
            <a:xfrm>
              <a:off x="5103354" y="3404329"/>
              <a:ext cx="1124230" cy="276999"/>
            </a:xfrm>
            <a:prstGeom prst="rect">
              <a:avLst/>
            </a:prstGeom>
          </p:spPr>
          <p:txBody>
            <a:bodyPr wrap="square">
              <a:spAutoFit/>
            </a:bodyPr>
            <a:lstStyle/>
            <a:p>
              <a:pPr defTabSz="932574">
                <a:spcBef>
                  <a:spcPts val="300"/>
                </a:spcBef>
                <a:spcAft>
                  <a:spcPts val="2400"/>
                </a:spcAft>
              </a:pPr>
              <a:r>
                <a:rPr lang="en-US" sz="1200">
                  <a:solidFill>
                    <a:srgbClr val="0078D7"/>
                  </a:solidFill>
                  <a:cs typeface="Segoe UI Light" panose="020B0502040204020203" pitchFamily="34" charset="0"/>
                </a:rPr>
                <a:t>On-premises</a:t>
              </a:r>
            </a:p>
          </p:txBody>
        </p:sp>
        <p:cxnSp>
          <p:nvCxnSpPr>
            <p:cNvPr id="86" name="Straight Connector 85">
              <a:extLst>
                <a:ext uri="{FF2B5EF4-FFF2-40B4-BE49-F238E27FC236}">
                  <a16:creationId xmlns:a16="http://schemas.microsoft.com/office/drawing/2014/main" id="{576D41AA-10E7-4DA3-8E03-F642FAFDC50D}"/>
                </a:ext>
              </a:extLst>
            </p:cNvPr>
            <p:cNvCxnSpPr>
              <a:cxnSpLocks/>
            </p:cNvCxnSpPr>
            <p:nvPr/>
          </p:nvCxnSpPr>
          <p:spPr>
            <a:xfrm flipV="1">
              <a:off x="3191528" y="3537837"/>
              <a:ext cx="337671" cy="6557"/>
            </a:xfrm>
            <a:prstGeom prst="line">
              <a:avLst/>
            </a:prstGeom>
            <a:ln w="12700">
              <a:solidFill>
                <a:srgbClr val="0078D7"/>
              </a:solidFill>
            </a:ln>
          </p:spPr>
          <p:style>
            <a:lnRef idx="1">
              <a:schemeClr val="accent1"/>
            </a:lnRef>
            <a:fillRef idx="0">
              <a:schemeClr val="accent1"/>
            </a:fillRef>
            <a:effectRef idx="0">
              <a:schemeClr val="accent1"/>
            </a:effectRef>
            <a:fontRef idx="minor">
              <a:schemeClr val="tx1"/>
            </a:fontRef>
          </p:style>
        </p:cxnSp>
        <p:sp>
          <p:nvSpPr>
            <p:cNvPr id="87" name="Rectangle 86">
              <a:extLst>
                <a:ext uri="{FF2B5EF4-FFF2-40B4-BE49-F238E27FC236}">
                  <a16:creationId xmlns:a16="http://schemas.microsoft.com/office/drawing/2014/main" id="{9C27F189-0886-4B79-BC46-093FA5F22BFF}"/>
                </a:ext>
              </a:extLst>
            </p:cNvPr>
            <p:cNvSpPr/>
            <p:nvPr/>
          </p:nvSpPr>
          <p:spPr>
            <a:xfrm>
              <a:off x="2064312" y="3404329"/>
              <a:ext cx="1124230" cy="276999"/>
            </a:xfrm>
            <a:prstGeom prst="rect">
              <a:avLst/>
            </a:prstGeom>
          </p:spPr>
          <p:txBody>
            <a:bodyPr wrap="square">
              <a:spAutoFit/>
            </a:bodyPr>
            <a:lstStyle/>
            <a:p>
              <a:pPr algn="r" defTabSz="932574">
                <a:spcBef>
                  <a:spcPts val="300"/>
                </a:spcBef>
                <a:spcAft>
                  <a:spcPts val="2400"/>
                </a:spcAft>
              </a:pPr>
              <a:r>
                <a:rPr lang="en-US" sz="1200">
                  <a:solidFill>
                    <a:srgbClr val="0078D7"/>
                  </a:solidFill>
                  <a:cs typeface="Segoe UI Light" panose="020B0502040204020203" pitchFamily="34" charset="0"/>
                </a:rPr>
                <a:t>Any cloud</a:t>
              </a:r>
            </a:p>
          </p:txBody>
        </p:sp>
        <p:cxnSp>
          <p:nvCxnSpPr>
            <p:cNvPr id="88" name="Straight Connector 87">
              <a:extLst>
                <a:ext uri="{FF2B5EF4-FFF2-40B4-BE49-F238E27FC236}">
                  <a16:creationId xmlns:a16="http://schemas.microsoft.com/office/drawing/2014/main" id="{3BC78C78-7096-441D-8E37-1CD112FAD04A}"/>
                </a:ext>
              </a:extLst>
            </p:cNvPr>
            <p:cNvCxnSpPr>
              <a:cxnSpLocks/>
            </p:cNvCxnSpPr>
            <p:nvPr/>
          </p:nvCxnSpPr>
          <p:spPr>
            <a:xfrm flipV="1">
              <a:off x="4748399" y="3539550"/>
              <a:ext cx="337671" cy="6557"/>
            </a:xfrm>
            <a:prstGeom prst="line">
              <a:avLst/>
            </a:prstGeom>
            <a:ln w="12700">
              <a:solidFill>
                <a:srgbClr val="0078D7"/>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AAEE61EE-75BB-453E-9E8D-3B61BC01B693}"/>
                </a:ext>
              </a:extLst>
            </p:cNvPr>
            <p:cNvCxnSpPr>
              <a:cxnSpLocks/>
            </p:cNvCxnSpPr>
            <p:nvPr/>
          </p:nvCxnSpPr>
          <p:spPr>
            <a:xfrm rot="5400000" flipV="1">
              <a:off x="3965310" y="2568373"/>
              <a:ext cx="337671" cy="6557"/>
            </a:xfrm>
            <a:prstGeom prst="line">
              <a:avLst/>
            </a:prstGeom>
            <a:ln w="12700">
              <a:solidFill>
                <a:srgbClr val="0078D7"/>
              </a:solidFill>
            </a:ln>
          </p:spPr>
          <p:style>
            <a:lnRef idx="1">
              <a:schemeClr val="accent1"/>
            </a:lnRef>
            <a:fillRef idx="0">
              <a:schemeClr val="accent1"/>
            </a:fillRef>
            <a:effectRef idx="0">
              <a:schemeClr val="accent1"/>
            </a:effectRef>
            <a:fontRef idx="minor">
              <a:schemeClr val="tx1"/>
            </a:fontRef>
          </p:style>
        </p:cxnSp>
        <p:sp>
          <p:nvSpPr>
            <p:cNvPr id="90" name="Rectangle 89">
              <a:extLst>
                <a:ext uri="{FF2B5EF4-FFF2-40B4-BE49-F238E27FC236}">
                  <a16:creationId xmlns:a16="http://schemas.microsoft.com/office/drawing/2014/main" id="{64A82B92-59FF-4FC7-94A0-EA86808E5FE9}"/>
                </a:ext>
              </a:extLst>
            </p:cNvPr>
            <p:cNvSpPr/>
            <p:nvPr/>
          </p:nvSpPr>
          <p:spPr>
            <a:xfrm>
              <a:off x="3570390" y="2086516"/>
              <a:ext cx="1124230" cy="276999"/>
            </a:xfrm>
            <a:prstGeom prst="rect">
              <a:avLst/>
            </a:prstGeom>
          </p:spPr>
          <p:txBody>
            <a:bodyPr wrap="square">
              <a:spAutoFit/>
            </a:bodyPr>
            <a:lstStyle/>
            <a:p>
              <a:pPr algn="ctr" defTabSz="932574">
                <a:spcBef>
                  <a:spcPts val="300"/>
                </a:spcBef>
                <a:spcAft>
                  <a:spcPts val="2400"/>
                </a:spcAft>
              </a:pPr>
              <a:r>
                <a:rPr lang="en-US" sz="1200">
                  <a:solidFill>
                    <a:srgbClr val="0078D7"/>
                  </a:solidFill>
                  <a:cs typeface="Segoe UI Light" panose="020B0502040204020203" pitchFamily="34" charset="0"/>
                </a:rPr>
                <a:t>Dev machine</a:t>
              </a:r>
            </a:p>
          </p:txBody>
        </p:sp>
      </p:grpSp>
      <p:grpSp>
        <p:nvGrpSpPr>
          <p:cNvPr id="9" name="Group 8">
            <a:extLst>
              <a:ext uri="{FF2B5EF4-FFF2-40B4-BE49-F238E27FC236}">
                <a16:creationId xmlns:a16="http://schemas.microsoft.com/office/drawing/2014/main" id="{E2362C96-8C5E-4B87-981B-129227BC5211}"/>
              </a:ext>
            </a:extLst>
          </p:cNvPr>
          <p:cNvGrpSpPr/>
          <p:nvPr/>
        </p:nvGrpSpPr>
        <p:grpSpPr>
          <a:xfrm>
            <a:off x="4634764" y="2184389"/>
            <a:ext cx="2699600" cy="2279158"/>
            <a:chOff x="6547483" y="2683634"/>
            <a:chExt cx="2699600" cy="2279158"/>
          </a:xfrm>
        </p:grpSpPr>
        <p:sp>
          <p:nvSpPr>
            <p:cNvPr id="64" name="Rectangle 63">
              <a:extLst>
                <a:ext uri="{FF2B5EF4-FFF2-40B4-BE49-F238E27FC236}">
                  <a16:creationId xmlns:a16="http://schemas.microsoft.com/office/drawing/2014/main" id="{671F70B2-2878-40DE-965F-C6B4AA2E9006}"/>
                </a:ext>
              </a:extLst>
            </p:cNvPr>
            <p:cNvSpPr/>
            <p:nvPr/>
          </p:nvSpPr>
          <p:spPr>
            <a:xfrm>
              <a:off x="6644676" y="4624238"/>
              <a:ext cx="2505214" cy="338554"/>
            </a:xfrm>
            <a:prstGeom prst="rect">
              <a:avLst/>
            </a:prstGeom>
          </p:spPr>
          <p:txBody>
            <a:bodyPr wrap="square">
              <a:spAutoFit/>
            </a:bodyPr>
            <a:lstStyle/>
            <a:p>
              <a:pPr algn="ctr" defTabSz="932574">
                <a:spcBef>
                  <a:spcPts val="300"/>
                </a:spcBef>
                <a:spcAft>
                  <a:spcPts val="2400"/>
                </a:spcAft>
              </a:pPr>
              <a:r>
                <a:rPr lang="en-US" sz="1600">
                  <a:solidFill>
                    <a:schemeClr val="tx1">
                      <a:lumMod val="65000"/>
                      <a:lumOff val="35000"/>
                    </a:schemeClr>
                  </a:solidFill>
                  <a:latin typeface="Segoe UI" panose="020B0502040204020203" pitchFamily="34" charset="0"/>
                  <a:cs typeface="Segoe UI" panose="020B0502040204020203" pitchFamily="34" charset="0"/>
                </a:rPr>
                <a:t>Dedicated Azure clusters</a:t>
              </a:r>
            </a:p>
          </p:txBody>
        </p:sp>
        <p:sp>
          <p:nvSpPr>
            <p:cNvPr id="70" name="Rectangle 69">
              <a:extLst>
                <a:ext uri="{FF2B5EF4-FFF2-40B4-BE49-F238E27FC236}">
                  <a16:creationId xmlns:a16="http://schemas.microsoft.com/office/drawing/2014/main" id="{456EE2C9-B4B2-44C6-AB23-AACC4CC05E09}"/>
                </a:ext>
              </a:extLst>
            </p:cNvPr>
            <p:cNvSpPr/>
            <p:nvPr/>
          </p:nvSpPr>
          <p:spPr>
            <a:xfrm>
              <a:off x="6547483" y="3901794"/>
              <a:ext cx="2699600" cy="1015663"/>
            </a:xfrm>
            <a:prstGeom prst="rect">
              <a:avLst/>
            </a:prstGeom>
          </p:spPr>
          <p:txBody>
            <a:bodyPr wrap="square">
              <a:spAutoFit/>
            </a:bodyPr>
            <a:lstStyle/>
            <a:p>
              <a:pPr algn="ctr"/>
              <a:r>
                <a:rPr lang="en-US" sz="2000" b="1">
                  <a:solidFill>
                    <a:srgbClr val="0078D7"/>
                  </a:solidFill>
                  <a:latin typeface="Segoe UI Semibold" panose="020B0702040204020203" pitchFamily="34" charset="0"/>
                  <a:cs typeface="Segoe UI Semibold" panose="020B0702040204020203" pitchFamily="34" charset="0"/>
                </a:rPr>
                <a:t>Azure </a:t>
              </a:r>
            </a:p>
            <a:p>
              <a:pPr algn="ctr"/>
              <a:r>
                <a:rPr lang="en-US" sz="2000" b="1">
                  <a:solidFill>
                    <a:srgbClr val="0078D7"/>
                  </a:solidFill>
                  <a:latin typeface="Segoe UI Semibold" panose="020B0702040204020203" pitchFamily="34" charset="0"/>
                  <a:cs typeface="Segoe UI Semibold" panose="020B0702040204020203" pitchFamily="34" charset="0"/>
                </a:rPr>
                <a:t>Service Fabric </a:t>
              </a:r>
            </a:p>
            <a:p>
              <a:pPr algn="ctr"/>
              <a:endParaRPr lang="en-US" sz="2000">
                <a:solidFill>
                  <a:srgbClr val="0078D7"/>
                </a:solidFill>
              </a:endParaRPr>
            </a:p>
          </p:txBody>
        </p:sp>
        <p:sp>
          <p:nvSpPr>
            <p:cNvPr id="53" name="Oval 52">
              <a:extLst>
                <a:ext uri="{FF2B5EF4-FFF2-40B4-BE49-F238E27FC236}">
                  <a16:creationId xmlns:a16="http://schemas.microsoft.com/office/drawing/2014/main" id="{E7C2EB2D-916C-47E0-AA7B-5FD07E8226B8}"/>
                </a:ext>
              </a:extLst>
            </p:cNvPr>
            <p:cNvSpPr/>
            <p:nvPr/>
          </p:nvSpPr>
          <p:spPr>
            <a:xfrm>
              <a:off x="7302923" y="2683634"/>
              <a:ext cx="1188720" cy="1188720"/>
            </a:xfrm>
            <a:prstGeom prst="ellipse">
              <a:avLst/>
            </a:prstGeom>
            <a:solidFill>
              <a:srgbClr val="E8E8E8"/>
            </a:solidFill>
            <a:ln w="28575">
              <a:solidFill>
                <a:srgbClr val="0078D7"/>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4" name="Graphic 33">
              <a:extLst>
                <a:ext uri="{FF2B5EF4-FFF2-40B4-BE49-F238E27FC236}">
                  <a16:creationId xmlns:a16="http://schemas.microsoft.com/office/drawing/2014/main" id="{F11F51BD-6EED-47C1-8E7B-F6A1071CA574}"/>
                </a:ext>
              </a:extLst>
            </p:cNvPr>
            <p:cNvPicPr>
              <a:picLocks noChangeAspect="1"/>
            </p:cNvPicPr>
            <p:nvPr/>
          </p:nvPicPr>
          <p:blipFill rotWithShape="1">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r="11052"/>
            <a:stretch/>
          </p:blipFill>
          <p:spPr>
            <a:xfrm>
              <a:off x="7535588" y="2928788"/>
              <a:ext cx="723389" cy="628821"/>
            </a:xfrm>
            <a:prstGeom prst="rect">
              <a:avLst/>
            </a:prstGeom>
          </p:spPr>
        </p:pic>
      </p:grpSp>
      <p:grpSp>
        <p:nvGrpSpPr>
          <p:cNvPr id="4" name="Group 3">
            <a:extLst>
              <a:ext uri="{FF2B5EF4-FFF2-40B4-BE49-F238E27FC236}">
                <a16:creationId xmlns:a16="http://schemas.microsoft.com/office/drawing/2014/main" id="{8737E089-AFC7-4191-BF52-257F3CA5B862}"/>
              </a:ext>
            </a:extLst>
          </p:cNvPr>
          <p:cNvGrpSpPr/>
          <p:nvPr/>
        </p:nvGrpSpPr>
        <p:grpSpPr>
          <a:xfrm>
            <a:off x="8238303" y="2177843"/>
            <a:ext cx="2553904" cy="2264600"/>
            <a:chOff x="8248483" y="2192358"/>
            <a:chExt cx="2553904" cy="2264600"/>
          </a:xfrm>
        </p:grpSpPr>
        <p:sp>
          <p:nvSpPr>
            <p:cNvPr id="30" name="Oval 29">
              <a:extLst>
                <a:ext uri="{FF2B5EF4-FFF2-40B4-BE49-F238E27FC236}">
                  <a16:creationId xmlns:a16="http://schemas.microsoft.com/office/drawing/2014/main" id="{59B65DC5-8BC3-468A-AC10-B582AA7684B8}"/>
                </a:ext>
              </a:extLst>
            </p:cNvPr>
            <p:cNvSpPr/>
            <p:nvPr/>
          </p:nvSpPr>
          <p:spPr>
            <a:xfrm>
              <a:off x="8931072" y="2192358"/>
              <a:ext cx="1188720" cy="1188720"/>
            </a:xfrm>
            <a:prstGeom prst="ellipse">
              <a:avLst/>
            </a:prstGeom>
            <a:solidFill>
              <a:srgbClr val="E8E8E8"/>
            </a:solidFill>
            <a:ln w="28575">
              <a:solidFill>
                <a:srgbClr val="0078D7"/>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78D7"/>
                </a:solidFill>
              </a:endParaRPr>
            </a:p>
          </p:txBody>
        </p:sp>
        <p:sp>
          <p:nvSpPr>
            <p:cNvPr id="31" name="Rectangle 30">
              <a:extLst>
                <a:ext uri="{FF2B5EF4-FFF2-40B4-BE49-F238E27FC236}">
                  <a16:creationId xmlns:a16="http://schemas.microsoft.com/office/drawing/2014/main" id="{6EB69EE6-BEE3-4C85-A200-1B2DA10459AD}"/>
                </a:ext>
              </a:extLst>
            </p:cNvPr>
            <p:cNvSpPr/>
            <p:nvPr/>
          </p:nvSpPr>
          <p:spPr>
            <a:xfrm>
              <a:off x="8248483" y="3410518"/>
              <a:ext cx="2553904" cy="707886"/>
            </a:xfrm>
            <a:prstGeom prst="rect">
              <a:avLst/>
            </a:prstGeom>
          </p:spPr>
          <p:txBody>
            <a:bodyPr wrap="none">
              <a:spAutoFit/>
            </a:bodyPr>
            <a:lstStyle/>
            <a:p>
              <a:pPr algn="ctr"/>
              <a:r>
                <a:rPr lang="en-US" sz="2000" b="1">
                  <a:solidFill>
                    <a:srgbClr val="0078D7"/>
                  </a:solidFill>
                  <a:latin typeface="Segoe UI Semibold" panose="020B0702040204020203" pitchFamily="34" charset="0"/>
                  <a:cs typeface="Segoe UI Semibold" panose="020B0702040204020203" pitchFamily="34" charset="0"/>
                </a:rPr>
                <a:t>Azure </a:t>
              </a:r>
            </a:p>
            <a:p>
              <a:pPr algn="ctr"/>
              <a:r>
                <a:rPr lang="en-US" sz="2000" b="1">
                  <a:solidFill>
                    <a:srgbClr val="0078D7"/>
                  </a:solidFill>
                  <a:latin typeface="Segoe UI Semibold" panose="020B0702040204020203" pitchFamily="34" charset="0"/>
                  <a:cs typeface="Segoe UI Semibold" panose="020B0702040204020203" pitchFamily="34" charset="0"/>
                </a:rPr>
                <a:t>Service Fabric Mesh</a:t>
              </a:r>
              <a:endParaRPr lang="en-US" sz="2000">
                <a:solidFill>
                  <a:srgbClr val="0078D7"/>
                </a:solidFill>
              </a:endParaRPr>
            </a:p>
          </p:txBody>
        </p:sp>
        <p:sp>
          <p:nvSpPr>
            <p:cNvPr id="32" name="Rectangle 31">
              <a:extLst>
                <a:ext uri="{FF2B5EF4-FFF2-40B4-BE49-F238E27FC236}">
                  <a16:creationId xmlns:a16="http://schemas.microsoft.com/office/drawing/2014/main" id="{620DEC15-571A-4D24-A755-4E2A9EC9C923}"/>
                </a:ext>
              </a:extLst>
            </p:cNvPr>
            <p:cNvSpPr/>
            <p:nvPr/>
          </p:nvSpPr>
          <p:spPr>
            <a:xfrm>
              <a:off x="8331831" y="4118404"/>
              <a:ext cx="2406564" cy="338554"/>
            </a:xfrm>
            <a:prstGeom prst="rect">
              <a:avLst/>
            </a:prstGeom>
          </p:spPr>
          <p:txBody>
            <a:bodyPr wrap="square">
              <a:spAutoFit/>
            </a:bodyPr>
            <a:lstStyle/>
            <a:p>
              <a:pPr algn="ctr" defTabSz="932574">
                <a:spcBef>
                  <a:spcPts val="300"/>
                </a:spcBef>
                <a:spcAft>
                  <a:spcPts val="2400"/>
                </a:spcAft>
              </a:pPr>
              <a:r>
                <a:rPr lang="en-US" sz="1600">
                  <a:solidFill>
                    <a:schemeClr val="tx1">
                      <a:lumMod val="65000"/>
                      <a:lumOff val="35000"/>
                    </a:schemeClr>
                  </a:solidFill>
                  <a:latin typeface="Segoe UI" panose="020B0502040204020203" pitchFamily="34" charset="0"/>
                  <a:cs typeface="Segoe UI" panose="020B0502040204020203" pitchFamily="34" charset="0"/>
                </a:rPr>
                <a:t>Serverless microservices</a:t>
              </a:r>
            </a:p>
          </p:txBody>
        </p:sp>
        <p:pic>
          <p:nvPicPr>
            <p:cNvPr id="40" name="Graphic 39">
              <a:extLst>
                <a:ext uri="{FF2B5EF4-FFF2-40B4-BE49-F238E27FC236}">
                  <a16:creationId xmlns:a16="http://schemas.microsoft.com/office/drawing/2014/main" id="{1A4D8D1A-D0EE-4FAC-89FB-20693CA0DCF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067388" y="2340269"/>
              <a:ext cx="935450" cy="935450"/>
            </a:xfrm>
            <a:prstGeom prst="rect">
              <a:avLst/>
            </a:prstGeom>
          </p:spPr>
        </p:pic>
      </p:grpSp>
      <p:sp>
        <p:nvSpPr>
          <p:cNvPr id="38" name="Rectangle 37">
            <a:extLst>
              <a:ext uri="{FF2B5EF4-FFF2-40B4-BE49-F238E27FC236}">
                <a16:creationId xmlns:a16="http://schemas.microsoft.com/office/drawing/2014/main" id="{ABFE69CE-FB38-489A-9B71-8ECEE94189E1}"/>
              </a:ext>
            </a:extLst>
          </p:cNvPr>
          <p:cNvSpPr/>
          <p:nvPr/>
        </p:nvSpPr>
        <p:spPr>
          <a:xfrm>
            <a:off x="8804383" y="5635166"/>
            <a:ext cx="1540236" cy="1089529"/>
          </a:xfrm>
          <a:prstGeom prst="rect">
            <a:avLst/>
          </a:prstGeom>
        </p:spPr>
        <p:txBody>
          <a:bodyPr wrap="square" anchor="ctr">
            <a:spAutoFit/>
          </a:bodyPr>
          <a:lstStyle/>
          <a:p>
            <a:pPr marL="0" marR="0" lvl="1" indent="0" algn="ctr" defTabSz="914400"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7"/>
                </a:solidFill>
                <a:effectLst/>
                <a:uLnTx/>
                <a:uFillTx/>
                <a:latin typeface="Segoe UI Light" panose="020B0502040204020203" pitchFamily="34" charset="0"/>
                <a:ea typeface="+mn-ea"/>
                <a:cs typeface="Segoe UI Light" panose="020B0502040204020203" pitchFamily="34" charset="0"/>
              </a:rPr>
              <a:t>Virtual machines</a:t>
            </a:r>
          </a:p>
          <a:p>
            <a:pPr marL="0" marR="0" lvl="1" indent="0" algn="ctr" defTabSz="914400"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7"/>
                </a:solidFill>
                <a:effectLst/>
                <a:uLnTx/>
                <a:uFillTx/>
                <a:latin typeface="Segoe UI Light" panose="020B0502040204020203" pitchFamily="34" charset="0"/>
                <a:ea typeface="+mn-ea"/>
                <a:cs typeface="Segoe UI Light" panose="020B0502040204020203" pitchFamily="34" charset="0"/>
              </a:rPr>
              <a:t>OS patching</a:t>
            </a:r>
          </a:p>
          <a:p>
            <a:pPr marL="0" marR="0" lvl="1" indent="0" algn="ctr" defTabSz="914400"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7"/>
                </a:solidFill>
                <a:effectLst/>
                <a:uLnTx/>
                <a:uFillTx/>
                <a:latin typeface="Segoe UI Light" panose="020B0502040204020203" pitchFamily="34" charset="0"/>
                <a:ea typeface="+mn-ea"/>
                <a:cs typeface="Segoe UI Light" panose="020B0502040204020203" pitchFamily="34" charset="0"/>
              </a:rPr>
              <a:t>Runtime upgrades</a:t>
            </a:r>
          </a:p>
          <a:p>
            <a:pPr marL="0" marR="0" lvl="1" indent="0" algn="ctr" defTabSz="914400"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7"/>
                </a:solidFill>
                <a:effectLst/>
                <a:uLnTx/>
                <a:uFillTx/>
                <a:latin typeface="Segoe UI Light" panose="020B0502040204020203" pitchFamily="34" charset="0"/>
                <a:ea typeface="+mn-ea"/>
                <a:cs typeface="Segoe UI Light" panose="020B0502040204020203" pitchFamily="34" charset="0"/>
              </a:rPr>
              <a:t>Capacity planning</a:t>
            </a:r>
          </a:p>
          <a:p>
            <a:pPr marL="0" marR="0" lvl="1" indent="0" algn="ctr" defTabSz="914400" rtl="0" eaLnBrk="1" fontAlgn="auto" latinLnBrk="0" hangingPunct="1">
              <a:lnSpc>
                <a:spcPct val="90000"/>
              </a:lnSpc>
              <a:spcBef>
                <a:spcPts val="0"/>
              </a:spcBef>
              <a:spcAft>
                <a:spcPts val="0"/>
              </a:spcAft>
              <a:buClrTx/>
              <a:buSzTx/>
              <a:buFontTx/>
              <a:buNone/>
              <a:tabLst/>
              <a:defRPr/>
            </a:pPr>
            <a:r>
              <a:rPr lang="en-US" sz="1200" dirty="0">
                <a:solidFill>
                  <a:srgbClr val="0078D7"/>
                </a:solidFill>
                <a:latin typeface="Segoe UI Light" panose="020B0502040204020203" pitchFamily="34" charset="0"/>
                <a:cs typeface="Segoe UI Light" panose="020B0502040204020203" pitchFamily="34" charset="0"/>
              </a:rPr>
              <a:t>Network and storage</a:t>
            </a:r>
            <a:endParaRPr kumimoji="0" lang="en-US" sz="1200" b="0" i="0" u="none" strike="noStrike" kern="1200" cap="none" spc="0" normalizeH="0" baseline="0" noProof="0" dirty="0">
              <a:ln>
                <a:noFill/>
              </a:ln>
              <a:solidFill>
                <a:srgbClr val="0078D7"/>
              </a:solidFill>
              <a:effectLst/>
              <a:uLnTx/>
              <a:uFillTx/>
              <a:latin typeface="Segoe UI Light" panose="020B0502040204020203" pitchFamily="34" charset="0"/>
              <a:ea typeface="+mn-ea"/>
              <a:cs typeface="Segoe UI Light" panose="020B0502040204020203" pitchFamily="34" charset="0"/>
            </a:endParaRPr>
          </a:p>
          <a:p>
            <a:pPr marL="0" marR="0" lvl="1" indent="0" algn="ctr" defTabSz="914400"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7"/>
                </a:solidFill>
                <a:effectLst/>
                <a:uLnTx/>
                <a:uFillTx/>
                <a:latin typeface="Segoe UI Light" panose="020B0502040204020203" pitchFamily="34" charset="0"/>
                <a:ea typeface="+mn-ea"/>
                <a:cs typeface="Segoe UI Light" panose="020B0502040204020203" pitchFamily="34" charset="0"/>
              </a:rPr>
              <a:t>Micro-billing</a:t>
            </a:r>
          </a:p>
        </p:txBody>
      </p:sp>
      <p:sp>
        <p:nvSpPr>
          <p:cNvPr id="39" name="Rectangle 38">
            <a:extLst>
              <a:ext uri="{FF2B5EF4-FFF2-40B4-BE49-F238E27FC236}">
                <a16:creationId xmlns:a16="http://schemas.microsoft.com/office/drawing/2014/main" id="{698A2702-8508-4D50-BA8F-85BEF4C9BF77}"/>
              </a:ext>
            </a:extLst>
          </p:cNvPr>
          <p:cNvSpPr/>
          <p:nvPr/>
        </p:nvSpPr>
        <p:spPr>
          <a:xfrm>
            <a:off x="8812984" y="5174473"/>
            <a:ext cx="1389797" cy="258532"/>
          </a:xfrm>
          <a:prstGeom prst="rect">
            <a:avLst/>
          </a:prstGeom>
        </p:spPr>
        <p:txBody>
          <a:bodyPr wrap="square" anchor="ctr">
            <a:spAutoFit/>
          </a:bodyPr>
          <a:lstStyle/>
          <a:p>
            <a:pPr marL="0" marR="0" lvl="1" indent="0" algn="ctr" defTabSz="914400"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App deployment</a:t>
            </a:r>
          </a:p>
        </p:txBody>
      </p:sp>
      <p:cxnSp>
        <p:nvCxnSpPr>
          <p:cNvPr id="44" name="Straight Connector 43">
            <a:extLst>
              <a:ext uri="{FF2B5EF4-FFF2-40B4-BE49-F238E27FC236}">
                <a16:creationId xmlns:a16="http://schemas.microsoft.com/office/drawing/2014/main" id="{3FC3EB5A-39B6-47AC-B4F6-62E7C72A4A90}"/>
              </a:ext>
            </a:extLst>
          </p:cNvPr>
          <p:cNvCxnSpPr>
            <a:cxnSpLocks/>
          </p:cNvCxnSpPr>
          <p:nvPr/>
        </p:nvCxnSpPr>
        <p:spPr>
          <a:xfrm>
            <a:off x="586740" y="5534085"/>
            <a:ext cx="10341090" cy="0"/>
          </a:xfrm>
          <a:prstGeom prst="line">
            <a:avLst/>
          </a:prstGeom>
          <a:ln w="6350">
            <a:solidFill>
              <a:srgbClr val="0078D7"/>
            </a:solidFill>
            <a:prstDash val="solid"/>
          </a:ln>
        </p:spPr>
        <p:style>
          <a:lnRef idx="1">
            <a:schemeClr val="accent1"/>
          </a:lnRef>
          <a:fillRef idx="0">
            <a:schemeClr val="accent1"/>
          </a:fillRef>
          <a:effectRef idx="0">
            <a:schemeClr val="accent1"/>
          </a:effectRef>
          <a:fontRef idx="minor">
            <a:schemeClr val="tx1"/>
          </a:fontRef>
        </p:style>
      </p:cxnSp>
      <p:sp>
        <p:nvSpPr>
          <p:cNvPr id="49" name="Rectangle 48">
            <a:extLst>
              <a:ext uri="{FF2B5EF4-FFF2-40B4-BE49-F238E27FC236}">
                <a16:creationId xmlns:a16="http://schemas.microsoft.com/office/drawing/2014/main" id="{1786DABB-E6F3-44CA-9527-1C03E431ACA7}"/>
              </a:ext>
            </a:extLst>
          </p:cNvPr>
          <p:cNvSpPr/>
          <p:nvPr/>
        </p:nvSpPr>
        <p:spPr>
          <a:xfrm>
            <a:off x="577456" y="4781142"/>
            <a:ext cx="493853" cy="338554"/>
          </a:xfrm>
          <a:prstGeom prst="rect">
            <a:avLst/>
          </a:prstGeom>
        </p:spPr>
        <p:txBody>
          <a:bodyPr wrap="none">
            <a:spAutoFit/>
          </a:bodyPr>
          <a:lstStyle/>
          <a:p>
            <a:pPr marL="0" marR="0" lvl="1" indent="0" algn="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chemeClr val="tx1">
                    <a:lumMod val="65000"/>
                    <a:lumOff val="35000"/>
                  </a:schemeClr>
                </a:solidFill>
                <a:effectLst/>
                <a:uLnTx/>
                <a:uFillTx/>
                <a:latin typeface="Segoe UI Light" panose="020B0502040204020203" pitchFamily="34" charset="0"/>
                <a:ea typeface="+mn-ea"/>
                <a:cs typeface="Segoe UI Light" panose="020B0502040204020203" pitchFamily="34" charset="0"/>
              </a:rPr>
              <a:t>You</a:t>
            </a:r>
          </a:p>
        </p:txBody>
      </p:sp>
      <p:sp>
        <p:nvSpPr>
          <p:cNvPr id="50" name="Rectangle 49">
            <a:extLst>
              <a:ext uri="{FF2B5EF4-FFF2-40B4-BE49-F238E27FC236}">
                <a16:creationId xmlns:a16="http://schemas.microsoft.com/office/drawing/2014/main" id="{DB1B79B8-65B4-45D3-8477-4229DE77DDD0}"/>
              </a:ext>
            </a:extLst>
          </p:cNvPr>
          <p:cNvSpPr/>
          <p:nvPr/>
        </p:nvSpPr>
        <p:spPr>
          <a:xfrm>
            <a:off x="586740" y="5830101"/>
            <a:ext cx="687111" cy="338554"/>
          </a:xfrm>
          <a:prstGeom prst="rect">
            <a:avLst/>
          </a:prstGeom>
        </p:spPr>
        <p:txBody>
          <a:bodyPr wrap="none">
            <a:spAutoFit/>
          </a:bodyPr>
          <a:lstStyle/>
          <a:p>
            <a:pPr marL="0" marR="0" lvl="1" indent="0" algn="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chemeClr val="tx1">
                    <a:lumMod val="65000"/>
                    <a:lumOff val="35000"/>
                  </a:schemeClr>
                </a:solidFill>
                <a:effectLst/>
                <a:uLnTx/>
                <a:uFillTx/>
                <a:latin typeface="Segoe UI Light" panose="020B0502040204020203" pitchFamily="34" charset="0"/>
                <a:ea typeface="+mn-ea"/>
                <a:cs typeface="Segoe UI Light" panose="020B0502040204020203" pitchFamily="34" charset="0"/>
              </a:rPr>
              <a:t>Azure</a:t>
            </a:r>
          </a:p>
        </p:txBody>
      </p:sp>
      <p:sp>
        <p:nvSpPr>
          <p:cNvPr id="51" name="Rectangle 50">
            <a:extLst>
              <a:ext uri="{FF2B5EF4-FFF2-40B4-BE49-F238E27FC236}">
                <a16:creationId xmlns:a16="http://schemas.microsoft.com/office/drawing/2014/main" id="{1D797CB9-6181-4572-A763-F53BC208B217}"/>
              </a:ext>
            </a:extLst>
          </p:cNvPr>
          <p:cNvSpPr/>
          <p:nvPr/>
        </p:nvSpPr>
        <p:spPr>
          <a:xfrm rot="16200000">
            <a:off x="-387932" y="5263728"/>
            <a:ext cx="1471300" cy="338554"/>
          </a:xfrm>
          <a:prstGeom prst="rect">
            <a:avLst/>
          </a:prstGeom>
        </p:spPr>
        <p:txBody>
          <a:bodyPr wrap="none">
            <a:spAutoFit/>
          </a:bodyPr>
          <a:lstStyle/>
          <a:p>
            <a:pPr marL="0" marR="0" lvl="0" indent="0" algn="l" defTabSz="932574" rtl="0" eaLnBrk="1" fontAlgn="auto" latinLnBrk="0" hangingPunct="1">
              <a:lnSpc>
                <a:spcPct val="100000"/>
              </a:lnSpc>
              <a:spcBef>
                <a:spcPts val="0"/>
              </a:spcBef>
              <a:spcAft>
                <a:spcPts val="300"/>
              </a:spcAft>
              <a:buClrTx/>
              <a:buSzTx/>
              <a:buFontTx/>
              <a:buNone/>
              <a:tabLst/>
              <a:defRPr/>
            </a:pPr>
            <a:r>
              <a:rPr kumimoji="0" lang="en-US" sz="1600" b="1"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Responsibility</a:t>
            </a:r>
          </a:p>
        </p:txBody>
      </p:sp>
      <p:sp>
        <p:nvSpPr>
          <p:cNvPr id="52" name="Rectangle 51">
            <a:extLst>
              <a:ext uri="{FF2B5EF4-FFF2-40B4-BE49-F238E27FC236}">
                <a16:creationId xmlns:a16="http://schemas.microsoft.com/office/drawing/2014/main" id="{7EA3ED63-E70C-4D64-9656-922AA03534FD}"/>
              </a:ext>
            </a:extLst>
          </p:cNvPr>
          <p:cNvSpPr/>
          <p:nvPr/>
        </p:nvSpPr>
        <p:spPr>
          <a:xfrm>
            <a:off x="5280242" y="4857468"/>
            <a:ext cx="1580700" cy="590931"/>
          </a:xfrm>
          <a:prstGeom prst="rect">
            <a:avLst/>
          </a:prstGeom>
        </p:spPr>
        <p:txBody>
          <a:bodyPr wrap="square" anchor="ctr">
            <a:spAutoFit/>
          </a:bodyPr>
          <a:lstStyle/>
          <a:p>
            <a:pPr marL="0" marR="0" lvl="1" indent="0" algn="ctr" defTabSz="914400"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Cluster capacity</a:t>
            </a:r>
          </a:p>
          <a:p>
            <a:pPr marL="0" marR="0" lvl="1" indent="0" algn="ctr" defTabSz="914400" rtl="0" eaLnBrk="1" fontAlgn="auto" latinLnBrk="0" hangingPunct="1">
              <a:lnSpc>
                <a:spcPct val="90000"/>
              </a:lnSpc>
              <a:spcBef>
                <a:spcPts val="0"/>
              </a:spcBef>
              <a:spcAft>
                <a:spcPts val="0"/>
              </a:spcAft>
              <a:buClrTx/>
              <a:buSzTx/>
              <a:buFontTx/>
              <a:buNone/>
              <a:tabLst/>
              <a:defRPr/>
            </a:pPr>
            <a:r>
              <a:rPr lang="en-US" sz="1200">
                <a:solidFill>
                  <a:srgbClr val="0078D7"/>
                </a:solidFill>
                <a:latin typeface="Segoe UI Light" panose="020B0502040204020203" pitchFamily="34" charset="0"/>
                <a:cs typeface="Segoe UI Light" panose="020B0502040204020203" pitchFamily="34" charset="0"/>
              </a:rPr>
              <a:t>Network and storage</a:t>
            </a:r>
            <a:endParaRPr kumimoji="0" lang="en-US" sz="1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endParaRPr>
          </a:p>
          <a:p>
            <a:pPr marL="0" marR="0" lvl="1" indent="0" algn="ctr" defTabSz="914400"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App deployment</a:t>
            </a:r>
          </a:p>
        </p:txBody>
      </p:sp>
      <p:sp>
        <p:nvSpPr>
          <p:cNvPr id="54" name="Rectangle 53">
            <a:extLst>
              <a:ext uri="{FF2B5EF4-FFF2-40B4-BE49-F238E27FC236}">
                <a16:creationId xmlns:a16="http://schemas.microsoft.com/office/drawing/2014/main" id="{AE0B73BD-52D7-4C25-9F67-68FB223B4B15}"/>
              </a:ext>
            </a:extLst>
          </p:cNvPr>
          <p:cNvSpPr/>
          <p:nvPr/>
        </p:nvSpPr>
        <p:spPr>
          <a:xfrm>
            <a:off x="5373154" y="5590864"/>
            <a:ext cx="1389797" cy="590931"/>
          </a:xfrm>
          <a:prstGeom prst="rect">
            <a:avLst/>
          </a:prstGeom>
        </p:spPr>
        <p:txBody>
          <a:bodyPr wrap="square" anchor="ctr">
            <a:spAutoFit/>
          </a:bodyPr>
          <a:lstStyle/>
          <a:p>
            <a:pPr marL="0" marR="0" lvl="1" indent="0" algn="ctr" defTabSz="914400"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Virtual machines</a:t>
            </a:r>
          </a:p>
          <a:p>
            <a:pPr marL="0" marR="0" lvl="1" indent="0" algn="ctr" defTabSz="914400"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OS patching</a:t>
            </a:r>
          </a:p>
          <a:p>
            <a:pPr marL="0" marR="0" lvl="1" indent="0" algn="ctr" defTabSz="914400"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Runtime upgrades</a:t>
            </a:r>
          </a:p>
        </p:txBody>
      </p:sp>
      <p:sp>
        <p:nvSpPr>
          <p:cNvPr id="55" name="Rectangle 54">
            <a:extLst>
              <a:ext uri="{FF2B5EF4-FFF2-40B4-BE49-F238E27FC236}">
                <a16:creationId xmlns:a16="http://schemas.microsoft.com/office/drawing/2014/main" id="{1B7C6C11-810E-4F39-B9A7-8D6D4CB1B134}"/>
              </a:ext>
            </a:extLst>
          </p:cNvPr>
          <p:cNvSpPr/>
          <p:nvPr/>
        </p:nvSpPr>
        <p:spPr>
          <a:xfrm>
            <a:off x="1726082" y="4444556"/>
            <a:ext cx="1598659" cy="1089529"/>
          </a:xfrm>
          <a:prstGeom prst="rect">
            <a:avLst/>
          </a:prstGeom>
        </p:spPr>
        <p:txBody>
          <a:bodyPr wrap="square" anchor="ctr">
            <a:spAutoFit/>
          </a:bodyPr>
          <a:lstStyle/>
          <a:p>
            <a:pPr marL="0" marR="0" lvl="1" indent="0" algn="ctr" defTabSz="914400"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Hardware</a:t>
            </a:r>
          </a:p>
          <a:p>
            <a:pPr marL="0" marR="0" lvl="1" indent="0" algn="ctr" defTabSz="914400"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OS patching</a:t>
            </a:r>
          </a:p>
          <a:p>
            <a:pPr marL="0" marR="0" lvl="1" indent="0" algn="ctr" defTabSz="914400"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Runtime upgrades</a:t>
            </a:r>
          </a:p>
          <a:p>
            <a:pPr marL="0" marR="0" lvl="1" indent="0" algn="ctr" defTabSz="914400"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Cluster capacity</a:t>
            </a:r>
          </a:p>
          <a:p>
            <a:pPr marL="0" marR="0" lvl="1" indent="0" algn="ctr" defTabSz="914400" rtl="0" eaLnBrk="1" fontAlgn="auto" latinLnBrk="0" hangingPunct="1">
              <a:lnSpc>
                <a:spcPct val="90000"/>
              </a:lnSpc>
              <a:spcBef>
                <a:spcPts val="0"/>
              </a:spcBef>
              <a:spcAft>
                <a:spcPts val="0"/>
              </a:spcAft>
              <a:buClrTx/>
              <a:buSzTx/>
              <a:buFontTx/>
              <a:buNone/>
              <a:tabLst/>
              <a:defRPr/>
            </a:pPr>
            <a:r>
              <a:rPr lang="en-US" sz="1200">
                <a:solidFill>
                  <a:srgbClr val="0078D7"/>
                </a:solidFill>
                <a:latin typeface="Segoe UI Light" panose="020B0502040204020203" pitchFamily="34" charset="0"/>
                <a:cs typeface="Segoe UI Light" panose="020B0502040204020203" pitchFamily="34" charset="0"/>
              </a:rPr>
              <a:t>Network and storage</a:t>
            </a:r>
            <a:endParaRPr kumimoji="0" lang="en-US" sz="1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endParaRPr>
          </a:p>
          <a:p>
            <a:pPr marL="0" marR="0" lvl="1" indent="0" algn="ctr" defTabSz="914400"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App deployment</a:t>
            </a:r>
          </a:p>
        </p:txBody>
      </p:sp>
    </p:spTree>
    <p:extLst>
      <p:ext uri="{BB962C8B-B14F-4D97-AF65-F5344CB8AC3E}">
        <p14:creationId xmlns:p14="http://schemas.microsoft.com/office/powerpoint/2010/main" val="2369803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A284CE4-6876-4CB5-9917-D96732D0DDF1}"/>
              </a:ext>
            </a:extLst>
          </p:cNvPr>
          <p:cNvSpPr txBox="1"/>
          <p:nvPr/>
        </p:nvSpPr>
        <p:spPr>
          <a:xfrm>
            <a:off x="259773" y="158164"/>
            <a:ext cx="8066504" cy="646331"/>
          </a:xfrm>
          <a:prstGeom prst="rect">
            <a:avLst/>
          </a:prstGeom>
          <a:noFill/>
        </p:spPr>
        <p:txBody>
          <a:bodyPr wrap="none" rtlCol="0">
            <a:spAutoFit/>
          </a:bodyPr>
          <a:lstStyle/>
          <a:p>
            <a:r>
              <a:rPr lang="en-US" sz="3600" b="1" spc="-50" dirty="0">
                <a:ln w="3175">
                  <a:noFill/>
                </a:ln>
                <a:gradFill>
                  <a:gsLst>
                    <a:gs pos="1250">
                      <a:schemeClr val="tx1"/>
                    </a:gs>
                    <a:gs pos="100000">
                      <a:schemeClr val="tx1"/>
                    </a:gs>
                  </a:gsLst>
                  <a:lin ang="5400000" scaled="0"/>
                </a:gradFill>
                <a:latin typeface="+mj-lt"/>
                <a:cs typeface="Segoe UI" pitchFamily="34" charset="0"/>
              </a:rPr>
              <a:t>Powering Azure and Microsoft services</a:t>
            </a:r>
          </a:p>
        </p:txBody>
      </p:sp>
      <p:sp>
        <p:nvSpPr>
          <p:cNvPr id="6" name="Content Placeholder 6">
            <a:extLst>
              <a:ext uri="{FF2B5EF4-FFF2-40B4-BE49-F238E27FC236}">
                <a16:creationId xmlns:a16="http://schemas.microsoft.com/office/drawing/2014/main" id="{D144AB1B-9A11-4E80-B350-D45AED7073B8}"/>
              </a:ext>
            </a:extLst>
          </p:cNvPr>
          <p:cNvSpPr txBox="1">
            <a:spLocks/>
          </p:cNvSpPr>
          <p:nvPr/>
        </p:nvSpPr>
        <p:spPr>
          <a:xfrm>
            <a:off x="330953" y="796825"/>
            <a:ext cx="9763735" cy="312008"/>
          </a:xfrm>
          <a:prstGeom prst="rect">
            <a:avLst/>
          </a:prstGeom>
        </p:spPr>
        <p:txBody>
          <a:bodyPr vert="horz" wrap="square" lIns="91440" tIns="0" rIns="91440" bIns="0" rtlCol="0">
            <a:spAutoFit/>
          </a:bodyPr>
          <a:lstStyle>
            <a:lvl1pPr marL="0" indent="0" algn="l" defTabSz="914132" rtl="0" eaLnBrk="1" latinLnBrk="0" hangingPunct="1">
              <a:lnSpc>
                <a:spcPct val="110000"/>
              </a:lnSpc>
              <a:spcBef>
                <a:spcPts val="1200"/>
              </a:spcBef>
              <a:spcAft>
                <a:spcPts val="600"/>
              </a:spcAft>
              <a:buClr>
                <a:schemeClr val="bg1"/>
              </a:buClr>
              <a:buSzPct val="120000"/>
              <a:buFontTx/>
              <a:buNone/>
              <a:defRPr lang="en-US" sz="2400" b="1" i="0" kern="1200" spc="-60" baseline="0">
                <a:solidFill>
                  <a:schemeClr val="tx1"/>
                </a:solidFill>
                <a:effectLst/>
                <a:latin typeface="Segoe UI Semibold" charset="0"/>
                <a:ea typeface="Segoe UI Semibold" charset="0"/>
                <a:cs typeface="Segoe UI Semibold" charset="0"/>
              </a:defRPr>
            </a:lvl1pPr>
            <a:lvl2pPr marL="457200" indent="0" algn="ctr" defTabSz="914132" rtl="0" eaLnBrk="1" latinLnBrk="0" hangingPunct="1">
              <a:lnSpc>
                <a:spcPct val="110000"/>
              </a:lnSpc>
              <a:spcBef>
                <a:spcPts val="0"/>
              </a:spcBef>
              <a:spcAft>
                <a:spcPts val="600"/>
              </a:spcAft>
              <a:buClrTx/>
              <a:buSzPct val="110000"/>
              <a:buFont typeface="Arial" charset="0"/>
              <a:buNone/>
              <a:defRPr lang="en-US" sz="2000" b="0" i="0" kern="1200">
                <a:solidFill>
                  <a:schemeClr val="tx1"/>
                </a:solidFill>
                <a:effectLst/>
                <a:latin typeface="Segoe UI" charset="0"/>
                <a:ea typeface="Segoe UI" charset="0"/>
                <a:cs typeface="Segoe UI" charset="0"/>
              </a:defRPr>
            </a:lvl2pPr>
            <a:lvl3pPr marL="914400" indent="0" algn="ctr" defTabSz="914132" rtl="0" eaLnBrk="1" latinLnBrk="0" hangingPunct="1">
              <a:lnSpc>
                <a:spcPct val="110000"/>
              </a:lnSpc>
              <a:spcBef>
                <a:spcPts val="0"/>
              </a:spcBef>
              <a:spcAft>
                <a:spcPts val="600"/>
              </a:spcAft>
              <a:buClrTx/>
              <a:buSzPct val="120000"/>
              <a:buFont typeface="Arial" charset="0"/>
              <a:buNone/>
              <a:defRPr lang="en-US" sz="1800" b="0" i="0" kern="1200">
                <a:solidFill>
                  <a:schemeClr val="tx1"/>
                </a:solidFill>
                <a:effectLst/>
                <a:latin typeface="Segoe UI" charset="0"/>
                <a:ea typeface="Segoe UI" charset="0"/>
                <a:cs typeface="Segoe UI" charset="0"/>
              </a:defRPr>
            </a:lvl3pPr>
            <a:lvl4pPr marL="1371600" indent="0" algn="ctr" defTabSz="914132" rtl="0" eaLnBrk="1" latinLnBrk="0" hangingPunct="1">
              <a:lnSpc>
                <a:spcPct val="110000"/>
              </a:lnSpc>
              <a:spcBef>
                <a:spcPts val="0"/>
              </a:spcBef>
              <a:spcAft>
                <a:spcPts val="600"/>
              </a:spcAft>
              <a:buClrTx/>
              <a:buFont typeface="Arial" charset="0"/>
              <a:buNone/>
              <a:tabLst/>
              <a:defRPr lang="en-US" sz="1600" b="0" i="0" kern="1200">
                <a:solidFill>
                  <a:schemeClr val="tx1"/>
                </a:solidFill>
                <a:effectLst/>
                <a:latin typeface="Segoe UI" charset="0"/>
                <a:ea typeface="Segoe UI" charset="0"/>
                <a:cs typeface="Segoe UI" charset="0"/>
              </a:defRPr>
            </a:lvl4pPr>
            <a:lvl5pPr marL="1828800" indent="0" algn="ctr" defTabSz="914132" rtl="0" eaLnBrk="1" latinLnBrk="0" hangingPunct="1">
              <a:lnSpc>
                <a:spcPct val="110000"/>
              </a:lnSpc>
              <a:spcBef>
                <a:spcPts val="500"/>
              </a:spcBef>
              <a:buClr>
                <a:schemeClr val="tx1"/>
              </a:buClr>
              <a:buFont typeface="Arial"/>
              <a:buNone/>
              <a:defRPr lang="en-US" sz="1600" b="0" i="0" kern="1200">
                <a:solidFill>
                  <a:schemeClr val="tx1"/>
                </a:solidFill>
                <a:effectLst/>
                <a:latin typeface="Segoe UI" charset="0"/>
                <a:ea typeface="Segoe UI" charset="0"/>
                <a:cs typeface="Segoe UI" charset="0"/>
              </a:defRPr>
            </a:lvl5pPr>
            <a:lvl6pPr marL="2286000" indent="0" algn="ctr" defTabSz="914132" rtl="0" eaLnBrk="1" latinLnBrk="0" hangingPunct="1">
              <a:lnSpc>
                <a:spcPct val="11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132"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132"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132"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b="0" dirty="0">
                <a:solidFill>
                  <a:schemeClr val="tx1">
                    <a:lumMod val="65000"/>
                    <a:lumOff val="35000"/>
                  </a:schemeClr>
                </a:solidFill>
                <a:latin typeface="+mj-lt"/>
                <a:ea typeface="+mn-ea"/>
                <a:cs typeface="Segoe UI Light" panose="020B0502040204020203" pitchFamily="34" charset="0"/>
              </a:rPr>
              <a:t>Azure Service Fabric is designed for mission-critical services</a:t>
            </a:r>
          </a:p>
        </p:txBody>
      </p:sp>
      <p:grpSp>
        <p:nvGrpSpPr>
          <p:cNvPr id="132" name="Group 131">
            <a:extLst>
              <a:ext uri="{FF2B5EF4-FFF2-40B4-BE49-F238E27FC236}">
                <a16:creationId xmlns:a16="http://schemas.microsoft.com/office/drawing/2014/main" id="{D28FE43F-C327-4B5E-8545-493AE26F479F}"/>
              </a:ext>
            </a:extLst>
          </p:cNvPr>
          <p:cNvGrpSpPr/>
          <p:nvPr/>
        </p:nvGrpSpPr>
        <p:grpSpPr>
          <a:xfrm>
            <a:off x="151420" y="1709188"/>
            <a:ext cx="6082478" cy="4226413"/>
            <a:chOff x="-88173" y="1377961"/>
            <a:chExt cx="6707382" cy="4660629"/>
          </a:xfrm>
        </p:grpSpPr>
        <p:sp>
          <p:nvSpPr>
            <p:cNvPr id="141" name="Oval 140">
              <a:extLst>
                <a:ext uri="{FF2B5EF4-FFF2-40B4-BE49-F238E27FC236}">
                  <a16:creationId xmlns:a16="http://schemas.microsoft.com/office/drawing/2014/main" id="{811B07E2-9E2C-44A0-9916-B382C37C21F5}"/>
                </a:ext>
              </a:extLst>
            </p:cNvPr>
            <p:cNvSpPr/>
            <p:nvPr/>
          </p:nvSpPr>
          <p:spPr bwMode="auto">
            <a:xfrm>
              <a:off x="1283407" y="2110067"/>
              <a:ext cx="3641002" cy="3641002"/>
            </a:xfrm>
            <a:prstGeom prst="ellipse">
              <a:avLst/>
            </a:prstGeom>
            <a:noFill/>
            <a:ln w="12700">
              <a:solidFill>
                <a:srgbClr val="0078D7"/>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2353">
                  <a:gradFill>
                    <a:gsLst>
                      <a:gs pos="0">
                        <a:srgbClr val="FFFFFF"/>
                      </a:gs>
                      <a:gs pos="100000">
                        <a:srgbClr val="FFFFFF"/>
                      </a:gs>
                    </a:gsLst>
                    <a:lin ang="5400000" scaled="0"/>
                  </a:gradFill>
                  <a:ea typeface="Segoe UI" pitchFamily="34" charset="0"/>
                  <a:cs typeface="Segoe UI" pitchFamily="34" charset="0"/>
                </a:rPr>
                <a:t> </a:t>
              </a:r>
            </a:p>
          </p:txBody>
        </p:sp>
        <p:sp>
          <p:nvSpPr>
            <p:cNvPr id="143" name="Rectangle 142">
              <a:extLst>
                <a:ext uri="{FF2B5EF4-FFF2-40B4-BE49-F238E27FC236}">
                  <a16:creationId xmlns:a16="http://schemas.microsoft.com/office/drawing/2014/main" id="{E7901859-CCEB-44FE-A1C4-DECB72218AE6}"/>
                </a:ext>
              </a:extLst>
            </p:cNvPr>
            <p:cNvSpPr/>
            <p:nvPr/>
          </p:nvSpPr>
          <p:spPr bwMode="auto">
            <a:xfrm>
              <a:off x="2889476" y="1954224"/>
              <a:ext cx="272511" cy="199239"/>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nvGrpSpPr>
            <p:cNvPr id="145" name="Group 144">
              <a:extLst>
                <a:ext uri="{FF2B5EF4-FFF2-40B4-BE49-F238E27FC236}">
                  <a16:creationId xmlns:a16="http://schemas.microsoft.com/office/drawing/2014/main" id="{E244581C-810C-44B7-B9D5-EA3DE3666C7F}"/>
                </a:ext>
              </a:extLst>
            </p:cNvPr>
            <p:cNvGrpSpPr/>
            <p:nvPr/>
          </p:nvGrpSpPr>
          <p:grpSpPr>
            <a:xfrm>
              <a:off x="3340320" y="5173965"/>
              <a:ext cx="861056" cy="861056"/>
              <a:chOff x="3340320" y="5173965"/>
              <a:chExt cx="861056" cy="861056"/>
            </a:xfrm>
          </p:grpSpPr>
          <p:sp>
            <p:nvSpPr>
              <p:cNvPr id="217" name="Oval 216">
                <a:extLst>
                  <a:ext uri="{FF2B5EF4-FFF2-40B4-BE49-F238E27FC236}">
                    <a16:creationId xmlns:a16="http://schemas.microsoft.com/office/drawing/2014/main" id="{80C5C6AC-8455-452E-8A03-8E943E22A188}"/>
                  </a:ext>
                </a:extLst>
              </p:cNvPr>
              <p:cNvSpPr/>
              <p:nvPr/>
            </p:nvSpPr>
            <p:spPr bwMode="auto">
              <a:xfrm>
                <a:off x="3340320" y="5173965"/>
                <a:ext cx="861056" cy="861056"/>
              </a:xfrm>
              <a:prstGeom prst="ellipse">
                <a:avLst/>
              </a:prstGeom>
              <a:solidFill>
                <a:schemeClr val="bg1"/>
              </a:solid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nvGrpSpPr>
              <p:cNvPr id="218" name="Group 217">
                <a:extLst>
                  <a:ext uri="{FF2B5EF4-FFF2-40B4-BE49-F238E27FC236}">
                    <a16:creationId xmlns:a16="http://schemas.microsoft.com/office/drawing/2014/main" id="{A02159A9-DF4B-4681-9CF3-D89E8ACD733F}"/>
                  </a:ext>
                </a:extLst>
              </p:cNvPr>
              <p:cNvGrpSpPr/>
              <p:nvPr/>
            </p:nvGrpSpPr>
            <p:grpSpPr>
              <a:xfrm>
                <a:off x="3548253" y="5381899"/>
                <a:ext cx="445190" cy="445189"/>
                <a:chOff x="6650558" y="5072361"/>
                <a:chExt cx="656362" cy="656362"/>
              </a:xfrm>
              <a:solidFill>
                <a:srgbClr val="0078D7"/>
              </a:solidFill>
            </p:grpSpPr>
            <p:sp>
              <p:nvSpPr>
                <p:cNvPr id="219" name="Freeform 88">
                  <a:extLst>
                    <a:ext uri="{FF2B5EF4-FFF2-40B4-BE49-F238E27FC236}">
                      <a16:creationId xmlns:a16="http://schemas.microsoft.com/office/drawing/2014/main" id="{CD2D94E7-AA52-46F3-8BE0-0113B9B4E86C}"/>
                    </a:ext>
                  </a:extLst>
                </p:cNvPr>
                <p:cNvSpPr>
                  <a:spLocks noEditPoints="1"/>
                </p:cNvSpPr>
                <p:nvPr/>
              </p:nvSpPr>
              <p:spPr bwMode="auto">
                <a:xfrm>
                  <a:off x="6650558" y="5072361"/>
                  <a:ext cx="656362" cy="656362"/>
                </a:xfrm>
                <a:custGeom>
                  <a:avLst/>
                  <a:gdLst>
                    <a:gd name="T0" fmla="*/ 286 w 297"/>
                    <a:gd name="T1" fmla="*/ 172 h 297"/>
                    <a:gd name="T2" fmla="*/ 288 w 297"/>
                    <a:gd name="T3" fmla="*/ 148 h 297"/>
                    <a:gd name="T4" fmla="*/ 148 w 297"/>
                    <a:gd name="T5" fmla="*/ 9 h 297"/>
                    <a:gd name="T6" fmla="*/ 124 w 297"/>
                    <a:gd name="T7" fmla="*/ 11 h 297"/>
                    <a:gd name="T8" fmla="*/ 83 w 297"/>
                    <a:gd name="T9" fmla="*/ 0 h 297"/>
                    <a:gd name="T10" fmla="*/ 0 w 297"/>
                    <a:gd name="T11" fmla="*/ 83 h 297"/>
                    <a:gd name="T12" fmla="*/ 11 w 297"/>
                    <a:gd name="T13" fmla="*/ 124 h 297"/>
                    <a:gd name="T14" fmla="*/ 9 w 297"/>
                    <a:gd name="T15" fmla="*/ 148 h 297"/>
                    <a:gd name="T16" fmla="*/ 148 w 297"/>
                    <a:gd name="T17" fmla="*/ 288 h 297"/>
                    <a:gd name="T18" fmla="*/ 172 w 297"/>
                    <a:gd name="T19" fmla="*/ 286 h 297"/>
                    <a:gd name="T20" fmla="*/ 214 w 297"/>
                    <a:gd name="T21" fmla="*/ 297 h 297"/>
                    <a:gd name="T22" fmla="*/ 297 w 297"/>
                    <a:gd name="T23" fmla="*/ 214 h 297"/>
                    <a:gd name="T24" fmla="*/ 286 w 297"/>
                    <a:gd name="T25" fmla="*/ 172 h 297"/>
                    <a:gd name="T26" fmla="*/ 214 w 297"/>
                    <a:gd name="T27" fmla="*/ 275 h 297"/>
                    <a:gd name="T28" fmla="*/ 183 w 297"/>
                    <a:gd name="T29" fmla="*/ 268 h 297"/>
                    <a:gd name="T30" fmla="*/ 176 w 297"/>
                    <a:gd name="T31" fmla="*/ 264 h 297"/>
                    <a:gd name="T32" fmla="*/ 169 w 297"/>
                    <a:gd name="T33" fmla="*/ 265 h 297"/>
                    <a:gd name="T34" fmla="*/ 148 w 297"/>
                    <a:gd name="T35" fmla="*/ 266 h 297"/>
                    <a:gd name="T36" fmla="*/ 30 w 297"/>
                    <a:gd name="T37" fmla="*/ 148 h 297"/>
                    <a:gd name="T38" fmla="*/ 32 w 297"/>
                    <a:gd name="T39" fmla="*/ 128 h 297"/>
                    <a:gd name="T40" fmla="*/ 33 w 297"/>
                    <a:gd name="T41" fmla="*/ 120 h 297"/>
                    <a:gd name="T42" fmla="*/ 29 w 297"/>
                    <a:gd name="T43" fmla="*/ 114 h 297"/>
                    <a:gd name="T44" fmla="*/ 21 w 297"/>
                    <a:gd name="T45" fmla="*/ 83 h 297"/>
                    <a:gd name="T46" fmla="*/ 83 w 297"/>
                    <a:gd name="T47" fmla="*/ 21 h 297"/>
                    <a:gd name="T48" fmla="*/ 114 w 297"/>
                    <a:gd name="T49" fmla="*/ 29 h 297"/>
                    <a:gd name="T50" fmla="*/ 120 w 297"/>
                    <a:gd name="T51" fmla="*/ 33 h 297"/>
                    <a:gd name="T52" fmla="*/ 127 w 297"/>
                    <a:gd name="T53" fmla="*/ 32 h 297"/>
                    <a:gd name="T54" fmla="*/ 148 w 297"/>
                    <a:gd name="T55" fmla="*/ 30 h 297"/>
                    <a:gd name="T56" fmla="*/ 266 w 297"/>
                    <a:gd name="T57" fmla="*/ 148 h 297"/>
                    <a:gd name="T58" fmla="*/ 265 w 297"/>
                    <a:gd name="T59" fmla="*/ 169 h 297"/>
                    <a:gd name="T60" fmla="*/ 264 w 297"/>
                    <a:gd name="T61" fmla="*/ 176 h 297"/>
                    <a:gd name="T62" fmla="*/ 267 w 297"/>
                    <a:gd name="T63" fmla="*/ 183 h 297"/>
                    <a:gd name="T64" fmla="*/ 275 w 297"/>
                    <a:gd name="T65" fmla="*/ 214 h 297"/>
                    <a:gd name="T66" fmla="*/ 214 w 297"/>
                    <a:gd name="T67" fmla="*/ 275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7" h="297">
                      <a:moveTo>
                        <a:pt x="286" y="172"/>
                      </a:moveTo>
                      <a:cubicBezTo>
                        <a:pt x="287" y="165"/>
                        <a:pt x="288" y="157"/>
                        <a:pt x="288" y="148"/>
                      </a:cubicBezTo>
                      <a:cubicBezTo>
                        <a:pt x="288" y="71"/>
                        <a:pt x="225" y="9"/>
                        <a:pt x="148" y="9"/>
                      </a:cubicBezTo>
                      <a:cubicBezTo>
                        <a:pt x="140" y="9"/>
                        <a:pt x="132" y="9"/>
                        <a:pt x="124" y="11"/>
                      </a:cubicBezTo>
                      <a:cubicBezTo>
                        <a:pt x="112" y="4"/>
                        <a:pt x="98" y="0"/>
                        <a:pt x="83" y="0"/>
                      </a:cubicBezTo>
                      <a:cubicBezTo>
                        <a:pt x="37" y="0"/>
                        <a:pt x="0" y="37"/>
                        <a:pt x="0" y="83"/>
                      </a:cubicBezTo>
                      <a:cubicBezTo>
                        <a:pt x="0" y="98"/>
                        <a:pt x="3" y="112"/>
                        <a:pt x="11" y="124"/>
                      </a:cubicBezTo>
                      <a:cubicBezTo>
                        <a:pt x="9" y="132"/>
                        <a:pt x="9" y="140"/>
                        <a:pt x="9" y="148"/>
                      </a:cubicBezTo>
                      <a:cubicBezTo>
                        <a:pt x="9" y="225"/>
                        <a:pt x="71" y="288"/>
                        <a:pt x="148" y="288"/>
                      </a:cubicBezTo>
                      <a:cubicBezTo>
                        <a:pt x="156" y="288"/>
                        <a:pt x="165" y="287"/>
                        <a:pt x="172" y="286"/>
                      </a:cubicBezTo>
                      <a:cubicBezTo>
                        <a:pt x="184" y="293"/>
                        <a:pt x="199" y="297"/>
                        <a:pt x="214" y="297"/>
                      </a:cubicBezTo>
                      <a:cubicBezTo>
                        <a:pt x="260" y="297"/>
                        <a:pt x="297" y="260"/>
                        <a:pt x="297" y="214"/>
                      </a:cubicBezTo>
                      <a:cubicBezTo>
                        <a:pt x="297" y="199"/>
                        <a:pt x="293" y="184"/>
                        <a:pt x="286" y="172"/>
                      </a:cubicBezTo>
                      <a:close/>
                      <a:moveTo>
                        <a:pt x="214" y="275"/>
                      </a:moveTo>
                      <a:cubicBezTo>
                        <a:pt x="203" y="275"/>
                        <a:pt x="192" y="273"/>
                        <a:pt x="183" y="268"/>
                      </a:cubicBezTo>
                      <a:cubicBezTo>
                        <a:pt x="176" y="264"/>
                        <a:pt x="176" y="264"/>
                        <a:pt x="176" y="264"/>
                      </a:cubicBezTo>
                      <a:cubicBezTo>
                        <a:pt x="169" y="265"/>
                        <a:pt x="169" y="265"/>
                        <a:pt x="169" y="265"/>
                      </a:cubicBezTo>
                      <a:cubicBezTo>
                        <a:pt x="162" y="266"/>
                        <a:pt x="155" y="266"/>
                        <a:pt x="148" y="266"/>
                      </a:cubicBezTo>
                      <a:cubicBezTo>
                        <a:pt x="83" y="266"/>
                        <a:pt x="30" y="214"/>
                        <a:pt x="30" y="148"/>
                      </a:cubicBezTo>
                      <a:cubicBezTo>
                        <a:pt x="30" y="141"/>
                        <a:pt x="31" y="134"/>
                        <a:pt x="32" y="128"/>
                      </a:cubicBezTo>
                      <a:cubicBezTo>
                        <a:pt x="33" y="120"/>
                        <a:pt x="33" y="120"/>
                        <a:pt x="33" y="120"/>
                      </a:cubicBezTo>
                      <a:cubicBezTo>
                        <a:pt x="29" y="114"/>
                        <a:pt x="29" y="114"/>
                        <a:pt x="29" y="114"/>
                      </a:cubicBezTo>
                      <a:cubicBezTo>
                        <a:pt x="24" y="104"/>
                        <a:pt x="21" y="93"/>
                        <a:pt x="21" y="83"/>
                      </a:cubicBezTo>
                      <a:cubicBezTo>
                        <a:pt x="21" y="49"/>
                        <a:pt x="49" y="21"/>
                        <a:pt x="83" y="21"/>
                      </a:cubicBezTo>
                      <a:cubicBezTo>
                        <a:pt x="93" y="21"/>
                        <a:pt x="104" y="24"/>
                        <a:pt x="114" y="29"/>
                      </a:cubicBezTo>
                      <a:cubicBezTo>
                        <a:pt x="120" y="33"/>
                        <a:pt x="120" y="33"/>
                        <a:pt x="120" y="33"/>
                      </a:cubicBezTo>
                      <a:cubicBezTo>
                        <a:pt x="127" y="32"/>
                        <a:pt x="127" y="32"/>
                        <a:pt x="127" y="32"/>
                      </a:cubicBezTo>
                      <a:cubicBezTo>
                        <a:pt x="134" y="31"/>
                        <a:pt x="141" y="30"/>
                        <a:pt x="148" y="30"/>
                      </a:cubicBezTo>
                      <a:cubicBezTo>
                        <a:pt x="214" y="30"/>
                        <a:pt x="266" y="83"/>
                        <a:pt x="266" y="148"/>
                      </a:cubicBezTo>
                      <a:cubicBezTo>
                        <a:pt x="266" y="155"/>
                        <a:pt x="266" y="162"/>
                        <a:pt x="265" y="169"/>
                      </a:cubicBezTo>
                      <a:cubicBezTo>
                        <a:pt x="264" y="176"/>
                        <a:pt x="264" y="176"/>
                        <a:pt x="264" y="176"/>
                      </a:cubicBezTo>
                      <a:cubicBezTo>
                        <a:pt x="267" y="183"/>
                        <a:pt x="267" y="183"/>
                        <a:pt x="267" y="183"/>
                      </a:cubicBezTo>
                      <a:cubicBezTo>
                        <a:pt x="273" y="192"/>
                        <a:pt x="275" y="203"/>
                        <a:pt x="275" y="214"/>
                      </a:cubicBezTo>
                      <a:cubicBezTo>
                        <a:pt x="275" y="248"/>
                        <a:pt x="248" y="275"/>
                        <a:pt x="214" y="275"/>
                      </a:cubicBezTo>
                      <a:close/>
                    </a:path>
                  </a:pathLst>
                </a:custGeom>
                <a:grpFill/>
                <a:ln w="19050">
                  <a:noFill/>
                </a:ln>
              </p:spPr>
              <p:txBody>
                <a:bodyPr vert="horz" wrap="square" lIns="89642" tIns="44821" rIns="89642" bIns="44821" numCol="1" anchor="t" anchorCtr="0" compatLnSpc="1">
                  <a:prstTxWarp prst="textNoShape">
                    <a:avLst/>
                  </a:prstTxWarp>
                </a:bodyPr>
                <a:lstStyle/>
                <a:p>
                  <a:endParaRPr lang="en-US" sz="1730"/>
                </a:p>
              </p:txBody>
            </p:sp>
            <p:sp>
              <p:nvSpPr>
                <p:cNvPr id="220" name="Freeform 89">
                  <a:extLst>
                    <a:ext uri="{FF2B5EF4-FFF2-40B4-BE49-F238E27FC236}">
                      <a16:creationId xmlns:a16="http://schemas.microsoft.com/office/drawing/2014/main" id="{A15B32A9-E762-4885-B008-08BBA4C63E1F}"/>
                    </a:ext>
                  </a:extLst>
                </p:cNvPr>
                <p:cNvSpPr>
                  <a:spLocks/>
                </p:cNvSpPr>
                <p:nvPr/>
              </p:nvSpPr>
              <p:spPr bwMode="auto">
                <a:xfrm>
                  <a:off x="6826972" y="5209859"/>
                  <a:ext cx="303535" cy="378770"/>
                </a:xfrm>
                <a:custGeom>
                  <a:avLst/>
                  <a:gdLst>
                    <a:gd name="T0" fmla="*/ 93 w 137"/>
                    <a:gd name="T1" fmla="*/ 73 h 172"/>
                    <a:gd name="T2" fmla="*/ 62 w 137"/>
                    <a:gd name="T3" fmla="*/ 66 h 172"/>
                    <a:gd name="T4" fmla="*/ 37 w 137"/>
                    <a:gd name="T5" fmla="*/ 48 h 172"/>
                    <a:gd name="T6" fmla="*/ 63 w 137"/>
                    <a:gd name="T7" fmla="*/ 28 h 172"/>
                    <a:gd name="T8" fmla="*/ 113 w 137"/>
                    <a:gd name="T9" fmla="*/ 53 h 172"/>
                    <a:gd name="T10" fmla="*/ 130 w 137"/>
                    <a:gd name="T11" fmla="*/ 38 h 172"/>
                    <a:gd name="T12" fmla="*/ 66 w 137"/>
                    <a:gd name="T13" fmla="*/ 0 h 172"/>
                    <a:gd name="T14" fmla="*/ 1 w 137"/>
                    <a:gd name="T15" fmla="*/ 50 h 172"/>
                    <a:gd name="T16" fmla="*/ 41 w 137"/>
                    <a:gd name="T17" fmla="*/ 95 h 172"/>
                    <a:gd name="T18" fmla="*/ 83 w 137"/>
                    <a:gd name="T19" fmla="*/ 105 h 172"/>
                    <a:gd name="T20" fmla="*/ 100 w 137"/>
                    <a:gd name="T21" fmla="*/ 123 h 172"/>
                    <a:gd name="T22" fmla="*/ 69 w 137"/>
                    <a:gd name="T23" fmla="*/ 145 h 172"/>
                    <a:gd name="T24" fmla="*/ 16 w 137"/>
                    <a:gd name="T25" fmla="*/ 115 h 172"/>
                    <a:gd name="T26" fmla="*/ 0 w 137"/>
                    <a:gd name="T27" fmla="*/ 130 h 172"/>
                    <a:gd name="T28" fmla="*/ 69 w 137"/>
                    <a:gd name="T29" fmla="*/ 172 h 172"/>
                    <a:gd name="T30" fmla="*/ 137 w 137"/>
                    <a:gd name="T31" fmla="*/ 120 h 172"/>
                    <a:gd name="T32" fmla="*/ 93 w 137"/>
                    <a:gd name="T33" fmla="*/ 73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7" h="172">
                      <a:moveTo>
                        <a:pt x="93" y="73"/>
                      </a:moveTo>
                      <a:cubicBezTo>
                        <a:pt x="62" y="66"/>
                        <a:pt x="62" y="66"/>
                        <a:pt x="62" y="66"/>
                      </a:cubicBezTo>
                      <a:cubicBezTo>
                        <a:pt x="50" y="63"/>
                        <a:pt x="37" y="59"/>
                        <a:pt x="37" y="48"/>
                      </a:cubicBezTo>
                      <a:cubicBezTo>
                        <a:pt x="37" y="37"/>
                        <a:pt x="46" y="28"/>
                        <a:pt x="63" y="28"/>
                      </a:cubicBezTo>
                      <a:cubicBezTo>
                        <a:pt x="98" y="28"/>
                        <a:pt x="95" y="53"/>
                        <a:pt x="113" y="53"/>
                      </a:cubicBezTo>
                      <a:cubicBezTo>
                        <a:pt x="122" y="53"/>
                        <a:pt x="130" y="48"/>
                        <a:pt x="130" y="38"/>
                      </a:cubicBezTo>
                      <a:cubicBezTo>
                        <a:pt x="130" y="16"/>
                        <a:pt x="95" y="0"/>
                        <a:pt x="66" y="0"/>
                      </a:cubicBezTo>
                      <a:cubicBezTo>
                        <a:pt x="34" y="0"/>
                        <a:pt x="1" y="14"/>
                        <a:pt x="1" y="50"/>
                      </a:cubicBezTo>
                      <a:cubicBezTo>
                        <a:pt x="1" y="68"/>
                        <a:pt x="7" y="86"/>
                        <a:pt x="41" y="95"/>
                      </a:cubicBezTo>
                      <a:cubicBezTo>
                        <a:pt x="83" y="105"/>
                        <a:pt x="83" y="105"/>
                        <a:pt x="83" y="105"/>
                      </a:cubicBezTo>
                      <a:cubicBezTo>
                        <a:pt x="96" y="109"/>
                        <a:pt x="100" y="116"/>
                        <a:pt x="100" y="123"/>
                      </a:cubicBezTo>
                      <a:cubicBezTo>
                        <a:pt x="100" y="134"/>
                        <a:pt x="88" y="145"/>
                        <a:pt x="69" y="145"/>
                      </a:cubicBezTo>
                      <a:cubicBezTo>
                        <a:pt x="31" y="145"/>
                        <a:pt x="36" y="115"/>
                        <a:pt x="16" y="115"/>
                      </a:cubicBezTo>
                      <a:cubicBezTo>
                        <a:pt x="7" y="115"/>
                        <a:pt x="0" y="121"/>
                        <a:pt x="0" y="130"/>
                      </a:cubicBezTo>
                      <a:cubicBezTo>
                        <a:pt x="0" y="148"/>
                        <a:pt x="21" y="172"/>
                        <a:pt x="69" y="172"/>
                      </a:cubicBezTo>
                      <a:cubicBezTo>
                        <a:pt x="114" y="172"/>
                        <a:pt x="137" y="149"/>
                        <a:pt x="137" y="120"/>
                      </a:cubicBezTo>
                      <a:cubicBezTo>
                        <a:pt x="137" y="101"/>
                        <a:pt x="128" y="80"/>
                        <a:pt x="93" y="73"/>
                      </a:cubicBezTo>
                      <a:close/>
                    </a:path>
                  </a:pathLst>
                </a:custGeom>
                <a:grpFill/>
                <a:ln w="19050">
                  <a:noFill/>
                </a:ln>
              </p:spPr>
              <p:txBody>
                <a:bodyPr vert="horz" wrap="square" lIns="89642" tIns="44821" rIns="89642" bIns="44821" numCol="1" anchor="t" anchorCtr="0" compatLnSpc="1">
                  <a:prstTxWarp prst="textNoShape">
                    <a:avLst/>
                  </a:prstTxWarp>
                </a:bodyPr>
                <a:lstStyle/>
                <a:p>
                  <a:endParaRPr lang="en-US" sz="1730"/>
                </a:p>
              </p:txBody>
            </p:sp>
          </p:grpSp>
        </p:grpSp>
        <p:sp>
          <p:nvSpPr>
            <p:cNvPr id="148" name="Oval 147">
              <a:extLst>
                <a:ext uri="{FF2B5EF4-FFF2-40B4-BE49-F238E27FC236}">
                  <a16:creationId xmlns:a16="http://schemas.microsoft.com/office/drawing/2014/main" id="{892C540F-B919-4464-9266-66E514EE9CD0}"/>
                </a:ext>
              </a:extLst>
            </p:cNvPr>
            <p:cNvSpPr/>
            <p:nvPr/>
          </p:nvSpPr>
          <p:spPr bwMode="auto">
            <a:xfrm>
              <a:off x="1109387" y="4498639"/>
              <a:ext cx="861056" cy="861056"/>
            </a:xfrm>
            <a:prstGeom prst="ellipse">
              <a:avLst/>
            </a:prstGeom>
            <a:solidFill>
              <a:schemeClr val="bg1"/>
            </a:solid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nvGrpSpPr>
            <p:cNvPr id="149" name="Group 148">
              <a:extLst>
                <a:ext uri="{FF2B5EF4-FFF2-40B4-BE49-F238E27FC236}">
                  <a16:creationId xmlns:a16="http://schemas.microsoft.com/office/drawing/2014/main" id="{F0CB7A64-8E5B-4CBB-BEE0-E159795EDC33}"/>
                </a:ext>
              </a:extLst>
            </p:cNvPr>
            <p:cNvGrpSpPr/>
            <p:nvPr/>
          </p:nvGrpSpPr>
          <p:grpSpPr>
            <a:xfrm>
              <a:off x="1362073" y="2224905"/>
              <a:ext cx="861056" cy="861056"/>
              <a:chOff x="1362073" y="2224905"/>
              <a:chExt cx="861056" cy="861056"/>
            </a:xfrm>
          </p:grpSpPr>
          <p:sp>
            <p:nvSpPr>
              <p:cNvPr id="215" name="Oval 214">
                <a:extLst>
                  <a:ext uri="{FF2B5EF4-FFF2-40B4-BE49-F238E27FC236}">
                    <a16:creationId xmlns:a16="http://schemas.microsoft.com/office/drawing/2014/main" id="{B4F1B114-5E59-4834-A2EF-5E3B1A0A80D9}"/>
                  </a:ext>
                </a:extLst>
              </p:cNvPr>
              <p:cNvSpPr/>
              <p:nvPr/>
            </p:nvSpPr>
            <p:spPr bwMode="auto">
              <a:xfrm>
                <a:off x="1362073" y="2224905"/>
                <a:ext cx="861056" cy="861056"/>
              </a:xfrm>
              <a:prstGeom prst="ellipse">
                <a:avLst/>
              </a:prstGeom>
              <a:solidFill>
                <a:schemeClr val="bg1"/>
              </a:solid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216" name="Graphic 215">
                <a:extLst>
                  <a:ext uri="{FF2B5EF4-FFF2-40B4-BE49-F238E27FC236}">
                    <a16:creationId xmlns:a16="http://schemas.microsoft.com/office/drawing/2014/main" id="{8725584F-DD37-47FF-A7AD-5B0E9FF8771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93452" y="2443837"/>
                <a:ext cx="398298" cy="423192"/>
              </a:xfrm>
              <a:prstGeom prst="rect">
                <a:avLst/>
              </a:prstGeom>
            </p:spPr>
          </p:pic>
        </p:grpSp>
        <p:sp>
          <p:nvSpPr>
            <p:cNvPr id="150" name="Text Placeholder 21">
              <a:extLst>
                <a:ext uri="{FF2B5EF4-FFF2-40B4-BE49-F238E27FC236}">
                  <a16:creationId xmlns:a16="http://schemas.microsoft.com/office/drawing/2014/main" id="{E1DDE21A-FAFB-4FFB-80A8-BD49AFCF816C}"/>
                </a:ext>
              </a:extLst>
            </p:cNvPr>
            <p:cNvSpPr txBox="1">
              <a:spLocks/>
            </p:cNvSpPr>
            <p:nvPr/>
          </p:nvSpPr>
          <p:spPr>
            <a:xfrm>
              <a:off x="124313" y="2516934"/>
              <a:ext cx="1188720" cy="305457"/>
            </a:xfrm>
            <a:prstGeom prst="rect">
              <a:avLst/>
            </a:prstGeom>
          </p:spPr>
          <p:txBody>
            <a:bodyPr wrap="square">
              <a:spAutoFit/>
            </a:bodyPr>
            <a:lstStyle>
              <a:defPPr>
                <a:defRPr lang="en-US"/>
              </a:defPPr>
              <a:lvl1pPr algn="r" defTabSz="932574">
                <a:spcBef>
                  <a:spcPts val="300"/>
                </a:spcBef>
                <a:spcAft>
                  <a:spcPts val="2400"/>
                </a:spcAft>
                <a:defRPr sz="1200">
                  <a:solidFill>
                    <a:srgbClr val="0078D7"/>
                  </a:solidFill>
                  <a:latin typeface="Segoe UI Light" panose="020B0502040204020203" pitchFamily="34" charset="0"/>
                  <a:cs typeface="Segoe UI Light" panose="020B05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r>
                <a:rPr lang="en-US">
                  <a:solidFill>
                    <a:srgbClr val="565757"/>
                  </a:solidFill>
                </a:rPr>
                <a:t>Power BI</a:t>
              </a:r>
            </a:p>
          </p:txBody>
        </p:sp>
        <p:sp>
          <p:nvSpPr>
            <p:cNvPr id="151" name="Text Placeholder 21">
              <a:extLst>
                <a:ext uri="{FF2B5EF4-FFF2-40B4-BE49-F238E27FC236}">
                  <a16:creationId xmlns:a16="http://schemas.microsoft.com/office/drawing/2014/main" id="{3B0A970D-9DE8-4753-948E-89D7AC66727E}"/>
                </a:ext>
              </a:extLst>
            </p:cNvPr>
            <p:cNvSpPr txBox="1">
              <a:spLocks/>
            </p:cNvSpPr>
            <p:nvPr/>
          </p:nvSpPr>
          <p:spPr>
            <a:xfrm>
              <a:off x="-88173" y="3620119"/>
              <a:ext cx="914361" cy="509096"/>
            </a:xfrm>
            <a:prstGeom prst="rect">
              <a:avLst/>
            </a:prstGeom>
          </p:spPr>
          <p:txBody>
            <a:bodyPr wrap="square">
              <a:spAutoFit/>
            </a:bodyPr>
            <a:lstStyle>
              <a:defPPr>
                <a:defRPr lang="en-US"/>
              </a:defPPr>
              <a:lvl1pPr algn="r" defTabSz="932574">
                <a:spcBef>
                  <a:spcPts val="300"/>
                </a:spcBef>
                <a:spcAft>
                  <a:spcPts val="2400"/>
                </a:spcAft>
                <a:defRPr sz="1200">
                  <a:solidFill>
                    <a:srgbClr val="0078D7"/>
                  </a:solidFill>
                  <a:latin typeface="Segoe UI Light" panose="020B0502040204020203" pitchFamily="34" charset="0"/>
                  <a:cs typeface="Segoe UI Light" panose="020B05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r>
                <a:rPr lang="en-US">
                  <a:solidFill>
                    <a:srgbClr val="565757"/>
                  </a:solidFill>
                </a:rPr>
                <a:t>Dynamics365</a:t>
              </a:r>
            </a:p>
          </p:txBody>
        </p:sp>
        <p:sp>
          <p:nvSpPr>
            <p:cNvPr id="168" name="Text Placeholder 21">
              <a:extLst>
                <a:ext uri="{FF2B5EF4-FFF2-40B4-BE49-F238E27FC236}">
                  <a16:creationId xmlns:a16="http://schemas.microsoft.com/office/drawing/2014/main" id="{5DB99219-A615-4B1D-805B-1BEBE960016C}"/>
                </a:ext>
              </a:extLst>
            </p:cNvPr>
            <p:cNvSpPr txBox="1">
              <a:spLocks/>
            </p:cNvSpPr>
            <p:nvPr/>
          </p:nvSpPr>
          <p:spPr>
            <a:xfrm>
              <a:off x="0" y="4790668"/>
              <a:ext cx="1063750" cy="305457"/>
            </a:xfrm>
            <a:prstGeom prst="rect">
              <a:avLst/>
            </a:prstGeom>
          </p:spPr>
          <p:txBody>
            <a:bodyPr wrap="square">
              <a:spAutoFit/>
            </a:bodyPr>
            <a:lstStyle>
              <a:defPPr>
                <a:defRPr lang="en-US"/>
              </a:defPPr>
              <a:lvl1pPr algn="r" defTabSz="932574">
                <a:spcBef>
                  <a:spcPts val="300"/>
                </a:spcBef>
                <a:spcAft>
                  <a:spcPts val="2400"/>
                </a:spcAft>
                <a:defRPr sz="1200">
                  <a:solidFill>
                    <a:srgbClr val="0078D7"/>
                  </a:solidFill>
                  <a:latin typeface="Segoe UI Light" panose="020B0502040204020203" pitchFamily="34" charset="0"/>
                  <a:cs typeface="Segoe UI Light" panose="020B05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r>
                <a:rPr lang="en-US">
                  <a:solidFill>
                    <a:srgbClr val="565757"/>
                  </a:solidFill>
                </a:rPr>
                <a:t>Intune</a:t>
              </a:r>
            </a:p>
          </p:txBody>
        </p:sp>
        <p:sp>
          <p:nvSpPr>
            <p:cNvPr id="170" name="Text Placeholder 21">
              <a:extLst>
                <a:ext uri="{FF2B5EF4-FFF2-40B4-BE49-F238E27FC236}">
                  <a16:creationId xmlns:a16="http://schemas.microsoft.com/office/drawing/2014/main" id="{BFB7A74F-21E3-4595-B47B-2F78ECA874A7}"/>
                </a:ext>
              </a:extLst>
            </p:cNvPr>
            <p:cNvSpPr txBox="1">
              <a:spLocks/>
            </p:cNvSpPr>
            <p:nvPr/>
          </p:nvSpPr>
          <p:spPr>
            <a:xfrm>
              <a:off x="817074" y="5529494"/>
              <a:ext cx="1188720" cy="305457"/>
            </a:xfrm>
            <a:prstGeom prst="rect">
              <a:avLst/>
            </a:prstGeom>
          </p:spPr>
          <p:txBody>
            <a:bodyPr wrap="square">
              <a:spAutoFit/>
            </a:bodyPr>
            <a:lstStyle>
              <a:defPPr>
                <a:defRPr lang="en-US"/>
              </a:defPPr>
              <a:lvl1pPr algn="r" defTabSz="932574">
                <a:spcBef>
                  <a:spcPts val="300"/>
                </a:spcBef>
                <a:spcAft>
                  <a:spcPts val="2400"/>
                </a:spcAft>
                <a:defRPr sz="1200">
                  <a:solidFill>
                    <a:srgbClr val="0078D7"/>
                  </a:solidFill>
                  <a:latin typeface="Segoe UI Light" panose="020B0502040204020203" pitchFamily="34" charset="0"/>
                  <a:cs typeface="Segoe UI Light" panose="020B05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r>
                <a:rPr lang="en-US">
                  <a:solidFill>
                    <a:srgbClr val="565757"/>
                  </a:solidFill>
                </a:rPr>
                <a:t>Cortana</a:t>
              </a:r>
            </a:p>
          </p:txBody>
        </p:sp>
        <p:sp>
          <p:nvSpPr>
            <p:cNvPr id="171" name="Text Placeholder 21">
              <a:extLst>
                <a:ext uri="{FF2B5EF4-FFF2-40B4-BE49-F238E27FC236}">
                  <a16:creationId xmlns:a16="http://schemas.microsoft.com/office/drawing/2014/main" id="{B1822E8A-A7FD-480A-AB2B-656E8FFBF6C3}"/>
                </a:ext>
              </a:extLst>
            </p:cNvPr>
            <p:cNvSpPr txBox="1">
              <a:spLocks/>
            </p:cNvSpPr>
            <p:nvPr/>
          </p:nvSpPr>
          <p:spPr>
            <a:xfrm>
              <a:off x="4239589" y="5529494"/>
              <a:ext cx="1188720" cy="509096"/>
            </a:xfrm>
            <a:prstGeom prst="rect">
              <a:avLst/>
            </a:prstGeom>
          </p:spPr>
          <p:txBody>
            <a:bodyPr wrap="square">
              <a:spAutoFit/>
            </a:bodyPr>
            <a:lstStyle>
              <a:defPPr>
                <a:defRPr lang="en-US"/>
              </a:defPPr>
              <a:lvl1pPr algn="r" defTabSz="932574">
                <a:spcBef>
                  <a:spcPts val="300"/>
                </a:spcBef>
                <a:spcAft>
                  <a:spcPts val="2400"/>
                </a:spcAft>
                <a:defRPr sz="1200">
                  <a:solidFill>
                    <a:srgbClr val="0078D7"/>
                  </a:solidFill>
                  <a:latin typeface="Segoe UI Light" panose="020B0502040204020203" pitchFamily="34" charset="0"/>
                  <a:cs typeface="Segoe UI Light" panose="020B05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algn="l"/>
              <a:r>
                <a:rPr lang="en-US">
                  <a:solidFill>
                    <a:srgbClr val="565757"/>
                  </a:solidFill>
                </a:rPr>
                <a:t>Skype for business</a:t>
              </a:r>
            </a:p>
          </p:txBody>
        </p:sp>
        <p:sp>
          <p:nvSpPr>
            <p:cNvPr id="172" name="Text Placeholder 21">
              <a:extLst>
                <a:ext uri="{FF2B5EF4-FFF2-40B4-BE49-F238E27FC236}">
                  <a16:creationId xmlns:a16="http://schemas.microsoft.com/office/drawing/2014/main" id="{9EB1BEA4-91F6-4467-B666-FD36446F12B4}"/>
                </a:ext>
              </a:extLst>
            </p:cNvPr>
            <p:cNvSpPr txBox="1">
              <a:spLocks/>
            </p:cNvSpPr>
            <p:nvPr/>
          </p:nvSpPr>
          <p:spPr>
            <a:xfrm>
              <a:off x="4879905" y="2516934"/>
              <a:ext cx="1188720" cy="305457"/>
            </a:xfrm>
            <a:prstGeom prst="rect">
              <a:avLst/>
            </a:prstGeom>
          </p:spPr>
          <p:txBody>
            <a:bodyPr wrap="square">
              <a:spAutoFit/>
            </a:bodyPr>
            <a:lstStyle>
              <a:defPPr>
                <a:defRPr lang="en-US"/>
              </a:defPPr>
              <a:lvl1pPr algn="r" defTabSz="932574">
                <a:spcBef>
                  <a:spcPts val="300"/>
                </a:spcBef>
                <a:spcAft>
                  <a:spcPts val="2400"/>
                </a:spcAft>
                <a:defRPr sz="1200">
                  <a:solidFill>
                    <a:srgbClr val="0078D7"/>
                  </a:solidFill>
                  <a:latin typeface="Segoe UI Light" panose="020B0502040204020203" pitchFamily="34" charset="0"/>
                  <a:cs typeface="Segoe UI Light" panose="020B05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algn="l"/>
              <a:r>
                <a:rPr lang="en-US">
                  <a:solidFill>
                    <a:srgbClr val="565757"/>
                  </a:solidFill>
                </a:rPr>
                <a:t>Cosmos DB</a:t>
              </a:r>
            </a:p>
          </p:txBody>
        </p:sp>
        <p:sp>
          <p:nvSpPr>
            <p:cNvPr id="173" name="Text Placeholder 21">
              <a:extLst>
                <a:ext uri="{FF2B5EF4-FFF2-40B4-BE49-F238E27FC236}">
                  <a16:creationId xmlns:a16="http://schemas.microsoft.com/office/drawing/2014/main" id="{58609EC5-8BE5-40CF-A872-D4B004A11F79}"/>
                </a:ext>
              </a:extLst>
            </p:cNvPr>
            <p:cNvSpPr txBox="1">
              <a:spLocks/>
            </p:cNvSpPr>
            <p:nvPr/>
          </p:nvSpPr>
          <p:spPr>
            <a:xfrm>
              <a:off x="5430489" y="3620119"/>
              <a:ext cx="1188720" cy="305457"/>
            </a:xfrm>
            <a:prstGeom prst="rect">
              <a:avLst/>
            </a:prstGeom>
          </p:spPr>
          <p:txBody>
            <a:bodyPr wrap="square">
              <a:spAutoFit/>
            </a:bodyPr>
            <a:lstStyle>
              <a:defPPr>
                <a:defRPr lang="en-US"/>
              </a:defPPr>
              <a:lvl1pPr algn="r" defTabSz="932574">
                <a:spcBef>
                  <a:spcPts val="300"/>
                </a:spcBef>
                <a:spcAft>
                  <a:spcPts val="2400"/>
                </a:spcAft>
                <a:defRPr sz="1200">
                  <a:solidFill>
                    <a:srgbClr val="0078D7"/>
                  </a:solidFill>
                  <a:latin typeface="Segoe UI Light" panose="020B0502040204020203" pitchFamily="34" charset="0"/>
                  <a:cs typeface="Segoe UI Light" panose="020B05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algn="l"/>
              <a:r>
                <a:rPr lang="en-US">
                  <a:solidFill>
                    <a:srgbClr val="565757"/>
                  </a:solidFill>
                </a:rPr>
                <a:t>IoT Hub</a:t>
              </a:r>
            </a:p>
          </p:txBody>
        </p:sp>
        <p:sp>
          <p:nvSpPr>
            <p:cNvPr id="174" name="Text Placeholder 21">
              <a:extLst>
                <a:ext uri="{FF2B5EF4-FFF2-40B4-BE49-F238E27FC236}">
                  <a16:creationId xmlns:a16="http://schemas.microsoft.com/office/drawing/2014/main" id="{A599372A-DB36-42FF-A929-0DF9F1B4FE17}"/>
                </a:ext>
              </a:extLst>
            </p:cNvPr>
            <p:cNvSpPr txBox="1">
              <a:spLocks/>
            </p:cNvSpPr>
            <p:nvPr/>
          </p:nvSpPr>
          <p:spPr>
            <a:xfrm>
              <a:off x="5196999" y="4824089"/>
              <a:ext cx="1223216" cy="305457"/>
            </a:xfrm>
            <a:prstGeom prst="rect">
              <a:avLst/>
            </a:prstGeom>
          </p:spPr>
          <p:txBody>
            <a:bodyPr wrap="square">
              <a:spAutoFit/>
            </a:bodyPr>
            <a:lstStyle>
              <a:defPPr>
                <a:defRPr lang="en-US"/>
              </a:defPPr>
              <a:lvl1pPr algn="r" defTabSz="932574">
                <a:spcBef>
                  <a:spcPts val="300"/>
                </a:spcBef>
                <a:spcAft>
                  <a:spcPts val="2400"/>
                </a:spcAft>
                <a:defRPr sz="1200">
                  <a:solidFill>
                    <a:srgbClr val="0078D7"/>
                  </a:solidFill>
                  <a:latin typeface="Segoe UI Light" panose="020B0502040204020203" pitchFamily="34" charset="0"/>
                  <a:cs typeface="Segoe UI Light" panose="020B05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algn="l"/>
              <a:r>
                <a:rPr lang="en-US">
                  <a:solidFill>
                    <a:srgbClr val="565757"/>
                  </a:solidFill>
                </a:rPr>
                <a:t>Event Hub</a:t>
              </a:r>
            </a:p>
          </p:txBody>
        </p:sp>
        <p:sp>
          <p:nvSpPr>
            <p:cNvPr id="175" name="Text Placeholder 21">
              <a:extLst>
                <a:ext uri="{FF2B5EF4-FFF2-40B4-BE49-F238E27FC236}">
                  <a16:creationId xmlns:a16="http://schemas.microsoft.com/office/drawing/2014/main" id="{26B807C6-3A79-461C-926F-C90D509B5CD2}"/>
                </a:ext>
              </a:extLst>
            </p:cNvPr>
            <p:cNvSpPr txBox="1">
              <a:spLocks/>
            </p:cNvSpPr>
            <p:nvPr/>
          </p:nvSpPr>
          <p:spPr>
            <a:xfrm>
              <a:off x="2451120" y="1377961"/>
              <a:ext cx="1310847" cy="305457"/>
            </a:xfrm>
            <a:prstGeom prst="rect">
              <a:avLst/>
            </a:prstGeom>
          </p:spPr>
          <p:txBody>
            <a:bodyPr wrap="square">
              <a:spAutoFit/>
            </a:bodyPr>
            <a:lstStyle>
              <a:defPPr>
                <a:defRPr lang="en-US"/>
              </a:defPPr>
              <a:lvl1pPr algn="r" defTabSz="932574">
                <a:spcBef>
                  <a:spcPts val="300"/>
                </a:spcBef>
                <a:spcAft>
                  <a:spcPts val="2400"/>
                </a:spcAft>
                <a:defRPr sz="1200">
                  <a:solidFill>
                    <a:srgbClr val="0078D7"/>
                  </a:solidFill>
                  <a:latin typeface="Segoe UI Light" panose="020B0502040204020203" pitchFamily="34" charset="0"/>
                  <a:cs typeface="Segoe UI Light" panose="020B05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algn="ctr"/>
              <a:r>
                <a:rPr lang="en-US">
                  <a:solidFill>
                    <a:srgbClr val="565757"/>
                  </a:solidFill>
                </a:rPr>
                <a:t>SQL Database</a:t>
              </a:r>
            </a:p>
          </p:txBody>
        </p:sp>
        <p:grpSp>
          <p:nvGrpSpPr>
            <p:cNvPr id="176" name="Group 175">
              <a:extLst>
                <a:ext uri="{FF2B5EF4-FFF2-40B4-BE49-F238E27FC236}">
                  <a16:creationId xmlns:a16="http://schemas.microsoft.com/office/drawing/2014/main" id="{86A89EC0-67F0-4CE7-A7A4-F870DE777BEF}"/>
                </a:ext>
              </a:extLst>
            </p:cNvPr>
            <p:cNvGrpSpPr/>
            <p:nvPr/>
          </p:nvGrpSpPr>
          <p:grpSpPr>
            <a:xfrm>
              <a:off x="2051237" y="5173965"/>
              <a:ext cx="861056" cy="861056"/>
              <a:chOff x="2051237" y="5173965"/>
              <a:chExt cx="861056" cy="861056"/>
            </a:xfrm>
          </p:grpSpPr>
          <p:sp>
            <p:nvSpPr>
              <p:cNvPr id="211" name="Oval 210">
                <a:extLst>
                  <a:ext uri="{FF2B5EF4-FFF2-40B4-BE49-F238E27FC236}">
                    <a16:creationId xmlns:a16="http://schemas.microsoft.com/office/drawing/2014/main" id="{B210B83B-9F2D-4DBC-ACCB-F997FDC72D31}"/>
                  </a:ext>
                </a:extLst>
              </p:cNvPr>
              <p:cNvSpPr/>
              <p:nvPr/>
            </p:nvSpPr>
            <p:spPr bwMode="auto">
              <a:xfrm>
                <a:off x="2051237" y="5173965"/>
                <a:ext cx="861056" cy="861056"/>
              </a:xfrm>
              <a:prstGeom prst="ellipse">
                <a:avLst/>
              </a:prstGeom>
              <a:solidFill>
                <a:schemeClr val="bg1"/>
              </a:solid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nvGrpSpPr>
              <p:cNvPr id="212" name="Group 211">
                <a:extLst>
                  <a:ext uri="{FF2B5EF4-FFF2-40B4-BE49-F238E27FC236}">
                    <a16:creationId xmlns:a16="http://schemas.microsoft.com/office/drawing/2014/main" id="{2C57E150-9F28-482A-B9B4-FBA3F873C5ED}"/>
                  </a:ext>
                </a:extLst>
              </p:cNvPr>
              <p:cNvGrpSpPr/>
              <p:nvPr/>
            </p:nvGrpSpPr>
            <p:grpSpPr>
              <a:xfrm>
                <a:off x="2244851" y="5367581"/>
                <a:ext cx="473828" cy="473825"/>
                <a:chOff x="2230103" y="5352831"/>
                <a:chExt cx="503326" cy="503323"/>
              </a:xfrm>
            </p:grpSpPr>
            <p:sp>
              <p:nvSpPr>
                <p:cNvPr id="213" name="Oval 212">
                  <a:extLst>
                    <a:ext uri="{FF2B5EF4-FFF2-40B4-BE49-F238E27FC236}">
                      <a16:creationId xmlns:a16="http://schemas.microsoft.com/office/drawing/2014/main" id="{BD935A93-1E1F-4EE3-A521-02A93FCC0E28}"/>
                    </a:ext>
                  </a:extLst>
                </p:cNvPr>
                <p:cNvSpPr/>
                <p:nvPr/>
              </p:nvSpPr>
              <p:spPr bwMode="auto">
                <a:xfrm>
                  <a:off x="2230103" y="5352831"/>
                  <a:ext cx="503326" cy="503323"/>
                </a:xfrm>
                <a:prstGeom prst="ellipse">
                  <a:avLst/>
                </a:prstGeom>
                <a:noFill/>
                <a:ln w="317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4" name="Oval 213">
                  <a:extLst>
                    <a:ext uri="{FF2B5EF4-FFF2-40B4-BE49-F238E27FC236}">
                      <a16:creationId xmlns:a16="http://schemas.microsoft.com/office/drawing/2014/main" id="{908C7BFE-E3C8-40A2-9DC4-587DA8F06852}"/>
                    </a:ext>
                  </a:extLst>
                </p:cNvPr>
                <p:cNvSpPr/>
                <p:nvPr/>
              </p:nvSpPr>
              <p:spPr bwMode="auto">
                <a:xfrm>
                  <a:off x="2297388" y="5420116"/>
                  <a:ext cx="368757" cy="368754"/>
                </a:xfrm>
                <a:prstGeom prst="ellipse">
                  <a:avLst/>
                </a:prstGeom>
                <a:noFill/>
                <a:ln w="444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177" name="Group 176">
              <a:extLst>
                <a:ext uri="{FF2B5EF4-FFF2-40B4-BE49-F238E27FC236}">
                  <a16:creationId xmlns:a16="http://schemas.microsoft.com/office/drawing/2014/main" id="{DB01A7AB-32AA-4228-A357-602515352142}"/>
                </a:ext>
              </a:extLst>
            </p:cNvPr>
            <p:cNvGrpSpPr/>
            <p:nvPr/>
          </p:nvGrpSpPr>
          <p:grpSpPr>
            <a:xfrm>
              <a:off x="869366" y="3328090"/>
              <a:ext cx="861056" cy="861056"/>
              <a:chOff x="869366" y="3328090"/>
              <a:chExt cx="861056" cy="861056"/>
            </a:xfrm>
          </p:grpSpPr>
          <p:sp>
            <p:nvSpPr>
              <p:cNvPr id="209" name="Oval 208">
                <a:extLst>
                  <a:ext uri="{FF2B5EF4-FFF2-40B4-BE49-F238E27FC236}">
                    <a16:creationId xmlns:a16="http://schemas.microsoft.com/office/drawing/2014/main" id="{7650B0F2-7DF5-4929-BA78-FC194199F6D0}"/>
                  </a:ext>
                </a:extLst>
              </p:cNvPr>
              <p:cNvSpPr/>
              <p:nvPr/>
            </p:nvSpPr>
            <p:spPr bwMode="auto">
              <a:xfrm>
                <a:off x="869366" y="3328090"/>
                <a:ext cx="861056" cy="861056"/>
              </a:xfrm>
              <a:prstGeom prst="ellipse">
                <a:avLst/>
              </a:prstGeom>
              <a:solidFill>
                <a:schemeClr val="bg1"/>
              </a:solid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0" name="Freeform 144">
                <a:extLst>
                  <a:ext uri="{FF2B5EF4-FFF2-40B4-BE49-F238E27FC236}">
                    <a16:creationId xmlns:a16="http://schemas.microsoft.com/office/drawing/2014/main" id="{7ECE55E4-3780-4957-A2A4-E446450576D4}"/>
                  </a:ext>
                </a:extLst>
              </p:cNvPr>
              <p:cNvSpPr>
                <a:spLocks noChangeAspect="1" noEditPoints="1"/>
              </p:cNvSpPr>
              <p:nvPr/>
            </p:nvSpPr>
            <p:spPr bwMode="black">
              <a:xfrm>
                <a:off x="1080743" y="3552737"/>
                <a:ext cx="438302" cy="411762"/>
              </a:xfrm>
              <a:custGeom>
                <a:avLst/>
                <a:gdLst>
                  <a:gd name="T0" fmla="*/ 1091 w 1412"/>
                  <a:gd name="T1" fmla="*/ 240 h 1327"/>
                  <a:gd name="T2" fmla="*/ 1091 w 1412"/>
                  <a:gd name="T3" fmla="*/ 1152 h 1327"/>
                  <a:gd name="T4" fmla="*/ 1048 w 1412"/>
                  <a:gd name="T5" fmla="*/ 1159 h 1327"/>
                  <a:gd name="T6" fmla="*/ 0 w 1412"/>
                  <a:gd name="T7" fmla="*/ 1321 h 1327"/>
                  <a:gd name="T8" fmla="*/ 695 w 1412"/>
                  <a:gd name="T9" fmla="*/ 1074 h 1327"/>
                  <a:gd name="T10" fmla="*/ 715 w 1412"/>
                  <a:gd name="T11" fmla="*/ 1072 h 1327"/>
                  <a:gd name="T12" fmla="*/ 726 w 1412"/>
                  <a:gd name="T13" fmla="*/ 1066 h 1327"/>
                  <a:gd name="T14" fmla="*/ 726 w 1412"/>
                  <a:gd name="T15" fmla="*/ 750 h 1327"/>
                  <a:gd name="T16" fmla="*/ 1061 w 1412"/>
                  <a:gd name="T17" fmla="*/ 230 h 1327"/>
                  <a:gd name="T18" fmla="*/ 1061 w 1412"/>
                  <a:gd name="T19" fmla="*/ 230 h 1327"/>
                  <a:gd name="T20" fmla="*/ 1091 w 1412"/>
                  <a:gd name="T21" fmla="*/ 240 h 1327"/>
                  <a:gd name="T22" fmla="*/ 1390 w 1412"/>
                  <a:gd name="T23" fmla="*/ 450 h 1327"/>
                  <a:gd name="T24" fmla="*/ 1390 w 1412"/>
                  <a:gd name="T25" fmla="*/ 450 h 1327"/>
                  <a:gd name="T26" fmla="*/ 1200 w 1412"/>
                  <a:gd name="T27" fmla="*/ 638 h 1327"/>
                  <a:gd name="T28" fmla="*/ 1117 w 1412"/>
                  <a:gd name="T29" fmla="*/ 714 h 1327"/>
                  <a:gd name="T30" fmla="*/ 1117 w 1412"/>
                  <a:gd name="T31" fmla="*/ 1182 h 1327"/>
                  <a:gd name="T32" fmla="*/ 1088 w 1412"/>
                  <a:gd name="T33" fmla="*/ 1190 h 1327"/>
                  <a:gd name="T34" fmla="*/ 755 w 1412"/>
                  <a:gd name="T35" fmla="*/ 1144 h 1327"/>
                  <a:gd name="T36" fmla="*/ 1 w 1412"/>
                  <a:gd name="T37" fmla="*/ 1321 h 1327"/>
                  <a:gd name="T38" fmla="*/ 11 w 1412"/>
                  <a:gd name="T39" fmla="*/ 1322 h 1327"/>
                  <a:gd name="T40" fmla="*/ 1384 w 1412"/>
                  <a:gd name="T41" fmla="*/ 1327 h 1327"/>
                  <a:gd name="T42" fmla="*/ 1384 w 1412"/>
                  <a:gd name="T43" fmla="*/ 1327 h 1327"/>
                  <a:gd name="T44" fmla="*/ 1412 w 1412"/>
                  <a:gd name="T45" fmla="*/ 1317 h 1327"/>
                  <a:gd name="T46" fmla="*/ 1412 w 1412"/>
                  <a:gd name="T47" fmla="*/ 462 h 1327"/>
                  <a:gd name="T48" fmla="*/ 1390 w 1412"/>
                  <a:gd name="T49" fmla="*/ 450 h 1327"/>
                  <a:gd name="T50" fmla="*/ 700 w 1412"/>
                  <a:gd name="T51" fmla="*/ 9 h 1327"/>
                  <a:gd name="T52" fmla="*/ 666 w 1412"/>
                  <a:gd name="T53" fmla="*/ 0 h 1327"/>
                  <a:gd name="T54" fmla="*/ 666 w 1412"/>
                  <a:gd name="T55" fmla="*/ 0 h 1327"/>
                  <a:gd name="T56" fmla="*/ 666 w 1412"/>
                  <a:gd name="T57" fmla="*/ 0 h 1327"/>
                  <a:gd name="T58" fmla="*/ 665 w 1412"/>
                  <a:gd name="T59" fmla="*/ 0 h 1327"/>
                  <a:gd name="T60" fmla="*/ 665 w 1412"/>
                  <a:gd name="T61" fmla="*/ 4 h 1327"/>
                  <a:gd name="T62" fmla="*/ 464 w 1412"/>
                  <a:gd name="T63" fmla="*/ 568 h 1327"/>
                  <a:gd name="T64" fmla="*/ 0 w 1412"/>
                  <a:gd name="T65" fmla="*/ 1215 h 1327"/>
                  <a:gd name="T66" fmla="*/ 0 w 1412"/>
                  <a:gd name="T67" fmla="*/ 1321 h 1327"/>
                  <a:gd name="T68" fmla="*/ 661 w 1412"/>
                  <a:gd name="T69" fmla="*/ 1053 h 1327"/>
                  <a:gd name="T70" fmla="*/ 676 w 1412"/>
                  <a:gd name="T71" fmla="*/ 1052 h 1327"/>
                  <a:gd name="T72" fmla="*/ 700 w 1412"/>
                  <a:gd name="T73" fmla="*/ 1044 h 1327"/>
                  <a:gd name="T74" fmla="*/ 700 w 1412"/>
                  <a:gd name="T75" fmla="*/ 9 h 1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12" h="1327">
                    <a:moveTo>
                      <a:pt x="1091" y="240"/>
                    </a:moveTo>
                    <a:cubicBezTo>
                      <a:pt x="1091" y="1152"/>
                      <a:pt x="1091" y="1152"/>
                      <a:pt x="1091" y="1152"/>
                    </a:cubicBezTo>
                    <a:cubicBezTo>
                      <a:pt x="1048" y="1159"/>
                      <a:pt x="1048" y="1159"/>
                      <a:pt x="1048" y="1159"/>
                    </a:cubicBezTo>
                    <a:cubicBezTo>
                      <a:pt x="1047" y="1159"/>
                      <a:pt x="491" y="1018"/>
                      <a:pt x="0" y="1321"/>
                    </a:cubicBezTo>
                    <a:cubicBezTo>
                      <a:pt x="0" y="1321"/>
                      <a:pt x="257" y="1103"/>
                      <a:pt x="695" y="1074"/>
                    </a:cubicBezTo>
                    <a:cubicBezTo>
                      <a:pt x="715" y="1072"/>
                      <a:pt x="715" y="1072"/>
                      <a:pt x="715" y="1072"/>
                    </a:cubicBezTo>
                    <a:cubicBezTo>
                      <a:pt x="726" y="1066"/>
                      <a:pt x="726" y="1066"/>
                      <a:pt x="726" y="1066"/>
                    </a:cubicBezTo>
                    <a:cubicBezTo>
                      <a:pt x="726" y="750"/>
                      <a:pt x="726" y="750"/>
                      <a:pt x="726" y="750"/>
                    </a:cubicBezTo>
                    <a:cubicBezTo>
                      <a:pt x="854" y="620"/>
                      <a:pt x="979" y="433"/>
                      <a:pt x="1061" y="230"/>
                    </a:cubicBezTo>
                    <a:cubicBezTo>
                      <a:pt x="1061" y="230"/>
                      <a:pt x="1061" y="230"/>
                      <a:pt x="1061" y="230"/>
                    </a:cubicBezTo>
                    <a:lnTo>
                      <a:pt x="1091" y="240"/>
                    </a:lnTo>
                    <a:close/>
                    <a:moveTo>
                      <a:pt x="1390" y="450"/>
                    </a:moveTo>
                    <a:cubicBezTo>
                      <a:pt x="1390" y="450"/>
                      <a:pt x="1390" y="450"/>
                      <a:pt x="1390" y="450"/>
                    </a:cubicBezTo>
                    <a:cubicBezTo>
                      <a:pt x="1390" y="450"/>
                      <a:pt x="1342" y="510"/>
                      <a:pt x="1200" y="638"/>
                    </a:cubicBezTo>
                    <a:cubicBezTo>
                      <a:pt x="1167" y="668"/>
                      <a:pt x="1149" y="686"/>
                      <a:pt x="1117" y="714"/>
                    </a:cubicBezTo>
                    <a:cubicBezTo>
                      <a:pt x="1117" y="1182"/>
                      <a:pt x="1117" y="1182"/>
                      <a:pt x="1117" y="1182"/>
                    </a:cubicBezTo>
                    <a:cubicBezTo>
                      <a:pt x="1088" y="1190"/>
                      <a:pt x="1088" y="1190"/>
                      <a:pt x="1088" y="1190"/>
                    </a:cubicBezTo>
                    <a:cubicBezTo>
                      <a:pt x="1088" y="1189"/>
                      <a:pt x="965" y="1150"/>
                      <a:pt x="755" y="1144"/>
                    </a:cubicBezTo>
                    <a:cubicBezTo>
                      <a:pt x="547" y="1137"/>
                      <a:pt x="237" y="1195"/>
                      <a:pt x="1" y="1321"/>
                    </a:cubicBezTo>
                    <a:cubicBezTo>
                      <a:pt x="11" y="1322"/>
                      <a:pt x="11" y="1322"/>
                      <a:pt x="11" y="1322"/>
                    </a:cubicBezTo>
                    <a:cubicBezTo>
                      <a:pt x="11" y="1322"/>
                      <a:pt x="646" y="1074"/>
                      <a:pt x="1384" y="1327"/>
                    </a:cubicBezTo>
                    <a:cubicBezTo>
                      <a:pt x="1384" y="1327"/>
                      <a:pt x="1384" y="1327"/>
                      <a:pt x="1384" y="1327"/>
                    </a:cubicBezTo>
                    <a:cubicBezTo>
                      <a:pt x="1412" y="1317"/>
                      <a:pt x="1412" y="1317"/>
                      <a:pt x="1412" y="1317"/>
                    </a:cubicBezTo>
                    <a:cubicBezTo>
                      <a:pt x="1412" y="462"/>
                      <a:pt x="1412" y="462"/>
                      <a:pt x="1412" y="462"/>
                    </a:cubicBezTo>
                    <a:lnTo>
                      <a:pt x="1390" y="450"/>
                    </a:lnTo>
                    <a:close/>
                    <a:moveTo>
                      <a:pt x="700" y="9"/>
                    </a:moveTo>
                    <a:cubicBezTo>
                      <a:pt x="666" y="0"/>
                      <a:pt x="666" y="0"/>
                      <a:pt x="666" y="0"/>
                    </a:cubicBezTo>
                    <a:cubicBezTo>
                      <a:pt x="666" y="0"/>
                      <a:pt x="666" y="0"/>
                      <a:pt x="666" y="0"/>
                    </a:cubicBezTo>
                    <a:cubicBezTo>
                      <a:pt x="666" y="0"/>
                      <a:pt x="666" y="0"/>
                      <a:pt x="666" y="0"/>
                    </a:cubicBezTo>
                    <a:cubicBezTo>
                      <a:pt x="665" y="0"/>
                      <a:pt x="665" y="0"/>
                      <a:pt x="665" y="0"/>
                    </a:cubicBezTo>
                    <a:cubicBezTo>
                      <a:pt x="665" y="4"/>
                      <a:pt x="665" y="4"/>
                      <a:pt x="665" y="4"/>
                    </a:cubicBezTo>
                    <a:cubicBezTo>
                      <a:pt x="661" y="33"/>
                      <a:pt x="625" y="255"/>
                      <a:pt x="464" y="568"/>
                    </a:cubicBezTo>
                    <a:cubicBezTo>
                      <a:pt x="368" y="753"/>
                      <a:pt x="223" y="984"/>
                      <a:pt x="0" y="1215"/>
                    </a:cubicBezTo>
                    <a:cubicBezTo>
                      <a:pt x="0" y="1321"/>
                      <a:pt x="0" y="1321"/>
                      <a:pt x="0" y="1321"/>
                    </a:cubicBezTo>
                    <a:cubicBezTo>
                      <a:pt x="0" y="1321"/>
                      <a:pt x="237" y="1097"/>
                      <a:pt x="661" y="1053"/>
                    </a:cubicBezTo>
                    <a:cubicBezTo>
                      <a:pt x="676" y="1052"/>
                      <a:pt x="676" y="1052"/>
                      <a:pt x="676" y="1052"/>
                    </a:cubicBezTo>
                    <a:cubicBezTo>
                      <a:pt x="700" y="1044"/>
                      <a:pt x="700" y="1044"/>
                      <a:pt x="700" y="1044"/>
                    </a:cubicBezTo>
                    <a:lnTo>
                      <a:pt x="700" y="9"/>
                    </a:lnTo>
                    <a:close/>
                  </a:path>
                </a:pathLst>
              </a:custGeom>
              <a:solidFill>
                <a:srgbClr val="0078D7"/>
              </a:solidFill>
              <a:ln>
                <a:noFill/>
              </a:ln>
            </p:spPr>
            <p:txBody>
              <a:bodyPr vert="horz" wrap="square" lIns="68574" tIns="34287" rIns="68574" bIns="34287" numCol="1" anchor="t" anchorCtr="0" compatLnSpc="1">
                <a:prstTxWarp prst="textNoShape">
                  <a:avLst/>
                </a:prstTxWarp>
              </a:bodyPr>
              <a:lstStyle/>
              <a:p>
                <a:endParaRPr lang="en-US" sz="1350"/>
              </a:p>
            </p:txBody>
          </p:sp>
        </p:grpSp>
        <p:grpSp>
          <p:nvGrpSpPr>
            <p:cNvPr id="178" name="Group 177">
              <a:extLst>
                <a:ext uri="{FF2B5EF4-FFF2-40B4-BE49-F238E27FC236}">
                  <a16:creationId xmlns:a16="http://schemas.microsoft.com/office/drawing/2014/main" id="{634EE15A-F130-4751-B952-4CC6A4F95B45}"/>
                </a:ext>
              </a:extLst>
            </p:cNvPr>
            <p:cNvGrpSpPr/>
            <p:nvPr/>
          </p:nvGrpSpPr>
          <p:grpSpPr>
            <a:xfrm>
              <a:off x="2675658" y="1700065"/>
              <a:ext cx="861056" cy="861056"/>
              <a:chOff x="2675658" y="1700065"/>
              <a:chExt cx="861056" cy="861056"/>
            </a:xfrm>
          </p:grpSpPr>
          <p:sp>
            <p:nvSpPr>
              <p:cNvPr id="204" name="Oval 203">
                <a:extLst>
                  <a:ext uri="{FF2B5EF4-FFF2-40B4-BE49-F238E27FC236}">
                    <a16:creationId xmlns:a16="http://schemas.microsoft.com/office/drawing/2014/main" id="{05337CCF-0675-4E30-B0D8-72478DD65048}"/>
                  </a:ext>
                </a:extLst>
              </p:cNvPr>
              <p:cNvSpPr/>
              <p:nvPr/>
            </p:nvSpPr>
            <p:spPr bwMode="auto">
              <a:xfrm>
                <a:off x="2675658" y="1700065"/>
                <a:ext cx="861056" cy="861056"/>
              </a:xfrm>
              <a:prstGeom prst="ellipse">
                <a:avLst/>
              </a:prstGeom>
              <a:solidFill>
                <a:schemeClr val="bg1"/>
              </a:solid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nvGrpSpPr>
              <p:cNvPr id="205" name="Group 204">
                <a:extLst>
                  <a:ext uri="{FF2B5EF4-FFF2-40B4-BE49-F238E27FC236}">
                    <a16:creationId xmlns:a16="http://schemas.microsoft.com/office/drawing/2014/main" id="{1902A7BD-3038-4089-B43A-9C07B96DA974}"/>
                  </a:ext>
                </a:extLst>
              </p:cNvPr>
              <p:cNvGrpSpPr/>
              <p:nvPr/>
            </p:nvGrpSpPr>
            <p:grpSpPr>
              <a:xfrm>
                <a:off x="2883062" y="1894225"/>
                <a:ext cx="446250" cy="472751"/>
                <a:chOff x="5891689" y="3211354"/>
                <a:chExt cx="401002" cy="424815"/>
              </a:xfrm>
              <a:solidFill>
                <a:srgbClr val="0078D7"/>
              </a:solidFill>
            </p:grpSpPr>
            <p:sp>
              <p:nvSpPr>
                <p:cNvPr id="206" name="Freeform: Shape 205">
                  <a:extLst>
                    <a:ext uri="{FF2B5EF4-FFF2-40B4-BE49-F238E27FC236}">
                      <a16:creationId xmlns:a16="http://schemas.microsoft.com/office/drawing/2014/main" id="{58A4D062-676D-4961-A268-2F00DE14D153}"/>
                    </a:ext>
                  </a:extLst>
                </p:cNvPr>
                <p:cNvSpPr/>
                <p:nvPr/>
              </p:nvSpPr>
              <p:spPr>
                <a:xfrm>
                  <a:off x="6015514" y="3386614"/>
                  <a:ext cx="38100" cy="47625"/>
                </a:xfrm>
                <a:custGeom>
                  <a:avLst/>
                  <a:gdLst>
                    <a:gd name="connsiteX0" fmla="*/ 11906 w 38100"/>
                    <a:gd name="connsiteY0" fmla="*/ 43339 h 47625"/>
                    <a:gd name="connsiteX1" fmla="*/ 16669 w 38100"/>
                    <a:gd name="connsiteY1" fmla="*/ 46196 h 47625"/>
                    <a:gd name="connsiteX2" fmla="*/ 22384 w 38100"/>
                    <a:gd name="connsiteY2" fmla="*/ 47149 h 47625"/>
                    <a:gd name="connsiteX3" fmla="*/ 27146 w 38100"/>
                    <a:gd name="connsiteY3" fmla="*/ 46196 h 47625"/>
                    <a:gd name="connsiteX4" fmla="*/ 31909 w 38100"/>
                    <a:gd name="connsiteY4" fmla="*/ 42386 h 47625"/>
                    <a:gd name="connsiteX5" fmla="*/ 34766 w 38100"/>
                    <a:gd name="connsiteY5" fmla="*/ 36671 h 47625"/>
                    <a:gd name="connsiteX6" fmla="*/ 35719 w 38100"/>
                    <a:gd name="connsiteY6" fmla="*/ 28099 h 47625"/>
                    <a:gd name="connsiteX7" fmla="*/ 34766 w 38100"/>
                    <a:gd name="connsiteY7" fmla="*/ 20479 h 47625"/>
                    <a:gd name="connsiteX8" fmla="*/ 31909 w 38100"/>
                    <a:gd name="connsiteY8" fmla="*/ 13811 h 47625"/>
                    <a:gd name="connsiteX9" fmla="*/ 28099 w 38100"/>
                    <a:gd name="connsiteY9" fmla="*/ 9049 h 47625"/>
                    <a:gd name="connsiteX10" fmla="*/ 22384 w 38100"/>
                    <a:gd name="connsiteY10" fmla="*/ 7144 h 47625"/>
                    <a:gd name="connsiteX11" fmla="*/ 15716 w 38100"/>
                    <a:gd name="connsiteY11" fmla="*/ 9049 h 47625"/>
                    <a:gd name="connsiteX12" fmla="*/ 10954 w 38100"/>
                    <a:gd name="connsiteY12" fmla="*/ 12859 h 47625"/>
                    <a:gd name="connsiteX13" fmla="*/ 8096 w 38100"/>
                    <a:gd name="connsiteY13" fmla="*/ 18574 h 47625"/>
                    <a:gd name="connsiteX14" fmla="*/ 7144 w 38100"/>
                    <a:gd name="connsiteY14" fmla="*/ 26194 h 47625"/>
                    <a:gd name="connsiteX15" fmla="*/ 8096 w 38100"/>
                    <a:gd name="connsiteY15" fmla="*/ 34766 h 47625"/>
                    <a:gd name="connsiteX16" fmla="*/ 11906 w 38100"/>
                    <a:gd name="connsiteY16" fmla="*/ 4333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8100" h="47625">
                      <a:moveTo>
                        <a:pt x="11906" y="43339"/>
                      </a:moveTo>
                      <a:cubicBezTo>
                        <a:pt x="12859" y="45244"/>
                        <a:pt x="14764" y="46196"/>
                        <a:pt x="16669" y="46196"/>
                      </a:cubicBezTo>
                      <a:cubicBezTo>
                        <a:pt x="18574" y="47149"/>
                        <a:pt x="20479" y="47149"/>
                        <a:pt x="22384" y="47149"/>
                      </a:cubicBezTo>
                      <a:cubicBezTo>
                        <a:pt x="24289" y="47149"/>
                        <a:pt x="26194" y="47149"/>
                        <a:pt x="27146" y="46196"/>
                      </a:cubicBezTo>
                      <a:cubicBezTo>
                        <a:pt x="29051" y="45244"/>
                        <a:pt x="30004" y="44291"/>
                        <a:pt x="31909" y="42386"/>
                      </a:cubicBezTo>
                      <a:cubicBezTo>
                        <a:pt x="32861" y="40481"/>
                        <a:pt x="33814" y="38576"/>
                        <a:pt x="34766" y="36671"/>
                      </a:cubicBezTo>
                      <a:cubicBezTo>
                        <a:pt x="35719" y="34766"/>
                        <a:pt x="35719" y="31909"/>
                        <a:pt x="35719" y="28099"/>
                      </a:cubicBezTo>
                      <a:cubicBezTo>
                        <a:pt x="35719" y="25241"/>
                        <a:pt x="35719" y="23336"/>
                        <a:pt x="34766" y="20479"/>
                      </a:cubicBezTo>
                      <a:cubicBezTo>
                        <a:pt x="33814" y="17621"/>
                        <a:pt x="33814" y="15716"/>
                        <a:pt x="31909" y="13811"/>
                      </a:cubicBezTo>
                      <a:cubicBezTo>
                        <a:pt x="30956" y="11906"/>
                        <a:pt x="29051" y="10954"/>
                        <a:pt x="28099" y="9049"/>
                      </a:cubicBezTo>
                      <a:cubicBezTo>
                        <a:pt x="26194" y="8096"/>
                        <a:pt x="24289" y="7144"/>
                        <a:pt x="22384" y="7144"/>
                      </a:cubicBezTo>
                      <a:cubicBezTo>
                        <a:pt x="19526" y="7144"/>
                        <a:pt x="17621" y="8096"/>
                        <a:pt x="15716" y="9049"/>
                      </a:cubicBezTo>
                      <a:cubicBezTo>
                        <a:pt x="13811" y="10001"/>
                        <a:pt x="12859" y="11906"/>
                        <a:pt x="10954" y="12859"/>
                      </a:cubicBezTo>
                      <a:cubicBezTo>
                        <a:pt x="10001" y="14764"/>
                        <a:pt x="9049" y="16669"/>
                        <a:pt x="8096" y="18574"/>
                      </a:cubicBezTo>
                      <a:cubicBezTo>
                        <a:pt x="7144" y="20479"/>
                        <a:pt x="7144" y="23336"/>
                        <a:pt x="7144" y="26194"/>
                      </a:cubicBezTo>
                      <a:cubicBezTo>
                        <a:pt x="7144" y="30004"/>
                        <a:pt x="7144" y="32861"/>
                        <a:pt x="8096" y="34766"/>
                      </a:cubicBezTo>
                      <a:cubicBezTo>
                        <a:pt x="10001" y="39529"/>
                        <a:pt x="10954" y="41434"/>
                        <a:pt x="11906" y="43339"/>
                      </a:cubicBezTo>
                      <a:close/>
                    </a:path>
                  </a:pathLst>
                </a:custGeom>
                <a:grpFill/>
                <a:ln w="9525" cap="flat">
                  <a:noFill/>
                  <a:prstDash val="solid"/>
                  <a:miter/>
                </a:ln>
              </p:spPr>
              <p:txBody>
                <a:bodyPr rtlCol="0" anchor="ctr"/>
                <a:lstStyle/>
                <a:p>
                  <a:endParaRPr lang="en-US"/>
                </a:p>
              </p:txBody>
            </p:sp>
            <p:sp>
              <p:nvSpPr>
                <p:cNvPr id="207" name="Freeform: Shape 206">
                  <a:extLst>
                    <a:ext uri="{FF2B5EF4-FFF2-40B4-BE49-F238E27FC236}">
                      <a16:creationId xmlns:a16="http://schemas.microsoft.com/office/drawing/2014/main" id="{6C2AEAF0-478B-4044-A158-892F0A91B6F5}"/>
                    </a:ext>
                  </a:extLst>
                </p:cNvPr>
                <p:cNvSpPr/>
                <p:nvPr/>
              </p:nvSpPr>
              <p:spPr>
                <a:xfrm>
                  <a:off x="5891689" y="3211354"/>
                  <a:ext cx="285750" cy="371475"/>
                </a:xfrm>
                <a:custGeom>
                  <a:avLst/>
                  <a:gdLst>
                    <a:gd name="connsiteX0" fmla="*/ 190976 w 285750"/>
                    <a:gd name="connsiteY0" fmla="*/ 292894 h 371475"/>
                    <a:gd name="connsiteX1" fmla="*/ 200501 w 285750"/>
                    <a:gd name="connsiteY1" fmla="*/ 293846 h 371475"/>
                    <a:gd name="connsiteX2" fmla="*/ 281464 w 285750"/>
                    <a:gd name="connsiteY2" fmla="*/ 241459 h 371475"/>
                    <a:gd name="connsiteX3" fmla="*/ 281464 w 285750"/>
                    <a:gd name="connsiteY3" fmla="*/ 63341 h 371475"/>
                    <a:gd name="connsiteX4" fmla="*/ 144304 w 285750"/>
                    <a:gd name="connsiteY4" fmla="*/ 7144 h 371475"/>
                    <a:gd name="connsiteX5" fmla="*/ 7144 w 285750"/>
                    <a:gd name="connsiteY5" fmla="*/ 61436 h 371475"/>
                    <a:gd name="connsiteX6" fmla="*/ 7144 w 285750"/>
                    <a:gd name="connsiteY6" fmla="*/ 318611 h 371475"/>
                    <a:gd name="connsiteX7" fmla="*/ 123349 w 285750"/>
                    <a:gd name="connsiteY7" fmla="*/ 372904 h 371475"/>
                    <a:gd name="connsiteX8" fmla="*/ 122396 w 285750"/>
                    <a:gd name="connsiteY8" fmla="*/ 361474 h 371475"/>
                    <a:gd name="connsiteX9" fmla="*/ 190976 w 285750"/>
                    <a:gd name="connsiteY9" fmla="*/ 292894 h 371475"/>
                    <a:gd name="connsiteX10" fmla="*/ 240506 w 285750"/>
                    <a:gd name="connsiteY10" fmla="*/ 240506 h 371475"/>
                    <a:gd name="connsiteX11" fmla="*/ 192881 w 285750"/>
                    <a:gd name="connsiteY11" fmla="*/ 240506 h 371475"/>
                    <a:gd name="connsiteX12" fmla="*/ 192881 w 285750"/>
                    <a:gd name="connsiteY12" fmla="*/ 167164 h 371475"/>
                    <a:gd name="connsiteX13" fmla="*/ 214789 w 285750"/>
                    <a:gd name="connsiteY13" fmla="*/ 167164 h 371475"/>
                    <a:gd name="connsiteX14" fmla="*/ 214789 w 285750"/>
                    <a:gd name="connsiteY14" fmla="*/ 223361 h 371475"/>
                    <a:gd name="connsiteX15" fmla="*/ 240506 w 285750"/>
                    <a:gd name="connsiteY15" fmla="*/ 223361 h 371475"/>
                    <a:gd name="connsiteX16" fmla="*/ 240506 w 285750"/>
                    <a:gd name="connsiteY16" fmla="*/ 240506 h 371475"/>
                    <a:gd name="connsiteX17" fmla="*/ 144304 w 285750"/>
                    <a:gd name="connsiteY17" fmla="*/ 27146 h 371475"/>
                    <a:gd name="connsiteX18" fmla="*/ 242411 w 285750"/>
                    <a:gd name="connsiteY18" fmla="*/ 56674 h 371475"/>
                    <a:gd name="connsiteX19" fmla="*/ 144304 w 285750"/>
                    <a:gd name="connsiteY19" fmla="*/ 86201 h 371475"/>
                    <a:gd name="connsiteX20" fmla="*/ 46196 w 285750"/>
                    <a:gd name="connsiteY20" fmla="*/ 56674 h 371475"/>
                    <a:gd name="connsiteX21" fmla="*/ 144304 w 285750"/>
                    <a:gd name="connsiteY21" fmla="*/ 27146 h 371475"/>
                    <a:gd name="connsiteX22" fmla="*/ 103346 w 285750"/>
                    <a:gd name="connsiteY22" fmla="*/ 223361 h 371475"/>
                    <a:gd name="connsiteX23" fmla="*/ 101441 w 285750"/>
                    <a:gd name="connsiteY23" fmla="*/ 229076 h 371475"/>
                    <a:gd name="connsiteX24" fmla="*/ 97631 w 285750"/>
                    <a:gd name="connsiteY24" fmla="*/ 233839 h 371475"/>
                    <a:gd name="connsiteX25" fmla="*/ 91916 w 285750"/>
                    <a:gd name="connsiteY25" fmla="*/ 237649 h 371475"/>
                    <a:gd name="connsiteX26" fmla="*/ 83344 w 285750"/>
                    <a:gd name="connsiteY26" fmla="*/ 240506 h 371475"/>
                    <a:gd name="connsiteX27" fmla="*/ 71914 w 285750"/>
                    <a:gd name="connsiteY27" fmla="*/ 241459 h 371475"/>
                    <a:gd name="connsiteX28" fmla="*/ 65246 w 285750"/>
                    <a:gd name="connsiteY28" fmla="*/ 241459 h 371475"/>
                    <a:gd name="connsiteX29" fmla="*/ 59531 w 285750"/>
                    <a:gd name="connsiteY29" fmla="*/ 240506 h 371475"/>
                    <a:gd name="connsiteX30" fmla="*/ 54769 w 285750"/>
                    <a:gd name="connsiteY30" fmla="*/ 239554 h 371475"/>
                    <a:gd name="connsiteX31" fmla="*/ 50959 w 285750"/>
                    <a:gd name="connsiteY31" fmla="*/ 237649 h 371475"/>
                    <a:gd name="connsiteX32" fmla="*/ 50959 w 285750"/>
                    <a:gd name="connsiteY32" fmla="*/ 217646 h 371475"/>
                    <a:gd name="connsiteX33" fmla="*/ 55721 w 285750"/>
                    <a:gd name="connsiteY33" fmla="*/ 220504 h 371475"/>
                    <a:gd name="connsiteX34" fmla="*/ 60484 w 285750"/>
                    <a:gd name="connsiteY34" fmla="*/ 223361 h 371475"/>
                    <a:gd name="connsiteX35" fmla="*/ 66199 w 285750"/>
                    <a:gd name="connsiteY35" fmla="*/ 225266 h 371475"/>
                    <a:gd name="connsiteX36" fmla="*/ 71914 w 285750"/>
                    <a:gd name="connsiteY36" fmla="*/ 226219 h 371475"/>
                    <a:gd name="connsiteX37" fmla="*/ 75724 w 285750"/>
                    <a:gd name="connsiteY37" fmla="*/ 225266 h 371475"/>
                    <a:gd name="connsiteX38" fmla="*/ 77629 w 285750"/>
                    <a:gd name="connsiteY38" fmla="*/ 224314 h 371475"/>
                    <a:gd name="connsiteX39" fmla="*/ 78581 w 285750"/>
                    <a:gd name="connsiteY39" fmla="*/ 222409 h 371475"/>
                    <a:gd name="connsiteX40" fmla="*/ 78581 w 285750"/>
                    <a:gd name="connsiteY40" fmla="*/ 220504 h 371475"/>
                    <a:gd name="connsiteX41" fmla="*/ 77629 w 285750"/>
                    <a:gd name="connsiteY41" fmla="*/ 217646 h 371475"/>
                    <a:gd name="connsiteX42" fmla="*/ 75724 w 285750"/>
                    <a:gd name="connsiteY42" fmla="*/ 215741 h 371475"/>
                    <a:gd name="connsiteX43" fmla="*/ 71914 w 285750"/>
                    <a:gd name="connsiteY43" fmla="*/ 213836 h 371475"/>
                    <a:gd name="connsiteX44" fmla="*/ 67151 w 285750"/>
                    <a:gd name="connsiteY44" fmla="*/ 211931 h 371475"/>
                    <a:gd name="connsiteX45" fmla="*/ 58579 w 285750"/>
                    <a:gd name="connsiteY45" fmla="*/ 207169 h 371475"/>
                    <a:gd name="connsiteX46" fmla="*/ 52864 w 285750"/>
                    <a:gd name="connsiteY46" fmla="*/ 202406 h 371475"/>
                    <a:gd name="connsiteX47" fmla="*/ 50006 w 285750"/>
                    <a:gd name="connsiteY47" fmla="*/ 196691 h 371475"/>
                    <a:gd name="connsiteX48" fmla="*/ 49054 w 285750"/>
                    <a:gd name="connsiteY48" fmla="*/ 190024 h 371475"/>
                    <a:gd name="connsiteX49" fmla="*/ 50959 w 285750"/>
                    <a:gd name="connsiteY49" fmla="*/ 180499 h 371475"/>
                    <a:gd name="connsiteX50" fmla="*/ 56674 w 285750"/>
                    <a:gd name="connsiteY50" fmla="*/ 172879 h 371475"/>
                    <a:gd name="connsiteX51" fmla="*/ 66199 w 285750"/>
                    <a:gd name="connsiteY51" fmla="*/ 168116 h 371475"/>
                    <a:gd name="connsiteX52" fmla="*/ 78581 w 285750"/>
                    <a:gd name="connsiteY52" fmla="*/ 166211 h 371475"/>
                    <a:gd name="connsiteX53" fmla="*/ 85249 w 285750"/>
                    <a:gd name="connsiteY53" fmla="*/ 166211 h 371475"/>
                    <a:gd name="connsiteX54" fmla="*/ 90964 w 285750"/>
                    <a:gd name="connsiteY54" fmla="*/ 167164 h 371475"/>
                    <a:gd name="connsiteX55" fmla="*/ 95726 w 285750"/>
                    <a:gd name="connsiteY55" fmla="*/ 168116 h 371475"/>
                    <a:gd name="connsiteX56" fmla="*/ 99536 w 285750"/>
                    <a:gd name="connsiteY56" fmla="*/ 169069 h 371475"/>
                    <a:gd name="connsiteX57" fmla="*/ 99536 w 285750"/>
                    <a:gd name="connsiteY57" fmla="*/ 188119 h 371475"/>
                    <a:gd name="connsiteX58" fmla="*/ 95726 w 285750"/>
                    <a:gd name="connsiteY58" fmla="*/ 186214 h 371475"/>
                    <a:gd name="connsiteX59" fmla="*/ 90964 w 285750"/>
                    <a:gd name="connsiteY59" fmla="*/ 184309 h 371475"/>
                    <a:gd name="connsiteX60" fmla="*/ 86201 w 285750"/>
                    <a:gd name="connsiteY60" fmla="*/ 183356 h 371475"/>
                    <a:gd name="connsiteX61" fmla="*/ 80486 w 285750"/>
                    <a:gd name="connsiteY61" fmla="*/ 183356 h 371475"/>
                    <a:gd name="connsiteX62" fmla="*/ 74771 w 285750"/>
                    <a:gd name="connsiteY62" fmla="*/ 184309 h 371475"/>
                    <a:gd name="connsiteX63" fmla="*/ 72866 w 285750"/>
                    <a:gd name="connsiteY63" fmla="*/ 188119 h 371475"/>
                    <a:gd name="connsiteX64" fmla="*/ 73819 w 285750"/>
                    <a:gd name="connsiteY64" fmla="*/ 190024 h 371475"/>
                    <a:gd name="connsiteX65" fmla="*/ 75724 w 285750"/>
                    <a:gd name="connsiteY65" fmla="*/ 191929 h 371475"/>
                    <a:gd name="connsiteX66" fmla="*/ 78581 w 285750"/>
                    <a:gd name="connsiteY66" fmla="*/ 193834 h 371475"/>
                    <a:gd name="connsiteX67" fmla="*/ 83344 w 285750"/>
                    <a:gd name="connsiteY67" fmla="*/ 195739 h 371475"/>
                    <a:gd name="connsiteX68" fmla="*/ 91916 w 285750"/>
                    <a:gd name="connsiteY68" fmla="*/ 199549 h 371475"/>
                    <a:gd name="connsiteX69" fmla="*/ 98584 w 285750"/>
                    <a:gd name="connsiteY69" fmla="*/ 204311 h 371475"/>
                    <a:gd name="connsiteX70" fmla="*/ 103346 w 285750"/>
                    <a:gd name="connsiteY70" fmla="*/ 210026 h 371475"/>
                    <a:gd name="connsiteX71" fmla="*/ 105251 w 285750"/>
                    <a:gd name="connsiteY71" fmla="*/ 218599 h 371475"/>
                    <a:gd name="connsiteX72" fmla="*/ 103346 w 285750"/>
                    <a:gd name="connsiteY72" fmla="*/ 223361 h 371475"/>
                    <a:gd name="connsiteX73" fmla="*/ 110966 w 285750"/>
                    <a:gd name="connsiteY73" fmla="*/ 219551 h 371475"/>
                    <a:gd name="connsiteX74" fmla="*/ 108109 w 285750"/>
                    <a:gd name="connsiteY74" fmla="*/ 204311 h 371475"/>
                    <a:gd name="connsiteX75" fmla="*/ 110966 w 285750"/>
                    <a:gd name="connsiteY75" fmla="*/ 188119 h 371475"/>
                    <a:gd name="connsiteX76" fmla="*/ 118586 w 285750"/>
                    <a:gd name="connsiteY76" fmla="*/ 175736 h 371475"/>
                    <a:gd name="connsiteX77" fmla="*/ 130016 w 285750"/>
                    <a:gd name="connsiteY77" fmla="*/ 168116 h 371475"/>
                    <a:gd name="connsiteX78" fmla="*/ 145256 w 285750"/>
                    <a:gd name="connsiteY78" fmla="*/ 165259 h 371475"/>
                    <a:gd name="connsiteX79" fmla="*/ 159544 w 285750"/>
                    <a:gd name="connsiteY79" fmla="*/ 168116 h 371475"/>
                    <a:gd name="connsiteX80" fmla="*/ 170974 w 285750"/>
                    <a:gd name="connsiteY80" fmla="*/ 175736 h 371475"/>
                    <a:gd name="connsiteX81" fmla="*/ 178594 w 285750"/>
                    <a:gd name="connsiteY81" fmla="*/ 187166 h 371475"/>
                    <a:gd name="connsiteX82" fmla="*/ 181451 w 285750"/>
                    <a:gd name="connsiteY82" fmla="*/ 203359 h 371475"/>
                    <a:gd name="connsiteX83" fmla="*/ 179546 w 285750"/>
                    <a:gd name="connsiteY83" fmla="*/ 214789 h 371475"/>
                    <a:gd name="connsiteX84" fmla="*/ 174784 w 285750"/>
                    <a:gd name="connsiteY84" fmla="*/ 224314 h 371475"/>
                    <a:gd name="connsiteX85" fmla="*/ 168116 w 285750"/>
                    <a:gd name="connsiteY85" fmla="*/ 231934 h 371475"/>
                    <a:gd name="connsiteX86" fmla="*/ 159544 w 285750"/>
                    <a:gd name="connsiteY86" fmla="*/ 237649 h 371475"/>
                    <a:gd name="connsiteX87" fmla="*/ 184309 w 285750"/>
                    <a:gd name="connsiteY87" fmla="*/ 258604 h 371475"/>
                    <a:gd name="connsiteX88" fmla="*/ 155734 w 285750"/>
                    <a:gd name="connsiteY88" fmla="*/ 258604 h 371475"/>
                    <a:gd name="connsiteX89" fmla="*/ 139541 w 285750"/>
                    <a:gd name="connsiteY89" fmla="*/ 241459 h 371475"/>
                    <a:gd name="connsiteX90" fmla="*/ 126206 w 285750"/>
                    <a:gd name="connsiteY90" fmla="*/ 238601 h 371475"/>
                    <a:gd name="connsiteX91" fmla="*/ 115729 w 285750"/>
                    <a:gd name="connsiteY91" fmla="*/ 230981 h 371475"/>
                    <a:gd name="connsiteX92" fmla="*/ 110966 w 285750"/>
                    <a:gd name="connsiteY92" fmla="*/ 219551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285750" h="371475">
                      <a:moveTo>
                        <a:pt x="190976" y="292894"/>
                      </a:moveTo>
                      <a:cubicBezTo>
                        <a:pt x="193834" y="292894"/>
                        <a:pt x="197644" y="292894"/>
                        <a:pt x="200501" y="293846"/>
                      </a:cubicBezTo>
                      <a:cubicBezTo>
                        <a:pt x="215741" y="263366"/>
                        <a:pt x="246221" y="243364"/>
                        <a:pt x="281464" y="241459"/>
                      </a:cubicBezTo>
                      <a:lnTo>
                        <a:pt x="281464" y="63341"/>
                      </a:lnTo>
                      <a:cubicBezTo>
                        <a:pt x="281464" y="34766"/>
                        <a:pt x="219551" y="7144"/>
                        <a:pt x="144304" y="7144"/>
                      </a:cubicBezTo>
                      <a:cubicBezTo>
                        <a:pt x="68104" y="7144"/>
                        <a:pt x="7144" y="32861"/>
                        <a:pt x="7144" y="61436"/>
                      </a:cubicBezTo>
                      <a:lnTo>
                        <a:pt x="7144" y="318611"/>
                      </a:lnTo>
                      <a:cubicBezTo>
                        <a:pt x="7144" y="344329"/>
                        <a:pt x="57626" y="369094"/>
                        <a:pt x="123349" y="372904"/>
                      </a:cubicBezTo>
                      <a:cubicBezTo>
                        <a:pt x="122396" y="369094"/>
                        <a:pt x="122396" y="365284"/>
                        <a:pt x="122396" y="361474"/>
                      </a:cubicBezTo>
                      <a:cubicBezTo>
                        <a:pt x="122396" y="324326"/>
                        <a:pt x="152876" y="292894"/>
                        <a:pt x="190976" y="292894"/>
                      </a:cubicBezTo>
                      <a:close/>
                      <a:moveTo>
                        <a:pt x="240506" y="240506"/>
                      </a:moveTo>
                      <a:lnTo>
                        <a:pt x="192881" y="240506"/>
                      </a:lnTo>
                      <a:lnTo>
                        <a:pt x="192881" y="167164"/>
                      </a:lnTo>
                      <a:lnTo>
                        <a:pt x="214789" y="167164"/>
                      </a:lnTo>
                      <a:lnTo>
                        <a:pt x="214789" y="223361"/>
                      </a:lnTo>
                      <a:lnTo>
                        <a:pt x="240506" y="223361"/>
                      </a:lnTo>
                      <a:lnTo>
                        <a:pt x="240506" y="240506"/>
                      </a:lnTo>
                      <a:close/>
                      <a:moveTo>
                        <a:pt x="144304" y="27146"/>
                      </a:moveTo>
                      <a:cubicBezTo>
                        <a:pt x="198596" y="27146"/>
                        <a:pt x="242411" y="40481"/>
                        <a:pt x="242411" y="56674"/>
                      </a:cubicBezTo>
                      <a:cubicBezTo>
                        <a:pt x="242411" y="72866"/>
                        <a:pt x="198596" y="86201"/>
                        <a:pt x="144304" y="86201"/>
                      </a:cubicBezTo>
                      <a:cubicBezTo>
                        <a:pt x="90011" y="86201"/>
                        <a:pt x="46196" y="72866"/>
                        <a:pt x="46196" y="56674"/>
                      </a:cubicBezTo>
                      <a:cubicBezTo>
                        <a:pt x="46196" y="40481"/>
                        <a:pt x="90011" y="27146"/>
                        <a:pt x="144304" y="27146"/>
                      </a:cubicBezTo>
                      <a:close/>
                      <a:moveTo>
                        <a:pt x="103346" y="223361"/>
                      </a:moveTo>
                      <a:cubicBezTo>
                        <a:pt x="103346" y="225266"/>
                        <a:pt x="102394" y="227171"/>
                        <a:pt x="101441" y="229076"/>
                      </a:cubicBezTo>
                      <a:cubicBezTo>
                        <a:pt x="100489" y="230981"/>
                        <a:pt x="99536" y="232886"/>
                        <a:pt x="97631" y="233839"/>
                      </a:cubicBezTo>
                      <a:cubicBezTo>
                        <a:pt x="95726" y="235744"/>
                        <a:pt x="93821" y="236696"/>
                        <a:pt x="91916" y="237649"/>
                      </a:cubicBezTo>
                      <a:cubicBezTo>
                        <a:pt x="90011" y="238601"/>
                        <a:pt x="87154" y="239554"/>
                        <a:pt x="83344" y="240506"/>
                      </a:cubicBezTo>
                      <a:cubicBezTo>
                        <a:pt x="80486" y="241459"/>
                        <a:pt x="76676" y="241459"/>
                        <a:pt x="71914" y="241459"/>
                      </a:cubicBezTo>
                      <a:cubicBezTo>
                        <a:pt x="70009" y="241459"/>
                        <a:pt x="67151" y="241459"/>
                        <a:pt x="65246" y="241459"/>
                      </a:cubicBezTo>
                      <a:cubicBezTo>
                        <a:pt x="63341" y="241459"/>
                        <a:pt x="61436" y="241459"/>
                        <a:pt x="59531" y="240506"/>
                      </a:cubicBezTo>
                      <a:cubicBezTo>
                        <a:pt x="57626" y="240506"/>
                        <a:pt x="55721" y="239554"/>
                        <a:pt x="54769" y="239554"/>
                      </a:cubicBezTo>
                      <a:cubicBezTo>
                        <a:pt x="52864" y="239554"/>
                        <a:pt x="51911" y="238601"/>
                        <a:pt x="50959" y="237649"/>
                      </a:cubicBezTo>
                      <a:lnTo>
                        <a:pt x="50959" y="217646"/>
                      </a:lnTo>
                      <a:cubicBezTo>
                        <a:pt x="51911" y="218599"/>
                        <a:pt x="53816" y="219551"/>
                        <a:pt x="55721" y="220504"/>
                      </a:cubicBezTo>
                      <a:cubicBezTo>
                        <a:pt x="57626" y="221456"/>
                        <a:pt x="58579" y="222409"/>
                        <a:pt x="60484" y="223361"/>
                      </a:cubicBezTo>
                      <a:cubicBezTo>
                        <a:pt x="62389" y="224314"/>
                        <a:pt x="64294" y="224314"/>
                        <a:pt x="66199" y="225266"/>
                      </a:cubicBezTo>
                      <a:cubicBezTo>
                        <a:pt x="68104" y="226219"/>
                        <a:pt x="70009" y="226219"/>
                        <a:pt x="71914" y="226219"/>
                      </a:cubicBezTo>
                      <a:cubicBezTo>
                        <a:pt x="73819" y="226219"/>
                        <a:pt x="74771" y="226219"/>
                        <a:pt x="75724" y="225266"/>
                      </a:cubicBezTo>
                      <a:cubicBezTo>
                        <a:pt x="76676" y="225266"/>
                        <a:pt x="77629" y="224314"/>
                        <a:pt x="77629" y="224314"/>
                      </a:cubicBezTo>
                      <a:cubicBezTo>
                        <a:pt x="78581" y="224314"/>
                        <a:pt x="78581" y="223361"/>
                        <a:pt x="78581" y="222409"/>
                      </a:cubicBezTo>
                      <a:cubicBezTo>
                        <a:pt x="78581" y="221456"/>
                        <a:pt x="78581" y="221456"/>
                        <a:pt x="78581" y="220504"/>
                      </a:cubicBezTo>
                      <a:cubicBezTo>
                        <a:pt x="78581" y="219551"/>
                        <a:pt x="78581" y="218599"/>
                        <a:pt x="77629" y="217646"/>
                      </a:cubicBezTo>
                      <a:cubicBezTo>
                        <a:pt x="76676" y="216694"/>
                        <a:pt x="76676" y="215741"/>
                        <a:pt x="75724" y="215741"/>
                      </a:cubicBezTo>
                      <a:cubicBezTo>
                        <a:pt x="74771" y="214789"/>
                        <a:pt x="73819" y="214789"/>
                        <a:pt x="71914" y="213836"/>
                      </a:cubicBezTo>
                      <a:cubicBezTo>
                        <a:pt x="70009" y="212884"/>
                        <a:pt x="69056" y="212884"/>
                        <a:pt x="67151" y="211931"/>
                      </a:cubicBezTo>
                      <a:cubicBezTo>
                        <a:pt x="64294" y="210979"/>
                        <a:pt x="61436" y="209074"/>
                        <a:pt x="58579" y="207169"/>
                      </a:cubicBezTo>
                      <a:cubicBezTo>
                        <a:pt x="56674" y="205264"/>
                        <a:pt x="54769" y="204311"/>
                        <a:pt x="52864" y="202406"/>
                      </a:cubicBezTo>
                      <a:cubicBezTo>
                        <a:pt x="50959" y="200501"/>
                        <a:pt x="50006" y="198596"/>
                        <a:pt x="50006" y="196691"/>
                      </a:cubicBezTo>
                      <a:cubicBezTo>
                        <a:pt x="49054" y="194786"/>
                        <a:pt x="49054" y="191929"/>
                        <a:pt x="49054" y="190024"/>
                      </a:cubicBezTo>
                      <a:cubicBezTo>
                        <a:pt x="49054" y="186214"/>
                        <a:pt x="50006" y="183356"/>
                        <a:pt x="50959" y="180499"/>
                      </a:cubicBezTo>
                      <a:cubicBezTo>
                        <a:pt x="52864" y="177641"/>
                        <a:pt x="54769" y="174784"/>
                        <a:pt x="56674" y="172879"/>
                      </a:cubicBezTo>
                      <a:cubicBezTo>
                        <a:pt x="59531" y="170974"/>
                        <a:pt x="62389" y="169069"/>
                        <a:pt x="66199" y="168116"/>
                      </a:cubicBezTo>
                      <a:cubicBezTo>
                        <a:pt x="70009" y="167164"/>
                        <a:pt x="73819" y="166211"/>
                        <a:pt x="78581" y="166211"/>
                      </a:cubicBezTo>
                      <a:cubicBezTo>
                        <a:pt x="81439" y="166211"/>
                        <a:pt x="83344" y="166211"/>
                        <a:pt x="85249" y="166211"/>
                      </a:cubicBezTo>
                      <a:cubicBezTo>
                        <a:pt x="87154" y="166211"/>
                        <a:pt x="89059" y="166211"/>
                        <a:pt x="90964" y="167164"/>
                      </a:cubicBezTo>
                      <a:cubicBezTo>
                        <a:pt x="92869" y="167164"/>
                        <a:pt x="93821" y="168116"/>
                        <a:pt x="95726" y="168116"/>
                      </a:cubicBezTo>
                      <a:cubicBezTo>
                        <a:pt x="96679" y="168116"/>
                        <a:pt x="98584" y="169069"/>
                        <a:pt x="99536" y="169069"/>
                      </a:cubicBezTo>
                      <a:lnTo>
                        <a:pt x="99536" y="188119"/>
                      </a:lnTo>
                      <a:cubicBezTo>
                        <a:pt x="98584" y="187166"/>
                        <a:pt x="97631" y="187166"/>
                        <a:pt x="95726" y="186214"/>
                      </a:cubicBezTo>
                      <a:cubicBezTo>
                        <a:pt x="94774" y="185261"/>
                        <a:pt x="92869" y="185261"/>
                        <a:pt x="90964" y="184309"/>
                      </a:cubicBezTo>
                      <a:cubicBezTo>
                        <a:pt x="89059" y="183356"/>
                        <a:pt x="88106" y="183356"/>
                        <a:pt x="86201" y="183356"/>
                      </a:cubicBezTo>
                      <a:cubicBezTo>
                        <a:pt x="84296" y="183356"/>
                        <a:pt x="82391" y="183356"/>
                        <a:pt x="80486" y="183356"/>
                      </a:cubicBezTo>
                      <a:cubicBezTo>
                        <a:pt x="77629" y="183356"/>
                        <a:pt x="75724" y="183356"/>
                        <a:pt x="74771" y="184309"/>
                      </a:cubicBezTo>
                      <a:cubicBezTo>
                        <a:pt x="72866" y="185261"/>
                        <a:pt x="72866" y="186214"/>
                        <a:pt x="72866" y="188119"/>
                      </a:cubicBezTo>
                      <a:cubicBezTo>
                        <a:pt x="72866" y="189071"/>
                        <a:pt x="72866" y="190024"/>
                        <a:pt x="73819" y="190024"/>
                      </a:cubicBezTo>
                      <a:cubicBezTo>
                        <a:pt x="73819" y="190976"/>
                        <a:pt x="74771" y="190976"/>
                        <a:pt x="75724" y="191929"/>
                      </a:cubicBezTo>
                      <a:cubicBezTo>
                        <a:pt x="76676" y="192881"/>
                        <a:pt x="77629" y="192881"/>
                        <a:pt x="78581" y="193834"/>
                      </a:cubicBezTo>
                      <a:cubicBezTo>
                        <a:pt x="79534" y="194786"/>
                        <a:pt x="81439" y="194786"/>
                        <a:pt x="83344" y="195739"/>
                      </a:cubicBezTo>
                      <a:cubicBezTo>
                        <a:pt x="86201" y="196691"/>
                        <a:pt x="89059" y="198596"/>
                        <a:pt x="91916" y="199549"/>
                      </a:cubicBezTo>
                      <a:cubicBezTo>
                        <a:pt x="94774" y="201454"/>
                        <a:pt x="96679" y="202406"/>
                        <a:pt x="98584" y="204311"/>
                      </a:cubicBezTo>
                      <a:cubicBezTo>
                        <a:pt x="100489" y="206216"/>
                        <a:pt x="101441" y="208121"/>
                        <a:pt x="103346" y="210026"/>
                      </a:cubicBezTo>
                      <a:cubicBezTo>
                        <a:pt x="104299" y="211931"/>
                        <a:pt x="105251" y="214789"/>
                        <a:pt x="105251" y="218599"/>
                      </a:cubicBezTo>
                      <a:cubicBezTo>
                        <a:pt x="103346" y="219551"/>
                        <a:pt x="103346" y="221456"/>
                        <a:pt x="103346" y="223361"/>
                      </a:cubicBezTo>
                      <a:close/>
                      <a:moveTo>
                        <a:pt x="110966" y="219551"/>
                      </a:moveTo>
                      <a:cubicBezTo>
                        <a:pt x="109061" y="214789"/>
                        <a:pt x="108109" y="210026"/>
                        <a:pt x="108109" y="204311"/>
                      </a:cubicBezTo>
                      <a:cubicBezTo>
                        <a:pt x="108109" y="198596"/>
                        <a:pt x="109061" y="192881"/>
                        <a:pt x="110966" y="188119"/>
                      </a:cubicBezTo>
                      <a:cubicBezTo>
                        <a:pt x="112871" y="183356"/>
                        <a:pt x="115729" y="179546"/>
                        <a:pt x="118586" y="175736"/>
                      </a:cubicBezTo>
                      <a:cubicBezTo>
                        <a:pt x="121444" y="171926"/>
                        <a:pt x="126206" y="170021"/>
                        <a:pt x="130016" y="168116"/>
                      </a:cubicBezTo>
                      <a:cubicBezTo>
                        <a:pt x="134779" y="166211"/>
                        <a:pt x="139541" y="165259"/>
                        <a:pt x="145256" y="165259"/>
                      </a:cubicBezTo>
                      <a:cubicBezTo>
                        <a:pt x="150971" y="165259"/>
                        <a:pt x="155734" y="166211"/>
                        <a:pt x="159544" y="168116"/>
                      </a:cubicBezTo>
                      <a:cubicBezTo>
                        <a:pt x="164306" y="170021"/>
                        <a:pt x="168116" y="172879"/>
                        <a:pt x="170974" y="175736"/>
                      </a:cubicBezTo>
                      <a:cubicBezTo>
                        <a:pt x="173831" y="178594"/>
                        <a:pt x="176689" y="183356"/>
                        <a:pt x="178594" y="187166"/>
                      </a:cubicBezTo>
                      <a:cubicBezTo>
                        <a:pt x="180499" y="191929"/>
                        <a:pt x="181451" y="196691"/>
                        <a:pt x="181451" y="203359"/>
                      </a:cubicBezTo>
                      <a:cubicBezTo>
                        <a:pt x="181451" y="207169"/>
                        <a:pt x="181451" y="211931"/>
                        <a:pt x="179546" y="214789"/>
                      </a:cubicBezTo>
                      <a:cubicBezTo>
                        <a:pt x="178594" y="218599"/>
                        <a:pt x="176689" y="221456"/>
                        <a:pt x="174784" y="224314"/>
                      </a:cubicBezTo>
                      <a:cubicBezTo>
                        <a:pt x="172879" y="227171"/>
                        <a:pt x="170974" y="230029"/>
                        <a:pt x="168116" y="231934"/>
                      </a:cubicBezTo>
                      <a:cubicBezTo>
                        <a:pt x="165259" y="233839"/>
                        <a:pt x="163354" y="235744"/>
                        <a:pt x="159544" y="237649"/>
                      </a:cubicBezTo>
                      <a:lnTo>
                        <a:pt x="184309" y="258604"/>
                      </a:lnTo>
                      <a:lnTo>
                        <a:pt x="155734" y="258604"/>
                      </a:lnTo>
                      <a:lnTo>
                        <a:pt x="139541" y="241459"/>
                      </a:lnTo>
                      <a:cubicBezTo>
                        <a:pt x="134779" y="241459"/>
                        <a:pt x="130016" y="239554"/>
                        <a:pt x="126206" y="238601"/>
                      </a:cubicBezTo>
                      <a:cubicBezTo>
                        <a:pt x="122396" y="236696"/>
                        <a:pt x="118586" y="233839"/>
                        <a:pt x="115729" y="230981"/>
                      </a:cubicBezTo>
                      <a:cubicBezTo>
                        <a:pt x="115729" y="228124"/>
                        <a:pt x="112871" y="224314"/>
                        <a:pt x="110966" y="219551"/>
                      </a:cubicBezTo>
                      <a:close/>
                    </a:path>
                  </a:pathLst>
                </a:custGeom>
                <a:grpFill/>
                <a:ln w="9525" cap="flat">
                  <a:noFill/>
                  <a:prstDash val="solid"/>
                  <a:miter/>
                </a:ln>
              </p:spPr>
              <p:txBody>
                <a:bodyPr rtlCol="0" anchor="ctr"/>
                <a:lstStyle/>
                <a:p>
                  <a:endParaRPr lang="en-US"/>
                </a:p>
              </p:txBody>
            </p:sp>
            <p:sp>
              <p:nvSpPr>
                <p:cNvPr id="208" name="Freeform: Shape 207">
                  <a:extLst>
                    <a:ext uri="{FF2B5EF4-FFF2-40B4-BE49-F238E27FC236}">
                      <a16:creationId xmlns:a16="http://schemas.microsoft.com/office/drawing/2014/main" id="{53ABD414-1A5A-424C-B462-00189954BC6E}"/>
                    </a:ext>
                  </a:extLst>
                </p:cNvPr>
                <p:cNvSpPr/>
                <p:nvPr/>
              </p:nvSpPr>
              <p:spPr>
                <a:xfrm>
                  <a:off x="6016466" y="3455194"/>
                  <a:ext cx="276225" cy="180975"/>
                </a:xfrm>
                <a:custGeom>
                  <a:avLst/>
                  <a:gdLst>
                    <a:gd name="connsiteX0" fmla="*/ 276701 w 276225"/>
                    <a:gd name="connsiteY0" fmla="*/ 143351 h 180975"/>
                    <a:gd name="connsiteX1" fmla="*/ 244316 w 276225"/>
                    <a:gd name="connsiteY1" fmla="*/ 108109 h 180975"/>
                    <a:gd name="connsiteX2" fmla="*/ 246221 w 276225"/>
                    <a:gd name="connsiteY2" fmla="*/ 91916 h 180975"/>
                    <a:gd name="connsiteX3" fmla="*/ 161449 w 276225"/>
                    <a:gd name="connsiteY3" fmla="*/ 7144 h 180975"/>
                    <a:gd name="connsiteX4" fmla="*/ 82391 w 276225"/>
                    <a:gd name="connsiteY4" fmla="*/ 60484 h 180975"/>
                    <a:gd name="connsiteX5" fmla="*/ 67151 w 276225"/>
                    <a:gd name="connsiteY5" fmla="*/ 58579 h 180975"/>
                    <a:gd name="connsiteX6" fmla="*/ 7144 w 276225"/>
                    <a:gd name="connsiteY6" fmla="*/ 118586 h 180975"/>
                    <a:gd name="connsiteX7" fmla="*/ 66199 w 276225"/>
                    <a:gd name="connsiteY7" fmla="*/ 178594 h 180975"/>
                    <a:gd name="connsiteX8" fmla="*/ 245269 w 276225"/>
                    <a:gd name="connsiteY8" fmla="*/ 178594 h 180975"/>
                    <a:gd name="connsiteX9" fmla="*/ 251936 w 276225"/>
                    <a:gd name="connsiteY9" fmla="*/ 178594 h 180975"/>
                    <a:gd name="connsiteX10" fmla="*/ 251936 w 276225"/>
                    <a:gd name="connsiteY10" fmla="*/ 177641 h 180975"/>
                    <a:gd name="connsiteX11" fmla="*/ 276701 w 276225"/>
                    <a:gd name="connsiteY11" fmla="*/ 143351 h 180975"/>
                    <a:gd name="connsiteX12" fmla="*/ 244316 w 276225"/>
                    <a:gd name="connsiteY12" fmla="*/ 169069 h 180975"/>
                    <a:gd name="connsiteX13" fmla="*/ 67151 w 276225"/>
                    <a:gd name="connsiteY13" fmla="*/ 169069 h 180975"/>
                    <a:gd name="connsiteX14" fmla="*/ 16669 w 276225"/>
                    <a:gd name="connsiteY14" fmla="*/ 118586 h 180975"/>
                    <a:gd name="connsiteX15" fmla="*/ 67151 w 276225"/>
                    <a:gd name="connsiteY15" fmla="*/ 68104 h 180975"/>
                    <a:gd name="connsiteX16" fmla="*/ 83344 w 276225"/>
                    <a:gd name="connsiteY16" fmla="*/ 70961 h 180975"/>
                    <a:gd name="connsiteX17" fmla="*/ 88106 w 276225"/>
                    <a:gd name="connsiteY17" fmla="*/ 72866 h 180975"/>
                    <a:gd name="connsiteX18" fmla="*/ 90011 w 276225"/>
                    <a:gd name="connsiteY18" fmla="*/ 68104 h 180975"/>
                    <a:gd name="connsiteX19" fmla="*/ 161449 w 276225"/>
                    <a:gd name="connsiteY19" fmla="*/ 16669 h 180975"/>
                    <a:gd name="connsiteX20" fmla="*/ 236696 w 276225"/>
                    <a:gd name="connsiteY20" fmla="*/ 91916 h 180975"/>
                    <a:gd name="connsiteX21" fmla="*/ 233839 w 276225"/>
                    <a:gd name="connsiteY21" fmla="*/ 111919 h 180975"/>
                    <a:gd name="connsiteX22" fmla="*/ 231934 w 276225"/>
                    <a:gd name="connsiteY22" fmla="*/ 119539 h 180975"/>
                    <a:gd name="connsiteX23" fmla="*/ 238601 w 276225"/>
                    <a:gd name="connsiteY23" fmla="*/ 118586 h 180975"/>
                    <a:gd name="connsiteX24" fmla="*/ 241459 w 276225"/>
                    <a:gd name="connsiteY24" fmla="*/ 118586 h 180975"/>
                    <a:gd name="connsiteX25" fmla="*/ 267176 w 276225"/>
                    <a:gd name="connsiteY25" fmla="*/ 144304 h 180975"/>
                    <a:gd name="connsiteX26" fmla="*/ 244316 w 276225"/>
                    <a:gd name="connsiteY26" fmla="*/ 169069 h 180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76225" h="180975">
                      <a:moveTo>
                        <a:pt x="276701" y="143351"/>
                      </a:moveTo>
                      <a:cubicBezTo>
                        <a:pt x="276701" y="125254"/>
                        <a:pt x="262414" y="110014"/>
                        <a:pt x="244316" y="108109"/>
                      </a:cubicBezTo>
                      <a:cubicBezTo>
                        <a:pt x="245269" y="102394"/>
                        <a:pt x="246221" y="97631"/>
                        <a:pt x="246221" y="91916"/>
                      </a:cubicBezTo>
                      <a:cubicBezTo>
                        <a:pt x="246221" y="45244"/>
                        <a:pt x="208121" y="7144"/>
                        <a:pt x="161449" y="7144"/>
                      </a:cubicBezTo>
                      <a:cubicBezTo>
                        <a:pt x="126206" y="7144"/>
                        <a:pt x="94774" y="28099"/>
                        <a:pt x="82391" y="60484"/>
                      </a:cubicBezTo>
                      <a:cubicBezTo>
                        <a:pt x="77629" y="59531"/>
                        <a:pt x="72866" y="58579"/>
                        <a:pt x="67151" y="58579"/>
                      </a:cubicBezTo>
                      <a:cubicBezTo>
                        <a:pt x="33814" y="58579"/>
                        <a:pt x="7144" y="85249"/>
                        <a:pt x="7144" y="118586"/>
                      </a:cubicBezTo>
                      <a:cubicBezTo>
                        <a:pt x="7144" y="150971"/>
                        <a:pt x="32861" y="177641"/>
                        <a:pt x="66199" y="178594"/>
                      </a:cubicBezTo>
                      <a:lnTo>
                        <a:pt x="245269" y="178594"/>
                      </a:lnTo>
                      <a:lnTo>
                        <a:pt x="251936" y="178594"/>
                      </a:lnTo>
                      <a:lnTo>
                        <a:pt x="251936" y="177641"/>
                      </a:lnTo>
                      <a:cubicBezTo>
                        <a:pt x="266224" y="173831"/>
                        <a:pt x="276701" y="159544"/>
                        <a:pt x="276701" y="143351"/>
                      </a:cubicBezTo>
                      <a:close/>
                      <a:moveTo>
                        <a:pt x="244316" y="169069"/>
                      </a:moveTo>
                      <a:lnTo>
                        <a:pt x="67151" y="169069"/>
                      </a:lnTo>
                      <a:cubicBezTo>
                        <a:pt x="39529" y="169069"/>
                        <a:pt x="16669" y="146209"/>
                        <a:pt x="16669" y="118586"/>
                      </a:cubicBezTo>
                      <a:cubicBezTo>
                        <a:pt x="16669" y="90964"/>
                        <a:pt x="39529" y="68104"/>
                        <a:pt x="67151" y="68104"/>
                      </a:cubicBezTo>
                      <a:cubicBezTo>
                        <a:pt x="72866" y="68104"/>
                        <a:pt x="78581" y="69056"/>
                        <a:pt x="83344" y="70961"/>
                      </a:cubicBezTo>
                      <a:lnTo>
                        <a:pt x="88106" y="72866"/>
                      </a:lnTo>
                      <a:lnTo>
                        <a:pt x="90011" y="68104"/>
                      </a:lnTo>
                      <a:cubicBezTo>
                        <a:pt x="100489" y="37624"/>
                        <a:pt x="129064" y="16669"/>
                        <a:pt x="161449" y="16669"/>
                      </a:cubicBezTo>
                      <a:cubicBezTo>
                        <a:pt x="203359" y="16669"/>
                        <a:pt x="236696" y="50959"/>
                        <a:pt x="236696" y="91916"/>
                      </a:cubicBezTo>
                      <a:cubicBezTo>
                        <a:pt x="236696" y="98584"/>
                        <a:pt x="235744" y="105251"/>
                        <a:pt x="233839" y="111919"/>
                      </a:cubicBezTo>
                      <a:lnTo>
                        <a:pt x="231934" y="119539"/>
                      </a:lnTo>
                      <a:lnTo>
                        <a:pt x="238601" y="118586"/>
                      </a:lnTo>
                      <a:cubicBezTo>
                        <a:pt x="239554" y="118586"/>
                        <a:pt x="240506" y="118586"/>
                        <a:pt x="241459" y="118586"/>
                      </a:cubicBezTo>
                      <a:cubicBezTo>
                        <a:pt x="255746" y="118586"/>
                        <a:pt x="267176" y="130016"/>
                        <a:pt x="267176" y="144304"/>
                      </a:cubicBezTo>
                      <a:cubicBezTo>
                        <a:pt x="267176" y="156686"/>
                        <a:pt x="257651" y="168116"/>
                        <a:pt x="244316" y="169069"/>
                      </a:cubicBezTo>
                      <a:close/>
                    </a:path>
                  </a:pathLst>
                </a:custGeom>
                <a:grpFill/>
                <a:ln w="9525" cap="flat">
                  <a:noFill/>
                  <a:prstDash val="solid"/>
                  <a:miter/>
                </a:ln>
              </p:spPr>
              <p:txBody>
                <a:bodyPr rtlCol="0" anchor="ctr"/>
                <a:lstStyle/>
                <a:p>
                  <a:endParaRPr lang="en-US"/>
                </a:p>
              </p:txBody>
            </p:sp>
          </p:grpSp>
        </p:grpSp>
        <p:grpSp>
          <p:nvGrpSpPr>
            <p:cNvPr id="179" name="Group 178">
              <a:extLst>
                <a:ext uri="{FF2B5EF4-FFF2-40B4-BE49-F238E27FC236}">
                  <a16:creationId xmlns:a16="http://schemas.microsoft.com/office/drawing/2014/main" id="{0B04C03C-D164-4DDA-B5B8-B9B973728FAE}"/>
                </a:ext>
              </a:extLst>
            </p:cNvPr>
            <p:cNvGrpSpPr/>
            <p:nvPr/>
          </p:nvGrpSpPr>
          <p:grpSpPr>
            <a:xfrm>
              <a:off x="3971548" y="2224905"/>
              <a:ext cx="861056" cy="861056"/>
              <a:chOff x="3971548" y="2224905"/>
              <a:chExt cx="861056" cy="861056"/>
            </a:xfrm>
          </p:grpSpPr>
          <p:sp>
            <p:nvSpPr>
              <p:cNvPr id="194" name="Oval 193">
                <a:extLst>
                  <a:ext uri="{FF2B5EF4-FFF2-40B4-BE49-F238E27FC236}">
                    <a16:creationId xmlns:a16="http://schemas.microsoft.com/office/drawing/2014/main" id="{39253998-6D52-4C6F-A76B-E3FA19DFC10A}"/>
                  </a:ext>
                </a:extLst>
              </p:cNvPr>
              <p:cNvSpPr/>
              <p:nvPr/>
            </p:nvSpPr>
            <p:spPr bwMode="auto">
              <a:xfrm>
                <a:off x="3971548" y="2224905"/>
                <a:ext cx="861056" cy="861056"/>
              </a:xfrm>
              <a:prstGeom prst="ellipse">
                <a:avLst/>
              </a:prstGeom>
              <a:solidFill>
                <a:schemeClr val="bg1"/>
              </a:solid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nvGrpSpPr>
              <p:cNvPr id="195" name="Graphic 131">
                <a:extLst>
                  <a:ext uri="{FF2B5EF4-FFF2-40B4-BE49-F238E27FC236}">
                    <a16:creationId xmlns:a16="http://schemas.microsoft.com/office/drawing/2014/main" id="{C0B70B58-A16D-4E09-9DFB-A576ACD337EF}"/>
                  </a:ext>
                </a:extLst>
              </p:cNvPr>
              <p:cNvGrpSpPr/>
              <p:nvPr/>
            </p:nvGrpSpPr>
            <p:grpSpPr>
              <a:xfrm>
                <a:off x="4128625" y="2382017"/>
                <a:ext cx="546888" cy="546828"/>
                <a:chOff x="5640760" y="1728055"/>
                <a:chExt cx="792873" cy="792786"/>
              </a:xfrm>
            </p:grpSpPr>
            <p:sp>
              <p:nvSpPr>
                <p:cNvPr id="196" name="Freeform: Shape 195">
                  <a:extLst>
                    <a:ext uri="{FF2B5EF4-FFF2-40B4-BE49-F238E27FC236}">
                      <a16:creationId xmlns:a16="http://schemas.microsoft.com/office/drawing/2014/main" id="{76A0A1F2-7A0C-45ED-88F6-BAF50166CF58}"/>
                    </a:ext>
                  </a:extLst>
                </p:cNvPr>
                <p:cNvSpPr/>
                <p:nvPr/>
              </p:nvSpPr>
              <p:spPr>
                <a:xfrm>
                  <a:off x="5753696" y="1840991"/>
                  <a:ext cx="536448" cy="536448"/>
                </a:xfrm>
                <a:custGeom>
                  <a:avLst/>
                  <a:gdLst>
                    <a:gd name="connsiteX0" fmla="*/ 179731 w 536448"/>
                    <a:gd name="connsiteY0" fmla="*/ 486439 h 536448"/>
                    <a:gd name="connsiteX1" fmla="*/ 345155 w 536448"/>
                    <a:gd name="connsiteY1" fmla="*/ 345155 h 536448"/>
                    <a:gd name="connsiteX2" fmla="*/ 486552 w 536448"/>
                    <a:gd name="connsiteY2" fmla="*/ 179901 h 536448"/>
                    <a:gd name="connsiteX3" fmla="*/ 288517 w 536448"/>
                    <a:gd name="connsiteY3" fmla="*/ 62644 h 536448"/>
                    <a:gd name="connsiteX4" fmla="*/ 62644 w 536448"/>
                    <a:gd name="connsiteY4" fmla="*/ 288517 h 536448"/>
                    <a:gd name="connsiteX5" fmla="*/ 179731 w 536448"/>
                    <a:gd name="connsiteY5" fmla="*/ 486439 h 536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6448" h="536448">
                      <a:moveTo>
                        <a:pt x="179731" y="486439"/>
                      </a:moveTo>
                      <a:cubicBezTo>
                        <a:pt x="228576" y="452021"/>
                        <a:pt x="284649" y="405661"/>
                        <a:pt x="345155" y="345155"/>
                      </a:cubicBezTo>
                      <a:cubicBezTo>
                        <a:pt x="407298" y="283012"/>
                        <a:pt x="452981" y="227504"/>
                        <a:pt x="486552" y="179901"/>
                      </a:cubicBezTo>
                      <a:cubicBezTo>
                        <a:pt x="448153" y="110021"/>
                        <a:pt x="373897" y="62644"/>
                        <a:pt x="288517" y="62644"/>
                      </a:cubicBezTo>
                      <a:cubicBezTo>
                        <a:pt x="163779" y="62644"/>
                        <a:pt x="62644" y="163779"/>
                        <a:pt x="62644" y="288517"/>
                      </a:cubicBezTo>
                      <a:cubicBezTo>
                        <a:pt x="62644" y="373813"/>
                        <a:pt x="109937" y="448012"/>
                        <a:pt x="179731" y="486439"/>
                      </a:cubicBezTo>
                      <a:close/>
                    </a:path>
                  </a:pathLst>
                </a:custGeom>
                <a:noFill/>
                <a:ln w="12700" cap="flat">
                  <a:solidFill>
                    <a:srgbClr val="0078D7"/>
                  </a:solidFill>
                  <a:prstDash val="solid"/>
                  <a:miter/>
                </a:ln>
              </p:spPr>
              <p:txBody>
                <a:bodyPr rtlCol="0" anchor="ctr"/>
                <a:lstStyle/>
                <a:p>
                  <a:endParaRPr lang="en-US"/>
                </a:p>
              </p:txBody>
            </p:sp>
            <p:sp>
              <p:nvSpPr>
                <p:cNvPr id="197" name="Freeform: Shape 196">
                  <a:extLst>
                    <a:ext uri="{FF2B5EF4-FFF2-40B4-BE49-F238E27FC236}">
                      <a16:creationId xmlns:a16="http://schemas.microsoft.com/office/drawing/2014/main" id="{0ABF4E20-DB91-4279-96F3-C7F0FB076E84}"/>
                    </a:ext>
                  </a:extLst>
                </p:cNvPr>
                <p:cNvSpPr/>
                <p:nvPr/>
              </p:nvSpPr>
              <p:spPr>
                <a:xfrm>
                  <a:off x="5974176" y="2061471"/>
                  <a:ext cx="338810" cy="338810"/>
                </a:xfrm>
                <a:custGeom>
                  <a:avLst/>
                  <a:gdLst>
                    <a:gd name="connsiteX0" fmla="*/ 184559 w 338809"/>
                    <a:gd name="connsiteY0" fmla="*/ 184559 h 338809"/>
                    <a:gd name="connsiteX1" fmla="*/ 62644 w 338809"/>
                    <a:gd name="connsiteY1" fmla="*/ 293628 h 338809"/>
                    <a:gd name="connsiteX2" fmla="*/ 68037 w 338809"/>
                    <a:gd name="connsiteY2" fmla="*/ 293910 h 338809"/>
                    <a:gd name="connsiteX3" fmla="*/ 293910 w 338809"/>
                    <a:gd name="connsiteY3" fmla="*/ 68037 h 338809"/>
                    <a:gd name="connsiteX4" fmla="*/ 293628 w 338809"/>
                    <a:gd name="connsiteY4" fmla="*/ 62644 h 338809"/>
                    <a:gd name="connsiteX5" fmla="*/ 184559 w 338809"/>
                    <a:gd name="connsiteY5" fmla="*/ 184559 h 338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09" h="338809">
                      <a:moveTo>
                        <a:pt x="184559" y="184559"/>
                      </a:moveTo>
                      <a:cubicBezTo>
                        <a:pt x="144185" y="224906"/>
                        <a:pt x="103019" y="261497"/>
                        <a:pt x="62644" y="293628"/>
                      </a:cubicBezTo>
                      <a:cubicBezTo>
                        <a:pt x="64451" y="293684"/>
                        <a:pt x="66230" y="293910"/>
                        <a:pt x="68037" y="293910"/>
                      </a:cubicBezTo>
                      <a:cubicBezTo>
                        <a:pt x="192776" y="293910"/>
                        <a:pt x="293910" y="192776"/>
                        <a:pt x="293910" y="68037"/>
                      </a:cubicBezTo>
                      <a:cubicBezTo>
                        <a:pt x="293910" y="66202"/>
                        <a:pt x="293684" y="64451"/>
                        <a:pt x="293628" y="62644"/>
                      </a:cubicBezTo>
                      <a:cubicBezTo>
                        <a:pt x="260594" y="104064"/>
                        <a:pt x="223692" y="145427"/>
                        <a:pt x="184559" y="184559"/>
                      </a:cubicBezTo>
                      <a:close/>
                    </a:path>
                  </a:pathLst>
                </a:custGeom>
                <a:noFill/>
                <a:ln w="12700" cap="flat">
                  <a:solidFill>
                    <a:srgbClr val="0078D7"/>
                  </a:solidFill>
                  <a:prstDash val="solid"/>
                  <a:miter/>
                </a:ln>
              </p:spPr>
              <p:txBody>
                <a:bodyPr rtlCol="0" anchor="ctr"/>
                <a:lstStyle/>
                <a:p>
                  <a:endParaRPr lang="en-US"/>
                </a:p>
              </p:txBody>
            </p:sp>
            <p:sp>
              <p:nvSpPr>
                <p:cNvPr id="198" name="Freeform: Shape 197">
                  <a:extLst>
                    <a:ext uri="{FF2B5EF4-FFF2-40B4-BE49-F238E27FC236}">
                      <a16:creationId xmlns:a16="http://schemas.microsoft.com/office/drawing/2014/main" id="{71939E76-2E26-467A-8720-1F3F9BDD40EA}"/>
                    </a:ext>
                  </a:extLst>
                </p:cNvPr>
                <p:cNvSpPr/>
                <p:nvPr/>
              </p:nvSpPr>
              <p:spPr>
                <a:xfrm>
                  <a:off x="5643077" y="1730285"/>
                  <a:ext cx="790556" cy="790556"/>
                </a:xfrm>
                <a:custGeom>
                  <a:avLst/>
                  <a:gdLst>
                    <a:gd name="connsiteX0" fmla="*/ 721486 w 790555"/>
                    <a:gd name="connsiteY0" fmla="*/ 76874 h 790555"/>
                    <a:gd name="connsiteX1" fmla="*/ 680236 w 790555"/>
                    <a:gd name="connsiteY1" fmla="*/ 62644 h 790555"/>
                    <a:gd name="connsiteX2" fmla="*/ 473788 w 790555"/>
                    <a:gd name="connsiteY2" fmla="*/ 156608 h 790555"/>
                    <a:gd name="connsiteX3" fmla="*/ 505777 w 790555"/>
                    <a:gd name="connsiteY3" fmla="*/ 168833 h 790555"/>
                    <a:gd name="connsiteX4" fmla="*/ 680264 w 790555"/>
                    <a:gd name="connsiteY4" fmla="*/ 90879 h 790555"/>
                    <a:gd name="connsiteX5" fmla="*/ 701552 w 790555"/>
                    <a:gd name="connsiteY5" fmla="*/ 96836 h 790555"/>
                    <a:gd name="connsiteX6" fmla="*/ 475764 w 790555"/>
                    <a:gd name="connsiteY6" fmla="*/ 475794 h 790555"/>
                    <a:gd name="connsiteX7" fmla="*/ 118094 w 790555"/>
                    <a:gd name="connsiteY7" fmla="*/ 707540 h 790555"/>
                    <a:gd name="connsiteX8" fmla="*/ 96806 w 790555"/>
                    <a:gd name="connsiteY8" fmla="*/ 701583 h 790555"/>
                    <a:gd name="connsiteX9" fmla="*/ 168577 w 790555"/>
                    <a:gd name="connsiteY9" fmla="*/ 505384 h 790555"/>
                    <a:gd name="connsiteX10" fmla="*/ 156577 w 790555"/>
                    <a:gd name="connsiteY10" fmla="*/ 473818 h 790555"/>
                    <a:gd name="connsiteX11" fmla="*/ 76844 w 790555"/>
                    <a:gd name="connsiteY11" fmla="*/ 721544 h 790555"/>
                    <a:gd name="connsiteX12" fmla="*/ 118094 w 790555"/>
                    <a:gd name="connsiteY12" fmla="*/ 735774 h 790555"/>
                    <a:gd name="connsiteX13" fmla="*/ 495726 w 790555"/>
                    <a:gd name="connsiteY13" fmla="*/ 495756 h 790555"/>
                    <a:gd name="connsiteX14" fmla="*/ 721486 w 790555"/>
                    <a:gd name="connsiteY14" fmla="*/ 76874 h 790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90555" h="790555">
                      <a:moveTo>
                        <a:pt x="721486" y="76874"/>
                      </a:moveTo>
                      <a:cubicBezTo>
                        <a:pt x="711830" y="67218"/>
                        <a:pt x="697797" y="62644"/>
                        <a:pt x="680236" y="62644"/>
                      </a:cubicBezTo>
                      <a:cubicBezTo>
                        <a:pt x="632153" y="62644"/>
                        <a:pt x="557474" y="97231"/>
                        <a:pt x="473788" y="156608"/>
                      </a:cubicBezTo>
                      <a:cubicBezTo>
                        <a:pt x="484771" y="160024"/>
                        <a:pt x="495471" y="164005"/>
                        <a:pt x="505777" y="168833"/>
                      </a:cubicBezTo>
                      <a:cubicBezTo>
                        <a:pt x="581501" y="117419"/>
                        <a:pt x="644237" y="90879"/>
                        <a:pt x="680264" y="90879"/>
                      </a:cubicBezTo>
                      <a:cubicBezTo>
                        <a:pt x="687238" y="90879"/>
                        <a:pt x="696611" y="91923"/>
                        <a:pt x="701552" y="96836"/>
                      </a:cubicBezTo>
                      <a:cubicBezTo>
                        <a:pt x="728290" y="123574"/>
                        <a:pt x="674278" y="277280"/>
                        <a:pt x="475764" y="475794"/>
                      </a:cubicBezTo>
                      <a:cubicBezTo>
                        <a:pt x="323610" y="627948"/>
                        <a:pt x="180661" y="707540"/>
                        <a:pt x="118094" y="707540"/>
                      </a:cubicBezTo>
                      <a:cubicBezTo>
                        <a:pt x="111092" y="707540"/>
                        <a:pt x="101747" y="706495"/>
                        <a:pt x="96806" y="701583"/>
                      </a:cubicBezTo>
                      <a:cubicBezTo>
                        <a:pt x="79131" y="683908"/>
                        <a:pt x="97116" y="610443"/>
                        <a:pt x="168577" y="505384"/>
                      </a:cubicBezTo>
                      <a:cubicBezTo>
                        <a:pt x="163862" y="495219"/>
                        <a:pt x="159937" y="484660"/>
                        <a:pt x="156577" y="473818"/>
                      </a:cubicBezTo>
                      <a:cubicBezTo>
                        <a:pt x="75489" y="588082"/>
                        <a:pt x="40817" y="685489"/>
                        <a:pt x="76844" y="721544"/>
                      </a:cubicBezTo>
                      <a:cubicBezTo>
                        <a:pt x="86500" y="731200"/>
                        <a:pt x="100532" y="735774"/>
                        <a:pt x="118094" y="735774"/>
                      </a:cubicBezTo>
                      <a:cubicBezTo>
                        <a:pt x="197686" y="735774"/>
                        <a:pt x="349896" y="641557"/>
                        <a:pt x="495726" y="495756"/>
                      </a:cubicBezTo>
                      <a:cubicBezTo>
                        <a:pt x="673713" y="317740"/>
                        <a:pt x="774792" y="130209"/>
                        <a:pt x="721486" y="76874"/>
                      </a:cubicBezTo>
                      <a:close/>
                    </a:path>
                  </a:pathLst>
                </a:custGeom>
                <a:solidFill>
                  <a:srgbClr val="0078D7"/>
                </a:solidFill>
                <a:ln w="28178" cap="flat">
                  <a:noFill/>
                  <a:prstDash val="solid"/>
                  <a:miter/>
                </a:ln>
              </p:spPr>
              <p:txBody>
                <a:bodyPr rtlCol="0" anchor="ctr"/>
                <a:lstStyle/>
                <a:p>
                  <a:endParaRPr lang="en-US"/>
                </a:p>
              </p:txBody>
            </p:sp>
            <p:sp>
              <p:nvSpPr>
                <p:cNvPr id="199" name="Freeform: Shape 198">
                  <a:extLst>
                    <a:ext uri="{FF2B5EF4-FFF2-40B4-BE49-F238E27FC236}">
                      <a16:creationId xmlns:a16="http://schemas.microsoft.com/office/drawing/2014/main" id="{481D4F09-AD6C-452A-A11E-FB97C120BD1D}"/>
                    </a:ext>
                  </a:extLst>
                </p:cNvPr>
                <p:cNvSpPr/>
                <p:nvPr/>
              </p:nvSpPr>
              <p:spPr>
                <a:xfrm>
                  <a:off x="5640760" y="1728055"/>
                  <a:ext cx="338810" cy="338810"/>
                </a:xfrm>
                <a:custGeom>
                  <a:avLst/>
                  <a:gdLst>
                    <a:gd name="connsiteX0" fmla="*/ 175581 w 338809"/>
                    <a:gd name="connsiteY0" fmla="*/ 62644 h 338809"/>
                    <a:gd name="connsiteX1" fmla="*/ 62644 w 338809"/>
                    <a:gd name="connsiteY1" fmla="*/ 175581 h 338809"/>
                    <a:gd name="connsiteX2" fmla="*/ 175581 w 338809"/>
                    <a:gd name="connsiteY2" fmla="*/ 288517 h 338809"/>
                    <a:gd name="connsiteX3" fmla="*/ 288517 w 338809"/>
                    <a:gd name="connsiteY3" fmla="*/ 175581 h 338809"/>
                    <a:gd name="connsiteX4" fmla="*/ 175581 w 338809"/>
                    <a:gd name="connsiteY4" fmla="*/ 62644 h 338809"/>
                    <a:gd name="connsiteX5" fmla="*/ 175581 w 338809"/>
                    <a:gd name="connsiteY5" fmla="*/ 62644 h 338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09" h="338809">
                      <a:moveTo>
                        <a:pt x="175581" y="62644"/>
                      </a:moveTo>
                      <a:cubicBezTo>
                        <a:pt x="175581" y="125014"/>
                        <a:pt x="125014" y="175581"/>
                        <a:pt x="62644" y="175581"/>
                      </a:cubicBezTo>
                      <a:cubicBezTo>
                        <a:pt x="125014" y="175581"/>
                        <a:pt x="175581" y="226148"/>
                        <a:pt x="175581" y="288517"/>
                      </a:cubicBezTo>
                      <a:cubicBezTo>
                        <a:pt x="175581" y="226148"/>
                        <a:pt x="226148" y="175581"/>
                        <a:pt x="288517" y="175581"/>
                      </a:cubicBezTo>
                      <a:cubicBezTo>
                        <a:pt x="226148" y="175581"/>
                        <a:pt x="175581" y="125014"/>
                        <a:pt x="175581" y="62644"/>
                      </a:cubicBezTo>
                      <a:lnTo>
                        <a:pt x="175581" y="62644"/>
                      </a:lnTo>
                      <a:close/>
                    </a:path>
                  </a:pathLst>
                </a:custGeom>
                <a:solidFill>
                  <a:srgbClr val="0078D7"/>
                </a:solidFill>
                <a:ln w="28178" cap="flat">
                  <a:noFill/>
                  <a:prstDash val="solid"/>
                  <a:miter/>
                </a:ln>
              </p:spPr>
              <p:txBody>
                <a:bodyPr rtlCol="0" anchor="ctr"/>
                <a:lstStyle/>
                <a:p>
                  <a:endParaRPr lang="en-US"/>
                </a:p>
              </p:txBody>
            </p:sp>
            <p:sp>
              <p:nvSpPr>
                <p:cNvPr id="200" name="Freeform: Shape 199">
                  <a:extLst>
                    <a:ext uri="{FF2B5EF4-FFF2-40B4-BE49-F238E27FC236}">
                      <a16:creationId xmlns:a16="http://schemas.microsoft.com/office/drawing/2014/main" id="{58BB8FBA-38C5-4000-B0FA-ACC20A9B5717}"/>
                    </a:ext>
                  </a:extLst>
                </p:cNvPr>
                <p:cNvSpPr/>
                <p:nvPr/>
              </p:nvSpPr>
              <p:spPr>
                <a:xfrm>
                  <a:off x="6148974" y="2236269"/>
                  <a:ext cx="282341" cy="282341"/>
                </a:xfrm>
                <a:custGeom>
                  <a:avLst/>
                  <a:gdLst>
                    <a:gd name="connsiteX0" fmla="*/ 147347 w 282341"/>
                    <a:gd name="connsiteY0" fmla="*/ 62644 h 282341"/>
                    <a:gd name="connsiteX1" fmla="*/ 62644 w 282341"/>
                    <a:gd name="connsiteY1" fmla="*/ 147347 h 282341"/>
                    <a:gd name="connsiteX2" fmla="*/ 147347 w 282341"/>
                    <a:gd name="connsiteY2" fmla="*/ 232049 h 282341"/>
                    <a:gd name="connsiteX3" fmla="*/ 232049 w 282341"/>
                    <a:gd name="connsiteY3" fmla="*/ 147347 h 282341"/>
                    <a:gd name="connsiteX4" fmla="*/ 147347 w 282341"/>
                    <a:gd name="connsiteY4" fmla="*/ 62644 h 282341"/>
                    <a:gd name="connsiteX5" fmla="*/ 147347 w 282341"/>
                    <a:gd name="connsiteY5" fmla="*/ 62644 h 2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2341" h="282341">
                      <a:moveTo>
                        <a:pt x="147347" y="62644"/>
                      </a:moveTo>
                      <a:cubicBezTo>
                        <a:pt x="147347" y="109428"/>
                        <a:pt x="109428" y="147347"/>
                        <a:pt x="62644" y="147347"/>
                      </a:cubicBezTo>
                      <a:cubicBezTo>
                        <a:pt x="109428" y="147347"/>
                        <a:pt x="147347" y="185265"/>
                        <a:pt x="147347" y="232049"/>
                      </a:cubicBezTo>
                      <a:cubicBezTo>
                        <a:pt x="147347" y="185265"/>
                        <a:pt x="185265" y="147347"/>
                        <a:pt x="232049" y="147347"/>
                      </a:cubicBezTo>
                      <a:cubicBezTo>
                        <a:pt x="185265" y="147347"/>
                        <a:pt x="147347" y="109428"/>
                        <a:pt x="147347" y="62644"/>
                      </a:cubicBezTo>
                      <a:lnTo>
                        <a:pt x="147347" y="62644"/>
                      </a:lnTo>
                      <a:close/>
                    </a:path>
                  </a:pathLst>
                </a:custGeom>
                <a:solidFill>
                  <a:srgbClr val="0078D7"/>
                </a:solidFill>
                <a:ln w="28178" cap="flat">
                  <a:noFill/>
                  <a:prstDash val="solid"/>
                  <a:miter/>
                </a:ln>
              </p:spPr>
              <p:txBody>
                <a:bodyPr rtlCol="0" anchor="ctr"/>
                <a:lstStyle/>
                <a:p>
                  <a:endParaRPr lang="en-US"/>
                </a:p>
              </p:txBody>
            </p:sp>
            <p:sp>
              <p:nvSpPr>
                <p:cNvPr id="201" name="Freeform: Shape 200">
                  <a:extLst>
                    <a:ext uri="{FF2B5EF4-FFF2-40B4-BE49-F238E27FC236}">
                      <a16:creationId xmlns:a16="http://schemas.microsoft.com/office/drawing/2014/main" id="{A848D289-9207-4C78-80E6-7B7C31262EEF}"/>
                    </a:ext>
                  </a:extLst>
                </p:cNvPr>
                <p:cNvSpPr/>
                <p:nvPr/>
              </p:nvSpPr>
              <p:spPr>
                <a:xfrm>
                  <a:off x="5753696" y="2024513"/>
                  <a:ext cx="310575" cy="310575"/>
                </a:xfrm>
                <a:custGeom>
                  <a:avLst/>
                  <a:gdLst>
                    <a:gd name="connsiteX0" fmla="*/ 193623 w 310575"/>
                    <a:gd name="connsiteY0" fmla="*/ 138707 h 310575"/>
                    <a:gd name="connsiteX1" fmla="*/ 184390 w 310575"/>
                    <a:gd name="connsiteY1" fmla="*/ 138707 h 310575"/>
                    <a:gd name="connsiteX2" fmla="*/ 186112 w 310575"/>
                    <a:gd name="connsiteY2" fmla="*/ 124308 h 310575"/>
                    <a:gd name="connsiteX3" fmla="*/ 124449 w 310575"/>
                    <a:gd name="connsiteY3" fmla="*/ 62644 h 310575"/>
                    <a:gd name="connsiteX4" fmla="*/ 66767 w 310575"/>
                    <a:gd name="connsiteY4" fmla="*/ 62644 h 310575"/>
                    <a:gd name="connsiteX5" fmla="*/ 62644 w 310575"/>
                    <a:gd name="connsiteY5" fmla="*/ 104996 h 310575"/>
                    <a:gd name="connsiteX6" fmla="*/ 126397 w 310575"/>
                    <a:gd name="connsiteY6" fmla="*/ 262062 h 310575"/>
                    <a:gd name="connsiteX7" fmla="*/ 193623 w 310575"/>
                    <a:gd name="connsiteY7" fmla="*/ 262062 h 310575"/>
                    <a:gd name="connsiteX8" fmla="*/ 255286 w 310575"/>
                    <a:gd name="connsiteY8" fmla="*/ 200399 h 310575"/>
                    <a:gd name="connsiteX9" fmla="*/ 193623 w 310575"/>
                    <a:gd name="connsiteY9" fmla="*/ 138707 h 310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0575" h="310575">
                      <a:moveTo>
                        <a:pt x="193623" y="138707"/>
                      </a:moveTo>
                      <a:lnTo>
                        <a:pt x="184390" y="138707"/>
                      </a:lnTo>
                      <a:cubicBezTo>
                        <a:pt x="185548" y="134105"/>
                        <a:pt x="186112" y="129475"/>
                        <a:pt x="186112" y="124308"/>
                      </a:cubicBezTo>
                      <a:cubicBezTo>
                        <a:pt x="186112" y="90286"/>
                        <a:pt x="158443" y="62644"/>
                        <a:pt x="124449" y="62644"/>
                      </a:cubicBezTo>
                      <a:lnTo>
                        <a:pt x="66767" y="62644"/>
                      </a:lnTo>
                      <a:cubicBezTo>
                        <a:pt x="64141" y="76366"/>
                        <a:pt x="62644" y="90512"/>
                        <a:pt x="62644" y="104996"/>
                      </a:cubicBezTo>
                      <a:cubicBezTo>
                        <a:pt x="62644" y="166094"/>
                        <a:pt x="87011" y="221405"/>
                        <a:pt x="126397" y="262062"/>
                      </a:cubicBezTo>
                      <a:lnTo>
                        <a:pt x="193623" y="262062"/>
                      </a:lnTo>
                      <a:cubicBezTo>
                        <a:pt x="227645" y="262062"/>
                        <a:pt x="255286" y="234393"/>
                        <a:pt x="255286" y="200399"/>
                      </a:cubicBezTo>
                      <a:cubicBezTo>
                        <a:pt x="255286" y="166377"/>
                        <a:pt x="227616" y="138707"/>
                        <a:pt x="193623" y="138707"/>
                      </a:cubicBezTo>
                      <a:close/>
                    </a:path>
                  </a:pathLst>
                </a:custGeom>
                <a:solidFill>
                  <a:srgbClr val="0078D7"/>
                </a:solidFill>
                <a:ln w="28178" cap="flat">
                  <a:noFill/>
                  <a:prstDash val="solid"/>
                  <a:miter/>
                </a:ln>
              </p:spPr>
              <p:txBody>
                <a:bodyPr rtlCol="0" anchor="ctr"/>
                <a:lstStyle/>
                <a:p>
                  <a:endParaRPr lang="en-US"/>
                </a:p>
              </p:txBody>
            </p:sp>
            <p:sp>
              <p:nvSpPr>
                <p:cNvPr id="202" name="Freeform: Shape 201">
                  <a:extLst>
                    <a:ext uri="{FF2B5EF4-FFF2-40B4-BE49-F238E27FC236}">
                      <a16:creationId xmlns:a16="http://schemas.microsoft.com/office/drawing/2014/main" id="{9BF20DEB-45F3-4297-80AF-B10147BEF6E5}"/>
                    </a:ext>
                  </a:extLst>
                </p:cNvPr>
                <p:cNvSpPr/>
                <p:nvPr/>
              </p:nvSpPr>
              <p:spPr>
                <a:xfrm>
                  <a:off x="6036066" y="2098910"/>
                  <a:ext cx="141171" cy="141171"/>
                </a:xfrm>
                <a:custGeom>
                  <a:avLst/>
                  <a:gdLst>
                    <a:gd name="connsiteX0" fmla="*/ 62644 w 141170"/>
                    <a:gd name="connsiteY0" fmla="*/ 87378 h 141170"/>
                    <a:gd name="connsiteX1" fmla="*/ 62786 w 141170"/>
                    <a:gd name="connsiteY1" fmla="*/ 87236 h 141170"/>
                    <a:gd name="connsiteX2" fmla="*/ 86700 w 141170"/>
                    <a:gd name="connsiteY2" fmla="*/ 62644 h 141170"/>
                    <a:gd name="connsiteX3" fmla="*/ 62644 w 141170"/>
                    <a:gd name="connsiteY3" fmla="*/ 87378 h 141170"/>
                  </a:gdLst>
                  <a:ahLst/>
                  <a:cxnLst>
                    <a:cxn ang="0">
                      <a:pos x="connsiteX0" y="connsiteY0"/>
                    </a:cxn>
                    <a:cxn ang="0">
                      <a:pos x="connsiteX1" y="connsiteY1"/>
                    </a:cxn>
                    <a:cxn ang="0">
                      <a:pos x="connsiteX2" y="connsiteY2"/>
                    </a:cxn>
                    <a:cxn ang="0">
                      <a:pos x="connsiteX3" y="connsiteY3"/>
                    </a:cxn>
                  </a:cxnLst>
                  <a:rect l="l" t="t" r="r" b="b"/>
                  <a:pathLst>
                    <a:path w="141170" h="141170">
                      <a:moveTo>
                        <a:pt x="62644" y="87378"/>
                      </a:moveTo>
                      <a:cubicBezTo>
                        <a:pt x="62701" y="87321"/>
                        <a:pt x="62729" y="87293"/>
                        <a:pt x="62786" y="87236"/>
                      </a:cubicBezTo>
                      <a:cubicBezTo>
                        <a:pt x="71143" y="78879"/>
                        <a:pt x="78936" y="70748"/>
                        <a:pt x="86700" y="62644"/>
                      </a:cubicBezTo>
                      <a:cubicBezTo>
                        <a:pt x="76169" y="67952"/>
                        <a:pt x="67642" y="76649"/>
                        <a:pt x="62644" y="87378"/>
                      </a:cubicBezTo>
                      <a:close/>
                    </a:path>
                  </a:pathLst>
                </a:custGeom>
                <a:solidFill>
                  <a:srgbClr val="59B4D9"/>
                </a:solidFill>
                <a:ln w="28178" cap="flat">
                  <a:noFill/>
                  <a:prstDash val="solid"/>
                  <a:miter/>
                </a:ln>
              </p:spPr>
              <p:txBody>
                <a:bodyPr rtlCol="0" anchor="ctr"/>
                <a:lstStyle/>
                <a:p>
                  <a:endParaRPr lang="en-US"/>
                </a:p>
              </p:txBody>
            </p:sp>
            <p:sp>
              <p:nvSpPr>
                <p:cNvPr id="203" name="Freeform: Shape 202">
                  <a:extLst>
                    <a:ext uri="{FF2B5EF4-FFF2-40B4-BE49-F238E27FC236}">
                      <a16:creationId xmlns:a16="http://schemas.microsoft.com/office/drawing/2014/main" id="{4D208149-2EF2-4D38-999A-EAE38AA343BC}"/>
                    </a:ext>
                  </a:extLst>
                </p:cNvPr>
                <p:cNvSpPr/>
                <p:nvPr/>
              </p:nvSpPr>
              <p:spPr>
                <a:xfrm>
                  <a:off x="5933660" y="1863663"/>
                  <a:ext cx="367044" cy="282341"/>
                </a:xfrm>
                <a:custGeom>
                  <a:avLst/>
                  <a:gdLst>
                    <a:gd name="connsiteX0" fmla="*/ 127216 w 367043"/>
                    <a:gd name="connsiteY0" fmla="*/ 244218 h 282341"/>
                    <a:gd name="connsiteX1" fmla="*/ 238063 w 367043"/>
                    <a:gd name="connsiteY1" fmla="*/ 244218 h 282341"/>
                    <a:gd name="connsiteX2" fmla="*/ 306446 w 367043"/>
                    <a:gd name="connsiteY2" fmla="*/ 157455 h 282341"/>
                    <a:gd name="connsiteX3" fmla="*/ 206751 w 367043"/>
                    <a:gd name="connsiteY3" fmla="*/ 62644 h 282341"/>
                    <a:gd name="connsiteX4" fmla="*/ 194074 w 367043"/>
                    <a:gd name="connsiteY4" fmla="*/ 62644 h 282341"/>
                    <a:gd name="connsiteX5" fmla="*/ 152570 w 367043"/>
                    <a:gd name="connsiteY5" fmla="*/ 104149 h 282341"/>
                    <a:gd name="connsiteX6" fmla="*/ 154292 w 367043"/>
                    <a:gd name="connsiteY6" fmla="*/ 115103 h 282341"/>
                    <a:gd name="connsiteX7" fmla="*/ 127781 w 367043"/>
                    <a:gd name="connsiteY7" fmla="*/ 115103 h 282341"/>
                    <a:gd name="connsiteX8" fmla="*/ 62644 w 367043"/>
                    <a:gd name="connsiteY8" fmla="*/ 179647 h 282341"/>
                    <a:gd name="connsiteX9" fmla="*/ 127216 w 367043"/>
                    <a:gd name="connsiteY9" fmla="*/ 244218 h 2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7043" h="282341">
                      <a:moveTo>
                        <a:pt x="127216" y="244218"/>
                      </a:moveTo>
                      <a:lnTo>
                        <a:pt x="238063" y="244218"/>
                      </a:lnTo>
                      <a:cubicBezTo>
                        <a:pt x="265111" y="212963"/>
                        <a:pt x="287727" y="183967"/>
                        <a:pt x="306446" y="157455"/>
                      </a:cubicBezTo>
                      <a:cubicBezTo>
                        <a:pt x="283887" y="116459"/>
                        <a:pt x="249074" y="83114"/>
                        <a:pt x="206751" y="62644"/>
                      </a:cubicBezTo>
                      <a:lnTo>
                        <a:pt x="194074" y="62644"/>
                      </a:lnTo>
                      <a:cubicBezTo>
                        <a:pt x="171007" y="62644"/>
                        <a:pt x="152570" y="81081"/>
                        <a:pt x="152570" y="104149"/>
                      </a:cubicBezTo>
                      <a:cubicBezTo>
                        <a:pt x="152570" y="107593"/>
                        <a:pt x="153135" y="111631"/>
                        <a:pt x="154292" y="115103"/>
                      </a:cubicBezTo>
                      <a:lnTo>
                        <a:pt x="127781" y="115103"/>
                      </a:lnTo>
                      <a:cubicBezTo>
                        <a:pt x="91472" y="115103"/>
                        <a:pt x="62644" y="143931"/>
                        <a:pt x="62644" y="179647"/>
                      </a:cubicBezTo>
                      <a:cubicBezTo>
                        <a:pt x="62644" y="215363"/>
                        <a:pt x="91472" y="244218"/>
                        <a:pt x="127216" y="244218"/>
                      </a:cubicBezTo>
                      <a:close/>
                    </a:path>
                  </a:pathLst>
                </a:custGeom>
                <a:solidFill>
                  <a:srgbClr val="0078D7"/>
                </a:solidFill>
                <a:ln w="28178" cap="flat">
                  <a:noFill/>
                  <a:prstDash val="solid"/>
                  <a:miter/>
                </a:ln>
              </p:spPr>
              <p:txBody>
                <a:bodyPr rtlCol="0" anchor="ctr"/>
                <a:lstStyle/>
                <a:p>
                  <a:endParaRPr lang="en-US"/>
                </a:p>
              </p:txBody>
            </p:sp>
          </p:grpSp>
        </p:grpSp>
        <p:grpSp>
          <p:nvGrpSpPr>
            <p:cNvPr id="180" name="Group 179">
              <a:extLst>
                <a:ext uri="{FF2B5EF4-FFF2-40B4-BE49-F238E27FC236}">
                  <a16:creationId xmlns:a16="http://schemas.microsoft.com/office/drawing/2014/main" id="{56E52D45-AF81-4109-91FE-2441F6AC7087}"/>
                </a:ext>
              </a:extLst>
            </p:cNvPr>
            <p:cNvGrpSpPr/>
            <p:nvPr/>
          </p:nvGrpSpPr>
          <p:grpSpPr>
            <a:xfrm>
              <a:off x="4526400" y="3328090"/>
              <a:ext cx="861056" cy="861056"/>
              <a:chOff x="4526400" y="3328090"/>
              <a:chExt cx="861056" cy="861056"/>
            </a:xfrm>
          </p:grpSpPr>
          <p:sp>
            <p:nvSpPr>
              <p:cNvPr id="192" name="Oval 191">
                <a:extLst>
                  <a:ext uri="{FF2B5EF4-FFF2-40B4-BE49-F238E27FC236}">
                    <a16:creationId xmlns:a16="http://schemas.microsoft.com/office/drawing/2014/main" id="{8B5C2C10-9C53-4CB4-AE10-DDB8EA9D1ABF}"/>
                  </a:ext>
                </a:extLst>
              </p:cNvPr>
              <p:cNvSpPr/>
              <p:nvPr/>
            </p:nvSpPr>
            <p:spPr bwMode="auto">
              <a:xfrm>
                <a:off x="4526400" y="3328090"/>
                <a:ext cx="861056" cy="861056"/>
              </a:xfrm>
              <a:prstGeom prst="ellipse">
                <a:avLst/>
              </a:prstGeom>
              <a:solidFill>
                <a:schemeClr val="bg1"/>
              </a:solid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93" name="Graphic 192">
                <a:extLst>
                  <a:ext uri="{FF2B5EF4-FFF2-40B4-BE49-F238E27FC236}">
                    <a16:creationId xmlns:a16="http://schemas.microsoft.com/office/drawing/2014/main" id="{429067A5-BA85-49FD-AD36-8085CD3A36C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750767" y="3552457"/>
                <a:ext cx="412322" cy="412322"/>
              </a:xfrm>
              <a:prstGeom prst="rect">
                <a:avLst/>
              </a:prstGeom>
            </p:spPr>
          </p:pic>
        </p:grpSp>
        <p:grpSp>
          <p:nvGrpSpPr>
            <p:cNvPr id="181" name="Group 180">
              <a:extLst>
                <a:ext uri="{FF2B5EF4-FFF2-40B4-BE49-F238E27FC236}">
                  <a16:creationId xmlns:a16="http://schemas.microsoft.com/office/drawing/2014/main" id="{8B5B3361-15C7-44B2-9BAB-897F2FCE0803}"/>
                </a:ext>
              </a:extLst>
            </p:cNvPr>
            <p:cNvGrpSpPr/>
            <p:nvPr/>
          </p:nvGrpSpPr>
          <p:grpSpPr>
            <a:xfrm>
              <a:off x="4288386" y="4532060"/>
              <a:ext cx="861056" cy="861056"/>
              <a:chOff x="4288386" y="4532060"/>
              <a:chExt cx="861056" cy="861056"/>
            </a:xfrm>
          </p:grpSpPr>
          <p:sp>
            <p:nvSpPr>
              <p:cNvPr id="190" name="Oval 189">
                <a:extLst>
                  <a:ext uri="{FF2B5EF4-FFF2-40B4-BE49-F238E27FC236}">
                    <a16:creationId xmlns:a16="http://schemas.microsoft.com/office/drawing/2014/main" id="{6422C521-FB63-407F-8BA3-ED0521733873}"/>
                  </a:ext>
                </a:extLst>
              </p:cNvPr>
              <p:cNvSpPr/>
              <p:nvPr/>
            </p:nvSpPr>
            <p:spPr bwMode="auto">
              <a:xfrm>
                <a:off x="4288386" y="4532060"/>
                <a:ext cx="861056" cy="861056"/>
              </a:xfrm>
              <a:prstGeom prst="ellipse">
                <a:avLst/>
              </a:prstGeom>
              <a:solidFill>
                <a:schemeClr val="bg1"/>
              </a:solid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91" name="Graphic 190">
                <a:extLst>
                  <a:ext uri="{FF2B5EF4-FFF2-40B4-BE49-F238E27FC236}">
                    <a16:creationId xmlns:a16="http://schemas.microsoft.com/office/drawing/2014/main" id="{22179DBC-1AFA-462F-917A-F2F0129B491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501534" y="4745208"/>
                <a:ext cx="434761" cy="434761"/>
              </a:xfrm>
              <a:prstGeom prst="rect">
                <a:avLst/>
              </a:prstGeom>
            </p:spPr>
          </p:pic>
        </p:grpSp>
        <p:grpSp>
          <p:nvGrpSpPr>
            <p:cNvPr id="182" name="Group 181">
              <a:extLst>
                <a:ext uri="{FF2B5EF4-FFF2-40B4-BE49-F238E27FC236}">
                  <a16:creationId xmlns:a16="http://schemas.microsoft.com/office/drawing/2014/main" id="{80E72006-90CC-499C-87FC-622E1D7FC4FC}"/>
                </a:ext>
              </a:extLst>
            </p:cNvPr>
            <p:cNvGrpSpPr/>
            <p:nvPr/>
          </p:nvGrpSpPr>
          <p:grpSpPr>
            <a:xfrm>
              <a:off x="1304037" y="4749783"/>
              <a:ext cx="502313" cy="399558"/>
              <a:chOff x="3873341" y="3044666"/>
              <a:chExt cx="833438" cy="662940"/>
            </a:xfrm>
            <a:solidFill>
              <a:srgbClr val="0078D7"/>
            </a:solidFill>
          </p:grpSpPr>
          <p:sp>
            <p:nvSpPr>
              <p:cNvPr id="184" name="Freeform: Shape 183">
                <a:extLst>
                  <a:ext uri="{FF2B5EF4-FFF2-40B4-BE49-F238E27FC236}">
                    <a16:creationId xmlns:a16="http://schemas.microsoft.com/office/drawing/2014/main" id="{F65DF1F9-C05C-4F79-8C1B-D0851E09EE23}"/>
                  </a:ext>
                </a:extLst>
              </p:cNvPr>
              <p:cNvSpPr/>
              <p:nvPr/>
            </p:nvSpPr>
            <p:spPr>
              <a:xfrm>
                <a:off x="4521041" y="3387566"/>
                <a:ext cx="104775" cy="152400"/>
              </a:xfrm>
              <a:custGeom>
                <a:avLst/>
                <a:gdLst>
                  <a:gd name="connsiteX0" fmla="*/ 7144 w 104775"/>
                  <a:gd name="connsiteY0" fmla="*/ 150019 h 152400"/>
                  <a:gd name="connsiteX1" fmla="*/ 105251 w 104775"/>
                  <a:gd name="connsiteY1" fmla="*/ 78581 h 152400"/>
                  <a:gd name="connsiteX2" fmla="*/ 7144 w 104775"/>
                  <a:gd name="connsiteY2" fmla="*/ 7144 h 152400"/>
                </a:gdLst>
                <a:ahLst/>
                <a:cxnLst>
                  <a:cxn ang="0">
                    <a:pos x="connsiteX0" y="connsiteY0"/>
                  </a:cxn>
                  <a:cxn ang="0">
                    <a:pos x="connsiteX1" y="connsiteY1"/>
                  </a:cxn>
                  <a:cxn ang="0">
                    <a:pos x="connsiteX2" y="connsiteY2"/>
                  </a:cxn>
                </a:cxnLst>
                <a:rect l="l" t="t" r="r" b="b"/>
                <a:pathLst>
                  <a:path w="104775" h="152400">
                    <a:moveTo>
                      <a:pt x="7144" y="150019"/>
                    </a:moveTo>
                    <a:lnTo>
                      <a:pt x="105251" y="78581"/>
                    </a:lnTo>
                    <a:lnTo>
                      <a:pt x="7144" y="7144"/>
                    </a:lnTo>
                    <a:close/>
                  </a:path>
                </a:pathLst>
              </a:custGeom>
              <a:grpFill/>
              <a:ln w="9525" cap="flat">
                <a:noFill/>
                <a:prstDash val="solid"/>
                <a:miter/>
              </a:ln>
            </p:spPr>
            <p:txBody>
              <a:bodyPr rtlCol="0" anchor="ctr"/>
              <a:lstStyle/>
              <a:p>
                <a:endParaRPr lang="en-US"/>
              </a:p>
            </p:txBody>
          </p:sp>
          <p:sp>
            <p:nvSpPr>
              <p:cNvPr id="185" name="Freeform: Shape 184">
                <a:extLst>
                  <a:ext uri="{FF2B5EF4-FFF2-40B4-BE49-F238E27FC236}">
                    <a16:creationId xmlns:a16="http://schemas.microsoft.com/office/drawing/2014/main" id="{C767EF8E-BF02-4C96-9609-22483CA30197}"/>
                  </a:ext>
                </a:extLst>
              </p:cNvPr>
              <p:cNvSpPr/>
              <p:nvPr/>
            </p:nvSpPr>
            <p:spPr>
              <a:xfrm>
                <a:off x="3997166" y="3459004"/>
                <a:ext cx="409575" cy="161925"/>
              </a:xfrm>
              <a:custGeom>
                <a:avLst/>
                <a:gdLst>
                  <a:gd name="connsiteX0" fmla="*/ 407194 w 409575"/>
                  <a:gd name="connsiteY0" fmla="*/ 121444 h 161925"/>
                  <a:gd name="connsiteX1" fmla="*/ 269081 w 409575"/>
                  <a:gd name="connsiteY1" fmla="*/ 7144 h 161925"/>
                  <a:gd name="connsiteX2" fmla="*/ 207169 w 409575"/>
                  <a:gd name="connsiteY2" fmla="*/ 7144 h 161925"/>
                  <a:gd name="connsiteX3" fmla="*/ 145256 w 409575"/>
                  <a:gd name="connsiteY3" fmla="*/ 7144 h 161925"/>
                  <a:gd name="connsiteX4" fmla="*/ 7144 w 409575"/>
                  <a:gd name="connsiteY4" fmla="*/ 121444 h 161925"/>
                  <a:gd name="connsiteX5" fmla="*/ 7144 w 409575"/>
                  <a:gd name="connsiteY5" fmla="*/ 159544 h 161925"/>
                  <a:gd name="connsiteX6" fmla="*/ 407194 w 409575"/>
                  <a:gd name="connsiteY6" fmla="*/ 159544 h 161925"/>
                  <a:gd name="connsiteX7" fmla="*/ 407194 w 409575"/>
                  <a:gd name="connsiteY7" fmla="*/ 121444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9575" h="161925">
                    <a:moveTo>
                      <a:pt x="407194" y="121444"/>
                    </a:moveTo>
                    <a:cubicBezTo>
                      <a:pt x="257651" y="121444"/>
                      <a:pt x="269081" y="97631"/>
                      <a:pt x="269081" y="7144"/>
                    </a:cubicBezTo>
                    <a:lnTo>
                      <a:pt x="207169" y="7144"/>
                    </a:lnTo>
                    <a:lnTo>
                      <a:pt x="145256" y="7144"/>
                    </a:lnTo>
                    <a:cubicBezTo>
                      <a:pt x="145256" y="97631"/>
                      <a:pt x="156686" y="121444"/>
                      <a:pt x="7144" y="121444"/>
                    </a:cubicBezTo>
                    <a:lnTo>
                      <a:pt x="7144" y="159544"/>
                    </a:lnTo>
                    <a:lnTo>
                      <a:pt x="407194" y="159544"/>
                    </a:lnTo>
                    <a:lnTo>
                      <a:pt x="407194" y="121444"/>
                    </a:lnTo>
                    <a:close/>
                  </a:path>
                </a:pathLst>
              </a:custGeom>
              <a:grpFill/>
              <a:ln w="9525" cap="flat">
                <a:noFill/>
                <a:prstDash val="solid"/>
                <a:miter/>
              </a:ln>
            </p:spPr>
            <p:txBody>
              <a:bodyPr rtlCol="0" anchor="ctr"/>
              <a:lstStyle/>
              <a:p>
                <a:endParaRPr lang="en-US"/>
              </a:p>
            </p:txBody>
          </p:sp>
          <p:sp>
            <p:nvSpPr>
              <p:cNvPr id="186" name="Freeform: Shape 185">
                <a:extLst>
                  <a:ext uri="{FF2B5EF4-FFF2-40B4-BE49-F238E27FC236}">
                    <a16:creationId xmlns:a16="http://schemas.microsoft.com/office/drawing/2014/main" id="{B75740D6-27B8-444D-87B5-0D13C3200019}"/>
                  </a:ext>
                </a:extLst>
              </p:cNvPr>
              <p:cNvSpPr/>
              <p:nvPr/>
            </p:nvSpPr>
            <p:spPr>
              <a:xfrm>
                <a:off x="4136231" y="3201829"/>
                <a:ext cx="133350" cy="133350"/>
              </a:xfrm>
              <a:custGeom>
                <a:avLst/>
                <a:gdLst>
                  <a:gd name="connsiteX0" fmla="*/ 68104 w 133350"/>
                  <a:gd name="connsiteY0" fmla="*/ 130016 h 133350"/>
                  <a:gd name="connsiteX1" fmla="*/ 7144 w 133350"/>
                  <a:gd name="connsiteY1" fmla="*/ 69056 h 133350"/>
                  <a:gd name="connsiteX2" fmla="*/ 68104 w 133350"/>
                  <a:gd name="connsiteY2" fmla="*/ 7144 h 133350"/>
                  <a:gd name="connsiteX3" fmla="*/ 130016 w 133350"/>
                  <a:gd name="connsiteY3" fmla="*/ 69056 h 133350"/>
                  <a:gd name="connsiteX4" fmla="*/ 68104 w 133350"/>
                  <a:gd name="connsiteY4" fmla="*/ 130016 h 13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 h="133350">
                    <a:moveTo>
                      <a:pt x="68104" y="130016"/>
                    </a:moveTo>
                    <a:cubicBezTo>
                      <a:pt x="33814" y="130016"/>
                      <a:pt x="7144" y="102394"/>
                      <a:pt x="7144" y="69056"/>
                    </a:cubicBezTo>
                    <a:cubicBezTo>
                      <a:pt x="7144" y="34766"/>
                      <a:pt x="34766" y="7144"/>
                      <a:pt x="68104" y="7144"/>
                    </a:cubicBezTo>
                    <a:cubicBezTo>
                      <a:pt x="102394" y="7144"/>
                      <a:pt x="130016" y="34766"/>
                      <a:pt x="130016" y="69056"/>
                    </a:cubicBezTo>
                    <a:cubicBezTo>
                      <a:pt x="129064" y="103346"/>
                      <a:pt x="101441" y="130016"/>
                      <a:pt x="68104" y="130016"/>
                    </a:cubicBezTo>
                    <a:close/>
                  </a:path>
                </a:pathLst>
              </a:custGeom>
              <a:grpFill/>
              <a:ln w="9525" cap="flat">
                <a:noFill/>
                <a:prstDash val="solid"/>
                <a:miter/>
              </a:ln>
            </p:spPr>
            <p:txBody>
              <a:bodyPr rtlCol="0" anchor="ctr"/>
              <a:lstStyle/>
              <a:p>
                <a:endParaRPr lang="en-US"/>
              </a:p>
            </p:txBody>
          </p:sp>
          <p:sp>
            <p:nvSpPr>
              <p:cNvPr id="187" name="Freeform: Shape 186">
                <a:extLst>
                  <a:ext uri="{FF2B5EF4-FFF2-40B4-BE49-F238E27FC236}">
                    <a16:creationId xmlns:a16="http://schemas.microsoft.com/office/drawing/2014/main" id="{C11BB5A0-816B-4A78-8763-9A970B7A7ED2}"/>
                  </a:ext>
                </a:extLst>
              </p:cNvPr>
              <p:cNvSpPr/>
              <p:nvPr/>
            </p:nvSpPr>
            <p:spPr>
              <a:xfrm>
                <a:off x="4521041" y="3382804"/>
                <a:ext cx="104775" cy="161925"/>
              </a:xfrm>
              <a:custGeom>
                <a:avLst/>
                <a:gdLst>
                  <a:gd name="connsiteX0" fmla="*/ 7144 w 104775"/>
                  <a:gd name="connsiteY0" fmla="*/ 159544 h 161925"/>
                  <a:gd name="connsiteX1" fmla="*/ 105251 w 104775"/>
                  <a:gd name="connsiteY1" fmla="*/ 83344 h 161925"/>
                  <a:gd name="connsiteX2" fmla="*/ 7144 w 104775"/>
                  <a:gd name="connsiteY2" fmla="*/ 7144 h 161925"/>
                </a:gdLst>
                <a:ahLst/>
                <a:cxnLst>
                  <a:cxn ang="0">
                    <a:pos x="connsiteX0" y="connsiteY0"/>
                  </a:cxn>
                  <a:cxn ang="0">
                    <a:pos x="connsiteX1" y="connsiteY1"/>
                  </a:cxn>
                  <a:cxn ang="0">
                    <a:pos x="connsiteX2" y="connsiteY2"/>
                  </a:cxn>
                </a:cxnLst>
                <a:rect l="l" t="t" r="r" b="b"/>
                <a:pathLst>
                  <a:path w="104775" h="161925">
                    <a:moveTo>
                      <a:pt x="7144" y="159544"/>
                    </a:moveTo>
                    <a:lnTo>
                      <a:pt x="105251" y="83344"/>
                    </a:lnTo>
                    <a:lnTo>
                      <a:pt x="7144" y="7144"/>
                    </a:lnTo>
                    <a:close/>
                  </a:path>
                </a:pathLst>
              </a:custGeom>
              <a:grpFill/>
              <a:ln w="9525" cap="flat">
                <a:noFill/>
                <a:prstDash val="solid"/>
                <a:miter/>
              </a:ln>
            </p:spPr>
            <p:txBody>
              <a:bodyPr rtlCol="0" anchor="ctr"/>
              <a:lstStyle/>
              <a:p>
                <a:endParaRPr lang="en-US"/>
              </a:p>
            </p:txBody>
          </p:sp>
          <p:sp>
            <p:nvSpPr>
              <p:cNvPr id="188" name="Freeform: Shape 187">
                <a:extLst>
                  <a:ext uri="{FF2B5EF4-FFF2-40B4-BE49-F238E27FC236}">
                    <a16:creationId xmlns:a16="http://schemas.microsoft.com/office/drawing/2014/main" id="{D85CB462-1640-447F-BFE3-EBC306F63850}"/>
                  </a:ext>
                </a:extLst>
              </p:cNvPr>
              <p:cNvSpPr/>
              <p:nvPr/>
            </p:nvSpPr>
            <p:spPr>
              <a:xfrm>
                <a:off x="3873341" y="3044666"/>
                <a:ext cx="685800" cy="581025"/>
              </a:xfrm>
              <a:custGeom>
                <a:avLst/>
                <a:gdLst>
                  <a:gd name="connsiteX0" fmla="*/ 683419 w 685800"/>
                  <a:gd name="connsiteY0" fmla="*/ 445294 h 581025"/>
                  <a:gd name="connsiteX1" fmla="*/ 683419 w 685800"/>
                  <a:gd name="connsiteY1" fmla="*/ 397669 h 581025"/>
                  <a:gd name="connsiteX2" fmla="*/ 54769 w 685800"/>
                  <a:gd name="connsiteY2" fmla="*/ 397669 h 581025"/>
                  <a:gd name="connsiteX3" fmla="*/ 54769 w 685800"/>
                  <a:gd name="connsiteY3" fmla="*/ 54769 h 581025"/>
                  <a:gd name="connsiteX4" fmla="*/ 607219 w 685800"/>
                  <a:gd name="connsiteY4" fmla="*/ 54769 h 581025"/>
                  <a:gd name="connsiteX5" fmla="*/ 607219 w 685800"/>
                  <a:gd name="connsiteY5" fmla="*/ 183356 h 581025"/>
                  <a:gd name="connsiteX6" fmla="*/ 654844 w 685800"/>
                  <a:gd name="connsiteY6" fmla="*/ 183356 h 581025"/>
                  <a:gd name="connsiteX7" fmla="*/ 654844 w 685800"/>
                  <a:gd name="connsiteY7" fmla="*/ 35719 h 581025"/>
                  <a:gd name="connsiteX8" fmla="*/ 626269 w 685800"/>
                  <a:gd name="connsiteY8" fmla="*/ 7144 h 581025"/>
                  <a:gd name="connsiteX9" fmla="*/ 35719 w 685800"/>
                  <a:gd name="connsiteY9" fmla="*/ 7144 h 581025"/>
                  <a:gd name="connsiteX10" fmla="*/ 7144 w 685800"/>
                  <a:gd name="connsiteY10" fmla="*/ 35719 h 581025"/>
                  <a:gd name="connsiteX11" fmla="*/ 7144 w 685800"/>
                  <a:gd name="connsiteY11" fmla="*/ 416719 h 581025"/>
                  <a:gd name="connsiteX12" fmla="*/ 35719 w 685800"/>
                  <a:gd name="connsiteY12" fmla="*/ 445294 h 581025"/>
                  <a:gd name="connsiteX13" fmla="*/ 269081 w 685800"/>
                  <a:gd name="connsiteY13" fmla="*/ 445294 h 581025"/>
                  <a:gd name="connsiteX14" fmla="*/ 130969 w 685800"/>
                  <a:gd name="connsiteY14" fmla="*/ 535781 h 581025"/>
                  <a:gd name="connsiteX15" fmla="*/ 130969 w 685800"/>
                  <a:gd name="connsiteY15" fmla="*/ 573881 h 581025"/>
                  <a:gd name="connsiteX16" fmla="*/ 531019 w 685800"/>
                  <a:gd name="connsiteY16" fmla="*/ 573881 h 581025"/>
                  <a:gd name="connsiteX17" fmla="*/ 531019 w 685800"/>
                  <a:gd name="connsiteY17" fmla="*/ 535781 h 581025"/>
                  <a:gd name="connsiteX18" fmla="*/ 392906 w 685800"/>
                  <a:gd name="connsiteY18" fmla="*/ 445294 h 581025"/>
                  <a:gd name="connsiteX19" fmla="*/ 683419 w 685800"/>
                  <a:gd name="connsiteY19" fmla="*/ 445294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85800" h="581025">
                    <a:moveTo>
                      <a:pt x="683419" y="445294"/>
                    </a:moveTo>
                    <a:lnTo>
                      <a:pt x="683419" y="397669"/>
                    </a:lnTo>
                    <a:lnTo>
                      <a:pt x="54769" y="397669"/>
                    </a:lnTo>
                    <a:lnTo>
                      <a:pt x="54769" y="54769"/>
                    </a:lnTo>
                    <a:lnTo>
                      <a:pt x="607219" y="54769"/>
                    </a:lnTo>
                    <a:lnTo>
                      <a:pt x="607219" y="183356"/>
                    </a:lnTo>
                    <a:lnTo>
                      <a:pt x="654844" y="183356"/>
                    </a:lnTo>
                    <a:lnTo>
                      <a:pt x="654844" y="35719"/>
                    </a:lnTo>
                    <a:cubicBezTo>
                      <a:pt x="654844" y="21431"/>
                      <a:pt x="640556" y="7144"/>
                      <a:pt x="626269" y="7144"/>
                    </a:cubicBezTo>
                    <a:lnTo>
                      <a:pt x="35719" y="7144"/>
                    </a:lnTo>
                    <a:cubicBezTo>
                      <a:pt x="21431" y="7144"/>
                      <a:pt x="7144" y="21431"/>
                      <a:pt x="7144" y="35719"/>
                    </a:cubicBezTo>
                    <a:lnTo>
                      <a:pt x="7144" y="416719"/>
                    </a:lnTo>
                    <a:cubicBezTo>
                      <a:pt x="7144" y="431006"/>
                      <a:pt x="21431" y="445294"/>
                      <a:pt x="35719" y="445294"/>
                    </a:cubicBezTo>
                    <a:lnTo>
                      <a:pt x="269081" y="445294"/>
                    </a:lnTo>
                    <a:cubicBezTo>
                      <a:pt x="270034" y="516731"/>
                      <a:pt x="267176" y="535781"/>
                      <a:pt x="130969" y="535781"/>
                    </a:cubicBezTo>
                    <a:lnTo>
                      <a:pt x="130969" y="573881"/>
                    </a:lnTo>
                    <a:lnTo>
                      <a:pt x="531019" y="573881"/>
                    </a:lnTo>
                    <a:lnTo>
                      <a:pt x="531019" y="535781"/>
                    </a:lnTo>
                    <a:cubicBezTo>
                      <a:pt x="394811" y="535781"/>
                      <a:pt x="391954" y="516731"/>
                      <a:pt x="392906" y="445294"/>
                    </a:cubicBezTo>
                    <a:lnTo>
                      <a:pt x="683419" y="445294"/>
                    </a:lnTo>
                    <a:close/>
                  </a:path>
                </a:pathLst>
              </a:custGeom>
              <a:grpFill/>
              <a:ln w="9525" cap="flat">
                <a:noFill/>
                <a:prstDash val="solid"/>
                <a:miter/>
              </a:ln>
            </p:spPr>
            <p:txBody>
              <a:bodyPr rtlCol="0" anchor="ctr"/>
              <a:lstStyle/>
              <a:p>
                <a:endParaRPr lang="en-US"/>
              </a:p>
            </p:txBody>
          </p:sp>
          <p:sp>
            <p:nvSpPr>
              <p:cNvPr id="189" name="Freeform: Shape 188">
                <a:extLst>
                  <a:ext uri="{FF2B5EF4-FFF2-40B4-BE49-F238E27FC236}">
                    <a16:creationId xmlns:a16="http://schemas.microsoft.com/office/drawing/2014/main" id="{A3CFD424-8BE7-498A-BE95-2949607EA816}"/>
                  </a:ext>
                </a:extLst>
              </p:cNvPr>
              <p:cNvSpPr/>
              <p:nvPr/>
            </p:nvSpPr>
            <p:spPr>
              <a:xfrm>
                <a:off x="4135279" y="3202781"/>
                <a:ext cx="571500" cy="504825"/>
              </a:xfrm>
              <a:custGeom>
                <a:avLst/>
                <a:gdLst>
                  <a:gd name="connsiteX0" fmla="*/ 545306 w 571500"/>
                  <a:gd name="connsiteY0" fmla="*/ 44291 h 504825"/>
                  <a:gd name="connsiteX1" fmla="*/ 125254 w 571500"/>
                  <a:gd name="connsiteY1" fmla="*/ 44291 h 504825"/>
                  <a:gd name="connsiteX2" fmla="*/ 69056 w 571500"/>
                  <a:gd name="connsiteY2" fmla="*/ 7144 h 504825"/>
                  <a:gd name="connsiteX3" fmla="*/ 7144 w 571500"/>
                  <a:gd name="connsiteY3" fmla="*/ 68104 h 504825"/>
                  <a:gd name="connsiteX4" fmla="*/ 69056 w 571500"/>
                  <a:gd name="connsiteY4" fmla="*/ 129064 h 504825"/>
                  <a:gd name="connsiteX5" fmla="*/ 125254 w 571500"/>
                  <a:gd name="connsiteY5" fmla="*/ 91916 h 504825"/>
                  <a:gd name="connsiteX6" fmla="*/ 531019 w 571500"/>
                  <a:gd name="connsiteY6" fmla="*/ 91916 h 504825"/>
                  <a:gd name="connsiteX7" fmla="*/ 531019 w 571500"/>
                  <a:gd name="connsiteY7" fmla="*/ 444341 h 504825"/>
                  <a:gd name="connsiteX8" fmla="*/ 340519 w 571500"/>
                  <a:gd name="connsiteY8" fmla="*/ 444341 h 504825"/>
                  <a:gd name="connsiteX9" fmla="*/ 340519 w 571500"/>
                  <a:gd name="connsiteY9" fmla="*/ 306229 h 504825"/>
                  <a:gd name="connsiteX10" fmla="*/ 302419 w 571500"/>
                  <a:gd name="connsiteY10" fmla="*/ 306229 h 504825"/>
                  <a:gd name="connsiteX11" fmla="*/ 302419 w 571500"/>
                  <a:gd name="connsiteY11" fmla="*/ 482441 h 504825"/>
                  <a:gd name="connsiteX12" fmla="*/ 326231 w 571500"/>
                  <a:gd name="connsiteY12" fmla="*/ 506254 h 504825"/>
                  <a:gd name="connsiteX13" fmla="*/ 545306 w 571500"/>
                  <a:gd name="connsiteY13" fmla="*/ 506254 h 504825"/>
                  <a:gd name="connsiteX14" fmla="*/ 569119 w 571500"/>
                  <a:gd name="connsiteY14" fmla="*/ 482441 h 504825"/>
                  <a:gd name="connsiteX15" fmla="*/ 569119 w 571500"/>
                  <a:gd name="connsiteY15" fmla="*/ 68104 h 504825"/>
                  <a:gd name="connsiteX16" fmla="*/ 545306 w 571500"/>
                  <a:gd name="connsiteY16" fmla="*/ 44291 h 504825"/>
                  <a:gd name="connsiteX17" fmla="*/ 459581 w 571500"/>
                  <a:gd name="connsiteY17" fmla="*/ 482441 h 504825"/>
                  <a:gd name="connsiteX18" fmla="*/ 411956 w 571500"/>
                  <a:gd name="connsiteY18" fmla="*/ 482441 h 504825"/>
                  <a:gd name="connsiteX19" fmla="*/ 411956 w 571500"/>
                  <a:gd name="connsiteY19" fmla="*/ 468154 h 504825"/>
                  <a:gd name="connsiteX20" fmla="*/ 459581 w 571500"/>
                  <a:gd name="connsiteY20" fmla="*/ 468154 h 504825"/>
                  <a:gd name="connsiteX21" fmla="*/ 459581 w 571500"/>
                  <a:gd name="connsiteY21" fmla="*/ 482441 h 50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71500" h="504825">
                    <a:moveTo>
                      <a:pt x="545306" y="44291"/>
                    </a:moveTo>
                    <a:lnTo>
                      <a:pt x="125254" y="44291"/>
                    </a:lnTo>
                    <a:cubicBezTo>
                      <a:pt x="115729" y="22384"/>
                      <a:pt x="93821" y="7144"/>
                      <a:pt x="69056" y="7144"/>
                    </a:cubicBezTo>
                    <a:cubicBezTo>
                      <a:pt x="34766" y="7144"/>
                      <a:pt x="7144" y="34766"/>
                      <a:pt x="7144" y="68104"/>
                    </a:cubicBezTo>
                    <a:cubicBezTo>
                      <a:pt x="7144" y="101441"/>
                      <a:pt x="34766" y="129064"/>
                      <a:pt x="69056" y="129064"/>
                    </a:cubicBezTo>
                    <a:cubicBezTo>
                      <a:pt x="94774" y="129064"/>
                      <a:pt x="116681" y="113824"/>
                      <a:pt x="125254" y="91916"/>
                    </a:cubicBezTo>
                    <a:lnTo>
                      <a:pt x="531019" y="91916"/>
                    </a:lnTo>
                    <a:lnTo>
                      <a:pt x="531019" y="444341"/>
                    </a:lnTo>
                    <a:lnTo>
                      <a:pt x="340519" y="444341"/>
                    </a:lnTo>
                    <a:lnTo>
                      <a:pt x="340519" y="306229"/>
                    </a:lnTo>
                    <a:lnTo>
                      <a:pt x="302419" y="306229"/>
                    </a:lnTo>
                    <a:lnTo>
                      <a:pt x="302419" y="482441"/>
                    </a:lnTo>
                    <a:cubicBezTo>
                      <a:pt x="302419" y="495776"/>
                      <a:pt x="312896" y="506254"/>
                      <a:pt x="326231" y="506254"/>
                    </a:cubicBezTo>
                    <a:lnTo>
                      <a:pt x="545306" y="506254"/>
                    </a:lnTo>
                    <a:cubicBezTo>
                      <a:pt x="558641" y="506254"/>
                      <a:pt x="569119" y="495776"/>
                      <a:pt x="569119" y="482441"/>
                    </a:cubicBezTo>
                    <a:lnTo>
                      <a:pt x="569119" y="68104"/>
                    </a:lnTo>
                    <a:cubicBezTo>
                      <a:pt x="569119" y="54769"/>
                      <a:pt x="558641" y="44291"/>
                      <a:pt x="545306" y="44291"/>
                    </a:cubicBezTo>
                    <a:close/>
                    <a:moveTo>
                      <a:pt x="459581" y="482441"/>
                    </a:moveTo>
                    <a:lnTo>
                      <a:pt x="411956" y="482441"/>
                    </a:lnTo>
                    <a:lnTo>
                      <a:pt x="411956" y="468154"/>
                    </a:lnTo>
                    <a:lnTo>
                      <a:pt x="459581" y="468154"/>
                    </a:lnTo>
                    <a:lnTo>
                      <a:pt x="459581" y="482441"/>
                    </a:lnTo>
                    <a:close/>
                  </a:path>
                </a:pathLst>
              </a:custGeom>
              <a:grpFill/>
              <a:ln w="9525" cap="flat">
                <a:noFill/>
                <a:prstDash val="solid"/>
                <a:miter/>
              </a:ln>
            </p:spPr>
            <p:txBody>
              <a:bodyPr rtlCol="0" anchor="ctr"/>
              <a:lstStyle/>
              <a:p>
                <a:endParaRPr lang="en-US"/>
              </a:p>
            </p:txBody>
          </p:sp>
        </p:grpSp>
      </p:grpSp>
      <p:grpSp>
        <p:nvGrpSpPr>
          <p:cNvPr id="42" name="Group 41">
            <a:extLst>
              <a:ext uri="{FF2B5EF4-FFF2-40B4-BE49-F238E27FC236}">
                <a16:creationId xmlns:a16="http://schemas.microsoft.com/office/drawing/2014/main" id="{C1659208-CA4E-47DA-927C-517199D34BD9}"/>
              </a:ext>
            </a:extLst>
          </p:cNvPr>
          <p:cNvGrpSpPr/>
          <p:nvPr/>
        </p:nvGrpSpPr>
        <p:grpSpPr>
          <a:xfrm>
            <a:off x="6064114" y="1535917"/>
            <a:ext cx="6032310" cy="4399685"/>
            <a:chOff x="6036193" y="1535917"/>
            <a:chExt cx="6032310" cy="4399685"/>
          </a:xfrm>
        </p:grpSpPr>
        <p:sp>
          <p:nvSpPr>
            <p:cNvPr id="9" name="Oval 8">
              <a:extLst>
                <a:ext uri="{FF2B5EF4-FFF2-40B4-BE49-F238E27FC236}">
                  <a16:creationId xmlns:a16="http://schemas.microsoft.com/office/drawing/2014/main" id="{62493F65-E461-4088-8CE8-79649F67D565}"/>
                </a:ext>
              </a:extLst>
            </p:cNvPr>
            <p:cNvSpPr/>
            <p:nvPr/>
          </p:nvSpPr>
          <p:spPr bwMode="auto">
            <a:xfrm>
              <a:off x="7410273" y="2373086"/>
              <a:ext cx="3301783" cy="3301783"/>
            </a:xfrm>
            <a:prstGeom prst="ellipse">
              <a:avLst/>
            </a:prstGeom>
            <a:noFill/>
            <a:ln w="12700">
              <a:solidFill>
                <a:srgbClr val="0078D7"/>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2353">
                  <a:gradFill>
                    <a:gsLst>
                      <a:gs pos="0">
                        <a:srgbClr val="FFFFFF"/>
                      </a:gs>
                      <a:gs pos="100000">
                        <a:srgbClr val="FFFFFF"/>
                      </a:gs>
                    </a:gsLst>
                    <a:lin ang="5400000" scaled="0"/>
                  </a:gradFill>
                  <a:ea typeface="Segoe UI" pitchFamily="34" charset="0"/>
                  <a:cs typeface="Segoe UI" pitchFamily="34" charset="0"/>
                </a:rPr>
                <a:t> </a:t>
              </a:r>
            </a:p>
          </p:txBody>
        </p:sp>
        <p:sp>
          <p:nvSpPr>
            <p:cNvPr id="86" name="Rectangle 85">
              <a:extLst>
                <a:ext uri="{FF2B5EF4-FFF2-40B4-BE49-F238E27FC236}">
                  <a16:creationId xmlns:a16="http://schemas.microsoft.com/office/drawing/2014/main" id="{E4FB1B6C-86FC-4FF7-AE76-449C7B4E749B}"/>
                </a:ext>
              </a:extLst>
            </p:cNvPr>
            <p:cNvSpPr/>
            <p:nvPr/>
          </p:nvSpPr>
          <p:spPr bwMode="auto">
            <a:xfrm>
              <a:off x="8866711" y="2231762"/>
              <a:ext cx="247122" cy="180677"/>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 name="Text Placeholder 21">
              <a:extLst>
                <a:ext uri="{FF2B5EF4-FFF2-40B4-BE49-F238E27FC236}">
                  <a16:creationId xmlns:a16="http://schemas.microsoft.com/office/drawing/2014/main" id="{574581E1-73BC-4C2C-9763-A60276E6B3DD}"/>
                </a:ext>
              </a:extLst>
            </p:cNvPr>
            <p:cNvSpPr txBox="1">
              <a:spLocks/>
            </p:cNvSpPr>
            <p:nvPr/>
          </p:nvSpPr>
          <p:spPr>
            <a:xfrm>
              <a:off x="6359167" y="2742046"/>
              <a:ext cx="1077971" cy="461665"/>
            </a:xfrm>
            <a:prstGeom prst="rect">
              <a:avLst/>
            </a:prstGeom>
          </p:spPr>
          <p:txBody>
            <a:bodyPr wrap="square">
              <a:spAutoFit/>
            </a:bodyPr>
            <a:lstStyle>
              <a:defPPr>
                <a:defRPr lang="en-US"/>
              </a:defPPr>
              <a:lvl1pPr algn="r" defTabSz="932574">
                <a:spcBef>
                  <a:spcPts val="300"/>
                </a:spcBef>
                <a:spcAft>
                  <a:spcPts val="2400"/>
                </a:spcAft>
                <a:defRPr sz="1200">
                  <a:solidFill>
                    <a:srgbClr val="0078D7"/>
                  </a:solidFill>
                  <a:latin typeface="Segoe UI Light" panose="020B0502040204020203" pitchFamily="34" charset="0"/>
                  <a:cs typeface="Segoe UI Light" panose="020B05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r>
                <a:rPr lang="en-US">
                  <a:solidFill>
                    <a:srgbClr val="565757"/>
                  </a:solidFill>
                </a:rPr>
                <a:t>Azure Monitor</a:t>
              </a:r>
            </a:p>
          </p:txBody>
        </p:sp>
        <p:sp>
          <p:nvSpPr>
            <p:cNvPr id="22" name="Text Placeholder 21">
              <a:extLst>
                <a:ext uri="{FF2B5EF4-FFF2-40B4-BE49-F238E27FC236}">
                  <a16:creationId xmlns:a16="http://schemas.microsoft.com/office/drawing/2014/main" id="{8F35AB2E-8552-42AD-A2E4-F8BE187F90DA}"/>
                </a:ext>
              </a:extLst>
            </p:cNvPr>
            <p:cNvSpPr txBox="1">
              <a:spLocks/>
            </p:cNvSpPr>
            <p:nvPr/>
          </p:nvSpPr>
          <p:spPr>
            <a:xfrm>
              <a:off x="6036193" y="3658721"/>
              <a:ext cx="959460" cy="461665"/>
            </a:xfrm>
            <a:prstGeom prst="rect">
              <a:avLst/>
            </a:prstGeom>
          </p:spPr>
          <p:txBody>
            <a:bodyPr wrap="square">
              <a:spAutoFit/>
            </a:bodyPr>
            <a:lstStyle>
              <a:defPPr>
                <a:defRPr lang="en-US"/>
              </a:defPPr>
              <a:lvl1pPr algn="r" defTabSz="932574">
                <a:spcBef>
                  <a:spcPts val="300"/>
                </a:spcBef>
                <a:spcAft>
                  <a:spcPts val="2400"/>
                </a:spcAft>
                <a:defRPr sz="1200">
                  <a:solidFill>
                    <a:srgbClr val="0078D7"/>
                  </a:solidFill>
                  <a:latin typeface="Segoe UI Light" panose="020B0502040204020203" pitchFamily="34" charset="0"/>
                  <a:cs typeface="Segoe UI Light" panose="020B05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r>
                <a:rPr lang="en-US">
                  <a:solidFill>
                    <a:srgbClr val="565757"/>
                  </a:solidFill>
                </a:rPr>
                <a:t>Core Azure Services</a:t>
              </a:r>
            </a:p>
          </p:txBody>
        </p:sp>
        <p:sp>
          <p:nvSpPr>
            <p:cNvPr id="23" name="Text Placeholder 21">
              <a:extLst>
                <a:ext uri="{FF2B5EF4-FFF2-40B4-BE49-F238E27FC236}">
                  <a16:creationId xmlns:a16="http://schemas.microsoft.com/office/drawing/2014/main" id="{9D58A68E-20CF-48DD-88F9-93154CA66F86}"/>
                </a:ext>
              </a:extLst>
            </p:cNvPr>
            <p:cNvSpPr txBox="1">
              <a:spLocks/>
            </p:cNvSpPr>
            <p:nvPr/>
          </p:nvSpPr>
          <p:spPr>
            <a:xfrm>
              <a:off x="6246437" y="4720214"/>
              <a:ext cx="964644" cy="461665"/>
            </a:xfrm>
            <a:prstGeom prst="rect">
              <a:avLst/>
            </a:prstGeom>
          </p:spPr>
          <p:txBody>
            <a:bodyPr wrap="square">
              <a:spAutoFit/>
            </a:bodyPr>
            <a:lstStyle>
              <a:defPPr>
                <a:defRPr lang="en-US"/>
              </a:defPPr>
              <a:lvl1pPr algn="r" defTabSz="932574">
                <a:spcBef>
                  <a:spcPts val="300"/>
                </a:spcBef>
                <a:spcAft>
                  <a:spcPts val="2400"/>
                </a:spcAft>
                <a:defRPr sz="1200">
                  <a:solidFill>
                    <a:srgbClr val="0078D7"/>
                  </a:solidFill>
                  <a:latin typeface="Segoe UI Light" panose="020B0502040204020203" pitchFamily="34" charset="0"/>
                  <a:cs typeface="Segoe UI Light" panose="020B05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r>
                <a:rPr lang="en-US">
                  <a:solidFill>
                    <a:srgbClr val="565757"/>
                  </a:solidFill>
                </a:rPr>
                <a:t>Archive</a:t>
              </a:r>
              <a:br>
                <a:rPr lang="en-US">
                  <a:solidFill>
                    <a:srgbClr val="565757"/>
                  </a:solidFill>
                </a:rPr>
              </a:br>
              <a:r>
                <a:rPr lang="en-US">
                  <a:solidFill>
                    <a:srgbClr val="565757"/>
                  </a:solidFill>
                </a:rPr>
                <a:t>Storage</a:t>
              </a:r>
            </a:p>
          </p:txBody>
        </p:sp>
        <p:sp>
          <p:nvSpPr>
            <p:cNvPr id="24" name="Text Placeholder 21">
              <a:extLst>
                <a:ext uri="{FF2B5EF4-FFF2-40B4-BE49-F238E27FC236}">
                  <a16:creationId xmlns:a16="http://schemas.microsoft.com/office/drawing/2014/main" id="{359F30D8-B6A7-41D8-ACF5-C80E9D35EBD1}"/>
                </a:ext>
              </a:extLst>
            </p:cNvPr>
            <p:cNvSpPr txBox="1">
              <a:spLocks/>
            </p:cNvSpPr>
            <p:nvPr/>
          </p:nvSpPr>
          <p:spPr>
            <a:xfrm>
              <a:off x="6987387" y="5473937"/>
              <a:ext cx="1077971" cy="461665"/>
            </a:xfrm>
            <a:prstGeom prst="rect">
              <a:avLst/>
            </a:prstGeom>
          </p:spPr>
          <p:txBody>
            <a:bodyPr wrap="square">
              <a:spAutoFit/>
            </a:bodyPr>
            <a:lstStyle>
              <a:defPPr>
                <a:defRPr lang="en-US"/>
              </a:defPPr>
              <a:lvl1pPr algn="r" defTabSz="932574">
                <a:spcBef>
                  <a:spcPts val="300"/>
                </a:spcBef>
                <a:spcAft>
                  <a:spcPts val="2400"/>
                </a:spcAft>
                <a:defRPr sz="1200">
                  <a:solidFill>
                    <a:srgbClr val="0078D7"/>
                  </a:solidFill>
                  <a:latin typeface="Segoe UI Light" panose="020B0502040204020203" pitchFamily="34" charset="0"/>
                  <a:cs typeface="Segoe UI Light" panose="020B05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r>
                <a:rPr lang="en-US">
                  <a:solidFill>
                    <a:srgbClr val="565757"/>
                  </a:solidFill>
                </a:rPr>
                <a:t>Visual Studio Team Services</a:t>
              </a:r>
            </a:p>
          </p:txBody>
        </p:sp>
        <p:sp>
          <p:nvSpPr>
            <p:cNvPr id="25" name="Text Placeholder 21">
              <a:extLst>
                <a:ext uri="{FF2B5EF4-FFF2-40B4-BE49-F238E27FC236}">
                  <a16:creationId xmlns:a16="http://schemas.microsoft.com/office/drawing/2014/main" id="{633A1025-0E18-4D46-8F15-F2FCDDF9C04B}"/>
                </a:ext>
              </a:extLst>
            </p:cNvPr>
            <p:cNvSpPr txBox="1">
              <a:spLocks/>
            </p:cNvSpPr>
            <p:nvPr/>
          </p:nvSpPr>
          <p:spPr>
            <a:xfrm>
              <a:off x="10091038" y="5473937"/>
              <a:ext cx="1285083" cy="276999"/>
            </a:xfrm>
            <a:prstGeom prst="rect">
              <a:avLst/>
            </a:prstGeom>
          </p:spPr>
          <p:txBody>
            <a:bodyPr wrap="square">
              <a:spAutoFit/>
            </a:bodyPr>
            <a:lstStyle>
              <a:defPPr>
                <a:defRPr lang="en-US"/>
              </a:defPPr>
              <a:lvl1pPr algn="r" defTabSz="932574">
                <a:spcBef>
                  <a:spcPts val="300"/>
                </a:spcBef>
                <a:spcAft>
                  <a:spcPts val="2400"/>
                </a:spcAft>
                <a:defRPr sz="1200">
                  <a:solidFill>
                    <a:srgbClr val="0078D7"/>
                  </a:solidFill>
                  <a:latin typeface="Segoe UI Light" panose="020B0502040204020203" pitchFamily="34" charset="0"/>
                  <a:cs typeface="Segoe UI Light" panose="020B05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algn="l"/>
              <a:r>
                <a:rPr lang="en-US">
                  <a:solidFill>
                    <a:srgbClr val="565757"/>
                  </a:solidFill>
                </a:rPr>
                <a:t>Stream Analytics</a:t>
              </a:r>
            </a:p>
          </p:txBody>
        </p:sp>
        <p:sp>
          <p:nvSpPr>
            <p:cNvPr id="26" name="Text Placeholder 21">
              <a:extLst>
                <a:ext uri="{FF2B5EF4-FFF2-40B4-BE49-F238E27FC236}">
                  <a16:creationId xmlns:a16="http://schemas.microsoft.com/office/drawing/2014/main" id="{428F59B4-E2AD-483F-9781-B4D63B40DC43}"/>
                </a:ext>
              </a:extLst>
            </p:cNvPr>
            <p:cNvSpPr txBox="1">
              <a:spLocks/>
            </p:cNvSpPr>
            <p:nvPr/>
          </p:nvSpPr>
          <p:spPr>
            <a:xfrm>
              <a:off x="10671698" y="2658316"/>
              <a:ext cx="1233194" cy="461665"/>
            </a:xfrm>
            <a:prstGeom prst="rect">
              <a:avLst/>
            </a:prstGeom>
          </p:spPr>
          <p:txBody>
            <a:bodyPr wrap="square">
              <a:spAutoFit/>
            </a:bodyPr>
            <a:lstStyle>
              <a:defPPr>
                <a:defRPr lang="en-US"/>
              </a:defPPr>
              <a:lvl1pPr algn="r" defTabSz="932574">
                <a:spcBef>
                  <a:spcPts val="300"/>
                </a:spcBef>
                <a:spcAft>
                  <a:spcPts val="2400"/>
                </a:spcAft>
                <a:defRPr sz="1200">
                  <a:solidFill>
                    <a:srgbClr val="0078D7"/>
                  </a:solidFill>
                  <a:latin typeface="Segoe UI Light" panose="020B0502040204020203" pitchFamily="34" charset="0"/>
                  <a:cs typeface="Segoe UI Light" panose="020B05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algn="l"/>
              <a:r>
                <a:rPr lang="en-US">
                  <a:solidFill>
                    <a:srgbClr val="565757"/>
                  </a:solidFill>
                </a:rPr>
                <a:t>Azure Database for PostgreSQL</a:t>
              </a:r>
            </a:p>
          </p:txBody>
        </p:sp>
        <p:sp>
          <p:nvSpPr>
            <p:cNvPr id="29" name="Text Placeholder 21">
              <a:extLst>
                <a:ext uri="{FF2B5EF4-FFF2-40B4-BE49-F238E27FC236}">
                  <a16:creationId xmlns:a16="http://schemas.microsoft.com/office/drawing/2014/main" id="{7CF11978-19AA-4B72-9D6B-08CA7291195F}"/>
                </a:ext>
              </a:extLst>
            </p:cNvPr>
            <p:cNvSpPr txBox="1">
              <a:spLocks/>
            </p:cNvSpPr>
            <p:nvPr/>
          </p:nvSpPr>
          <p:spPr>
            <a:xfrm>
              <a:off x="8431469" y="1535917"/>
              <a:ext cx="1269957" cy="461665"/>
            </a:xfrm>
            <a:prstGeom prst="rect">
              <a:avLst/>
            </a:prstGeom>
          </p:spPr>
          <p:txBody>
            <a:bodyPr wrap="square">
              <a:spAutoFit/>
            </a:bodyPr>
            <a:lstStyle>
              <a:defPPr>
                <a:defRPr lang="en-US"/>
              </a:defPPr>
              <a:lvl1pPr algn="r" defTabSz="932574">
                <a:spcBef>
                  <a:spcPts val="300"/>
                </a:spcBef>
                <a:spcAft>
                  <a:spcPts val="2400"/>
                </a:spcAft>
                <a:defRPr sz="1200">
                  <a:solidFill>
                    <a:srgbClr val="0078D7"/>
                  </a:solidFill>
                  <a:latin typeface="Segoe UI Light" panose="020B0502040204020203" pitchFamily="34" charset="0"/>
                  <a:cs typeface="Segoe UI Light" panose="020B05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algn="ctr"/>
              <a:r>
                <a:rPr lang="en-US">
                  <a:solidFill>
                    <a:srgbClr val="565757"/>
                  </a:solidFill>
                </a:rPr>
                <a:t>Azure Database for MySQL</a:t>
              </a:r>
            </a:p>
          </p:txBody>
        </p:sp>
        <p:sp>
          <p:nvSpPr>
            <p:cNvPr id="33" name="Oval 32">
              <a:extLst>
                <a:ext uri="{FF2B5EF4-FFF2-40B4-BE49-F238E27FC236}">
                  <a16:creationId xmlns:a16="http://schemas.microsoft.com/office/drawing/2014/main" id="{94D1DD5E-8F21-4013-BE26-EF0EB5FF894B}"/>
                </a:ext>
              </a:extLst>
            </p:cNvPr>
            <p:cNvSpPr/>
            <p:nvPr/>
          </p:nvSpPr>
          <p:spPr bwMode="auto">
            <a:xfrm>
              <a:off x="7034807" y="3477630"/>
              <a:ext cx="780834" cy="780835"/>
            </a:xfrm>
            <a:prstGeom prst="ellipse">
              <a:avLst/>
            </a:prstGeom>
            <a:solidFill>
              <a:schemeClr val="bg1"/>
            </a:solid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77" name="Oval 76">
              <a:extLst>
                <a:ext uri="{FF2B5EF4-FFF2-40B4-BE49-F238E27FC236}">
                  <a16:creationId xmlns:a16="http://schemas.microsoft.com/office/drawing/2014/main" id="{81F3463E-FD9B-4BE9-A29B-863522ED6FA9}"/>
                </a:ext>
              </a:extLst>
            </p:cNvPr>
            <p:cNvSpPr/>
            <p:nvPr/>
          </p:nvSpPr>
          <p:spPr bwMode="auto">
            <a:xfrm>
              <a:off x="9847970" y="2477225"/>
              <a:ext cx="780834" cy="780835"/>
            </a:xfrm>
            <a:prstGeom prst="ellipse">
              <a:avLst/>
            </a:prstGeom>
            <a:solidFill>
              <a:schemeClr val="bg1"/>
            </a:solid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nvGrpSpPr>
            <p:cNvPr id="54" name="Group 53">
              <a:extLst>
                <a:ext uri="{FF2B5EF4-FFF2-40B4-BE49-F238E27FC236}">
                  <a16:creationId xmlns:a16="http://schemas.microsoft.com/office/drawing/2014/main" id="{6BEDDFF7-574A-41A7-9797-3E0E1203DFB3}"/>
                </a:ext>
              </a:extLst>
            </p:cNvPr>
            <p:cNvGrpSpPr/>
            <p:nvPr/>
          </p:nvGrpSpPr>
          <p:grpSpPr>
            <a:xfrm>
              <a:off x="10135289" y="4569430"/>
              <a:ext cx="780834" cy="780835"/>
              <a:chOff x="3614504" y="4429405"/>
              <a:chExt cx="861056" cy="861056"/>
            </a:xfrm>
          </p:grpSpPr>
          <p:sp>
            <p:nvSpPr>
              <p:cNvPr id="45" name="Oval 44">
                <a:extLst>
                  <a:ext uri="{FF2B5EF4-FFF2-40B4-BE49-F238E27FC236}">
                    <a16:creationId xmlns:a16="http://schemas.microsoft.com/office/drawing/2014/main" id="{132FA1FE-CD2B-4C85-9DB6-C3D0F9243E11}"/>
                  </a:ext>
                </a:extLst>
              </p:cNvPr>
              <p:cNvSpPr/>
              <p:nvPr/>
            </p:nvSpPr>
            <p:spPr bwMode="auto">
              <a:xfrm>
                <a:off x="3614504" y="4429405"/>
                <a:ext cx="861056" cy="861056"/>
              </a:xfrm>
              <a:prstGeom prst="ellipse">
                <a:avLst/>
              </a:prstGeom>
              <a:solidFill>
                <a:schemeClr val="bg1"/>
              </a:solid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12" name="Graphic 111">
                <a:extLst>
                  <a:ext uri="{FF2B5EF4-FFF2-40B4-BE49-F238E27FC236}">
                    <a16:creationId xmlns:a16="http://schemas.microsoft.com/office/drawing/2014/main" id="{6351ED12-B32E-4CD9-ACBF-F9E75A1BC274}"/>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842684" y="4657585"/>
                <a:ext cx="404697" cy="404697"/>
              </a:xfrm>
              <a:prstGeom prst="rect">
                <a:avLst/>
              </a:prstGeom>
            </p:spPr>
          </p:pic>
        </p:grpSp>
        <p:grpSp>
          <p:nvGrpSpPr>
            <p:cNvPr id="55" name="Group 54">
              <a:extLst>
                <a:ext uri="{FF2B5EF4-FFF2-40B4-BE49-F238E27FC236}">
                  <a16:creationId xmlns:a16="http://schemas.microsoft.com/office/drawing/2014/main" id="{EC143D10-4886-4214-BFB3-8901330DA03B}"/>
                </a:ext>
              </a:extLst>
            </p:cNvPr>
            <p:cNvGrpSpPr/>
            <p:nvPr/>
          </p:nvGrpSpPr>
          <p:grpSpPr>
            <a:xfrm>
              <a:off x="10351128" y="3477630"/>
              <a:ext cx="780834" cy="780835"/>
              <a:chOff x="3852518" y="3225435"/>
              <a:chExt cx="861056" cy="861056"/>
            </a:xfrm>
          </p:grpSpPr>
          <p:sp>
            <p:nvSpPr>
              <p:cNvPr id="58" name="Oval 57">
                <a:extLst>
                  <a:ext uri="{FF2B5EF4-FFF2-40B4-BE49-F238E27FC236}">
                    <a16:creationId xmlns:a16="http://schemas.microsoft.com/office/drawing/2014/main" id="{519ABBC9-BB78-4E6A-B834-28DA7B1E0A24}"/>
                  </a:ext>
                </a:extLst>
              </p:cNvPr>
              <p:cNvSpPr/>
              <p:nvPr/>
            </p:nvSpPr>
            <p:spPr bwMode="auto">
              <a:xfrm>
                <a:off x="3852518" y="3225435"/>
                <a:ext cx="861056" cy="861056"/>
              </a:xfrm>
              <a:prstGeom prst="ellipse">
                <a:avLst/>
              </a:prstGeom>
              <a:solidFill>
                <a:schemeClr val="bg1"/>
              </a:solid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14" name="Graphic 113">
                <a:extLst>
                  <a:ext uri="{FF2B5EF4-FFF2-40B4-BE49-F238E27FC236}">
                    <a16:creationId xmlns:a16="http://schemas.microsoft.com/office/drawing/2014/main" id="{9617D43C-17CB-42F7-B853-EBD64D986DDC}"/>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018124" y="3391041"/>
                <a:ext cx="529845" cy="529845"/>
              </a:xfrm>
              <a:prstGeom prst="rect">
                <a:avLst/>
              </a:prstGeom>
            </p:spPr>
          </p:pic>
        </p:grpSp>
        <p:grpSp>
          <p:nvGrpSpPr>
            <p:cNvPr id="57" name="Group 56">
              <a:extLst>
                <a:ext uri="{FF2B5EF4-FFF2-40B4-BE49-F238E27FC236}">
                  <a16:creationId xmlns:a16="http://schemas.microsoft.com/office/drawing/2014/main" id="{7385F50A-F8D8-4663-B9A6-D2C24EAB51E1}"/>
                </a:ext>
              </a:extLst>
            </p:cNvPr>
            <p:cNvGrpSpPr/>
            <p:nvPr/>
          </p:nvGrpSpPr>
          <p:grpSpPr>
            <a:xfrm>
              <a:off x="7481610" y="2477225"/>
              <a:ext cx="780834" cy="780835"/>
              <a:chOff x="688191" y="2122250"/>
              <a:chExt cx="861056" cy="861056"/>
            </a:xfrm>
          </p:grpSpPr>
          <p:sp>
            <p:nvSpPr>
              <p:cNvPr id="11" name="Oval 10">
                <a:extLst>
                  <a:ext uri="{FF2B5EF4-FFF2-40B4-BE49-F238E27FC236}">
                    <a16:creationId xmlns:a16="http://schemas.microsoft.com/office/drawing/2014/main" id="{87023AD5-395D-40A4-ACDF-49737E7C7D87}"/>
                  </a:ext>
                </a:extLst>
              </p:cNvPr>
              <p:cNvSpPr/>
              <p:nvPr/>
            </p:nvSpPr>
            <p:spPr bwMode="auto">
              <a:xfrm>
                <a:off x="688191" y="2122250"/>
                <a:ext cx="861056" cy="861056"/>
              </a:xfrm>
              <a:prstGeom prst="ellipse">
                <a:avLst/>
              </a:prstGeom>
              <a:solidFill>
                <a:schemeClr val="bg1"/>
              </a:solid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16" name="Graphic 115">
                <a:extLst>
                  <a:ext uri="{FF2B5EF4-FFF2-40B4-BE49-F238E27FC236}">
                    <a16:creationId xmlns:a16="http://schemas.microsoft.com/office/drawing/2014/main" id="{4D4923B0-D59C-4C80-BC6A-FDBBC4D9925B}"/>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887737" y="2321796"/>
                <a:ext cx="461965" cy="461965"/>
              </a:xfrm>
              <a:prstGeom prst="rect">
                <a:avLst/>
              </a:prstGeom>
            </p:spPr>
          </p:pic>
        </p:grpSp>
        <p:grpSp>
          <p:nvGrpSpPr>
            <p:cNvPr id="51" name="Group 50">
              <a:extLst>
                <a:ext uri="{FF2B5EF4-FFF2-40B4-BE49-F238E27FC236}">
                  <a16:creationId xmlns:a16="http://schemas.microsoft.com/office/drawing/2014/main" id="{AFD4974A-8A7E-4614-87BC-F8418E227691}"/>
                </a:ext>
              </a:extLst>
            </p:cNvPr>
            <p:cNvGrpSpPr/>
            <p:nvPr/>
          </p:nvGrpSpPr>
          <p:grpSpPr>
            <a:xfrm>
              <a:off x="7252466" y="4539123"/>
              <a:ext cx="780834" cy="780835"/>
              <a:chOff x="435505" y="4395984"/>
              <a:chExt cx="861056" cy="861056"/>
            </a:xfrm>
          </p:grpSpPr>
          <p:sp>
            <p:nvSpPr>
              <p:cNvPr id="35" name="Oval 34">
                <a:extLst>
                  <a:ext uri="{FF2B5EF4-FFF2-40B4-BE49-F238E27FC236}">
                    <a16:creationId xmlns:a16="http://schemas.microsoft.com/office/drawing/2014/main" id="{999F3AF2-9234-4AA4-BB52-A20E31346354}"/>
                  </a:ext>
                </a:extLst>
              </p:cNvPr>
              <p:cNvSpPr/>
              <p:nvPr/>
            </p:nvSpPr>
            <p:spPr bwMode="auto">
              <a:xfrm>
                <a:off x="435505" y="4395984"/>
                <a:ext cx="861056" cy="861056"/>
              </a:xfrm>
              <a:prstGeom prst="ellipse">
                <a:avLst/>
              </a:prstGeom>
              <a:solidFill>
                <a:schemeClr val="bg1"/>
              </a:solid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17" name="Picture 116">
                <a:extLst>
                  <a:ext uri="{FF2B5EF4-FFF2-40B4-BE49-F238E27FC236}">
                    <a16:creationId xmlns:a16="http://schemas.microsoft.com/office/drawing/2014/main" id="{6B096C32-F80A-49C0-969B-2984E37C40C0}"/>
                  </a:ext>
                </a:extLst>
              </p:cNvPr>
              <p:cNvPicPr>
                <a:picLocks noChangeAspect="1"/>
              </p:cNvPicPr>
              <p:nvPr/>
            </p:nvPicPr>
            <p:blipFill>
              <a:blip r:embed="rId15"/>
              <a:stretch>
                <a:fillRect/>
              </a:stretch>
            </p:blipFill>
            <p:spPr>
              <a:xfrm>
                <a:off x="637433" y="4597912"/>
                <a:ext cx="457200" cy="457200"/>
              </a:xfrm>
              <a:prstGeom prst="rect">
                <a:avLst/>
              </a:prstGeom>
            </p:spPr>
          </p:pic>
        </p:grpSp>
        <p:sp>
          <p:nvSpPr>
            <p:cNvPr id="27" name="Text Placeholder 21">
              <a:extLst>
                <a:ext uri="{FF2B5EF4-FFF2-40B4-BE49-F238E27FC236}">
                  <a16:creationId xmlns:a16="http://schemas.microsoft.com/office/drawing/2014/main" id="{18BB786C-2AD6-477A-8C65-2E5D2E840EC0}"/>
                </a:ext>
              </a:extLst>
            </p:cNvPr>
            <p:cNvSpPr txBox="1">
              <a:spLocks/>
            </p:cNvSpPr>
            <p:nvPr/>
          </p:nvSpPr>
          <p:spPr>
            <a:xfrm>
              <a:off x="11170985" y="3574990"/>
              <a:ext cx="870221" cy="646331"/>
            </a:xfrm>
            <a:prstGeom prst="rect">
              <a:avLst/>
            </a:prstGeom>
          </p:spPr>
          <p:txBody>
            <a:bodyPr wrap="square">
              <a:spAutoFit/>
            </a:bodyPr>
            <a:lstStyle>
              <a:defPPr>
                <a:defRPr lang="en-US"/>
              </a:defPPr>
              <a:lvl1pPr algn="r" defTabSz="932574">
                <a:spcBef>
                  <a:spcPts val="300"/>
                </a:spcBef>
                <a:spcAft>
                  <a:spcPts val="2400"/>
                </a:spcAft>
                <a:defRPr sz="1200">
                  <a:solidFill>
                    <a:srgbClr val="0078D7"/>
                  </a:solidFill>
                  <a:latin typeface="Segoe UI Light" panose="020B0502040204020203" pitchFamily="34" charset="0"/>
                  <a:cs typeface="Segoe UI Light" panose="020B05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algn="l"/>
              <a:r>
                <a:rPr lang="en-US">
                  <a:solidFill>
                    <a:srgbClr val="565757"/>
                  </a:solidFill>
                </a:rPr>
                <a:t>Azure </a:t>
              </a:r>
              <a:br>
                <a:rPr lang="en-US">
                  <a:solidFill>
                    <a:srgbClr val="565757"/>
                  </a:solidFill>
                </a:rPr>
              </a:br>
              <a:r>
                <a:rPr lang="en-US">
                  <a:solidFill>
                    <a:srgbClr val="565757"/>
                  </a:solidFill>
                </a:rPr>
                <a:t>Container </a:t>
              </a:r>
              <a:br>
                <a:rPr lang="en-US">
                  <a:solidFill>
                    <a:srgbClr val="565757"/>
                  </a:solidFill>
                </a:rPr>
              </a:br>
              <a:r>
                <a:rPr lang="en-US">
                  <a:solidFill>
                    <a:srgbClr val="565757"/>
                  </a:solidFill>
                </a:rPr>
                <a:t>Registry</a:t>
              </a:r>
            </a:p>
          </p:txBody>
        </p:sp>
        <p:sp>
          <p:nvSpPr>
            <p:cNvPr id="28" name="Text Placeholder 21">
              <a:extLst>
                <a:ext uri="{FF2B5EF4-FFF2-40B4-BE49-F238E27FC236}">
                  <a16:creationId xmlns:a16="http://schemas.microsoft.com/office/drawing/2014/main" id="{8E13689C-E95E-48EA-9813-FE06535E4C6F}"/>
                </a:ext>
              </a:extLst>
            </p:cNvPr>
            <p:cNvSpPr txBox="1">
              <a:spLocks/>
            </p:cNvSpPr>
            <p:nvPr/>
          </p:nvSpPr>
          <p:spPr>
            <a:xfrm>
              <a:off x="10959250" y="4834252"/>
              <a:ext cx="1109253" cy="276999"/>
            </a:xfrm>
            <a:prstGeom prst="rect">
              <a:avLst/>
            </a:prstGeom>
          </p:spPr>
          <p:txBody>
            <a:bodyPr wrap="square">
              <a:spAutoFit/>
            </a:bodyPr>
            <a:lstStyle>
              <a:defPPr>
                <a:defRPr lang="en-US"/>
              </a:defPPr>
              <a:lvl1pPr algn="r" defTabSz="932574">
                <a:spcBef>
                  <a:spcPts val="300"/>
                </a:spcBef>
                <a:spcAft>
                  <a:spcPts val="2400"/>
                </a:spcAft>
                <a:defRPr sz="1200">
                  <a:solidFill>
                    <a:srgbClr val="0078D7"/>
                  </a:solidFill>
                  <a:latin typeface="Segoe UI Light" panose="020B0502040204020203" pitchFamily="34" charset="0"/>
                  <a:cs typeface="Segoe UI Light" panose="020B05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algn="l"/>
              <a:r>
                <a:rPr lang="en-US">
                  <a:solidFill>
                    <a:srgbClr val="565757"/>
                  </a:solidFill>
                </a:rPr>
                <a:t>Event Grid</a:t>
              </a:r>
            </a:p>
          </p:txBody>
        </p:sp>
        <p:grpSp>
          <p:nvGrpSpPr>
            <p:cNvPr id="56" name="Group 55">
              <a:extLst>
                <a:ext uri="{FF2B5EF4-FFF2-40B4-BE49-F238E27FC236}">
                  <a16:creationId xmlns:a16="http://schemas.microsoft.com/office/drawing/2014/main" id="{30744F29-CF01-4490-AD55-123B43B445F4}"/>
                </a:ext>
              </a:extLst>
            </p:cNvPr>
            <p:cNvGrpSpPr/>
            <p:nvPr/>
          </p:nvGrpSpPr>
          <p:grpSpPr>
            <a:xfrm>
              <a:off x="8672813" y="2001282"/>
              <a:ext cx="780834" cy="780835"/>
              <a:chOff x="2001776" y="1597410"/>
              <a:chExt cx="861056" cy="861056"/>
            </a:xfrm>
          </p:grpSpPr>
          <p:sp>
            <p:nvSpPr>
              <p:cNvPr id="10" name="Oval 9">
                <a:extLst>
                  <a:ext uri="{FF2B5EF4-FFF2-40B4-BE49-F238E27FC236}">
                    <a16:creationId xmlns:a16="http://schemas.microsoft.com/office/drawing/2014/main" id="{2B844746-B72E-425D-BECD-F6A83205953E}"/>
                  </a:ext>
                </a:extLst>
              </p:cNvPr>
              <p:cNvSpPr/>
              <p:nvPr/>
            </p:nvSpPr>
            <p:spPr bwMode="auto">
              <a:xfrm>
                <a:off x="2001776" y="1597410"/>
                <a:ext cx="861056" cy="861056"/>
              </a:xfrm>
              <a:prstGeom prst="ellipse">
                <a:avLst/>
              </a:prstGeom>
              <a:solidFill>
                <a:schemeClr val="bg1"/>
              </a:solid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4" name="Freeform: Shape 13">
                <a:extLst>
                  <a:ext uri="{FF2B5EF4-FFF2-40B4-BE49-F238E27FC236}">
                    <a16:creationId xmlns:a16="http://schemas.microsoft.com/office/drawing/2014/main" id="{718C9F09-5B4A-4E76-A7D0-282CF17B802C}"/>
                  </a:ext>
                </a:extLst>
              </p:cNvPr>
              <p:cNvSpPr/>
              <p:nvPr/>
            </p:nvSpPr>
            <p:spPr>
              <a:xfrm>
                <a:off x="2246519" y="1773344"/>
                <a:ext cx="371570" cy="509189"/>
              </a:xfrm>
              <a:custGeom>
                <a:avLst/>
                <a:gdLst>
                  <a:gd name="connsiteX0" fmla="*/ 236696 w 257175"/>
                  <a:gd name="connsiteY0" fmla="*/ 225266 h 352425"/>
                  <a:gd name="connsiteX1" fmla="*/ 208121 w 257175"/>
                  <a:gd name="connsiteY1" fmla="*/ 247173 h 352425"/>
                  <a:gd name="connsiteX2" fmla="*/ 157639 w 257175"/>
                  <a:gd name="connsiteY2" fmla="*/ 247173 h 352425"/>
                  <a:gd name="connsiteX3" fmla="*/ 157639 w 257175"/>
                  <a:gd name="connsiteY3" fmla="*/ 229076 h 352425"/>
                  <a:gd name="connsiteX4" fmla="*/ 208121 w 257175"/>
                  <a:gd name="connsiteY4" fmla="*/ 229076 h 352425"/>
                  <a:gd name="connsiteX5" fmla="*/ 211931 w 257175"/>
                  <a:gd name="connsiteY5" fmla="*/ 222409 h 352425"/>
                  <a:gd name="connsiteX6" fmla="*/ 203359 w 257175"/>
                  <a:gd name="connsiteY6" fmla="*/ 225266 h 352425"/>
                  <a:gd name="connsiteX7" fmla="*/ 184309 w 257175"/>
                  <a:gd name="connsiteY7" fmla="*/ 225266 h 352425"/>
                  <a:gd name="connsiteX8" fmla="*/ 155734 w 257175"/>
                  <a:gd name="connsiteY8" fmla="*/ 206216 h 352425"/>
                  <a:gd name="connsiteX9" fmla="*/ 155734 w 257175"/>
                  <a:gd name="connsiteY9" fmla="*/ 204311 h 352425"/>
                  <a:gd name="connsiteX10" fmla="*/ 155734 w 257175"/>
                  <a:gd name="connsiteY10" fmla="*/ 174784 h 352425"/>
                  <a:gd name="connsiteX11" fmla="*/ 146209 w 257175"/>
                  <a:gd name="connsiteY11" fmla="*/ 169069 h 352425"/>
                  <a:gd name="connsiteX12" fmla="*/ 146209 w 257175"/>
                  <a:gd name="connsiteY12" fmla="*/ 226219 h 352425"/>
                  <a:gd name="connsiteX13" fmla="*/ 120491 w 257175"/>
                  <a:gd name="connsiteY13" fmla="*/ 226219 h 352425"/>
                  <a:gd name="connsiteX14" fmla="*/ 120491 w 257175"/>
                  <a:gd name="connsiteY14" fmla="*/ 184309 h 352425"/>
                  <a:gd name="connsiteX15" fmla="*/ 106204 w 257175"/>
                  <a:gd name="connsiteY15" fmla="*/ 214788 h 352425"/>
                  <a:gd name="connsiteX16" fmla="*/ 88106 w 257175"/>
                  <a:gd name="connsiteY16" fmla="*/ 226219 h 352425"/>
                  <a:gd name="connsiteX17" fmla="*/ 69056 w 257175"/>
                  <a:gd name="connsiteY17" fmla="*/ 214788 h 352425"/>
                  <a:gd name="connsiteX18" fmla="*/ 54769 w 257175"/>
                  <a:gd name="connsiteY18" fmla="*/ 183356 h 352425"/>
                  <a:gd name="connsiteX19" fmla="*/ 54769 w 257175"/>
                  <a:gd name="connsiteY19" fmla="*/ 225266 h 352425"/>
                  <a:gd name="connsiteX20" fmla="*/ 31909 w 257175"/>
                  <a:gd name="connsiteY20" fmla="*/ 225266 h 352425"/>
                  <a:gd name="connsiteX21" fmla="*/ 31909 w 257175"/>
                  <a:gd name="connsiteY21" fmla="*/ 160496 h 352425"/>
                  <a:gd name="connsiteX22" fmla="*/ 40481 w 257175"/>
                  <a:gd name="connsiteY22" fmla="*/ 145256 h 352425"/>
                  <a:gd name="connsiteX23" fmla="*/ 50959 w 257175"/>
                  <a:gd name="connsiteY23" fmla="*/ 143351 h 352425"/>
                  <a:gd name="connsiteX24" fmla="*/ 70009 w 257175"/>
                  <a:gd name="connsiteY24" fmla="*/ 155734 h 352425"/>
                  <a:gd name="connsiteX25" fmla="*/ 88106 w 257175"/>
                  <a:gd name="connsiteY25" fmla="*/ 196691 h 352425"/>
                  <a:gd name="connsiteX26" fmla="*/ 107156 w 257175"/>
                  <a:gd name="connsiteY26" fmla="*/ 155734 h 352425"/>
                  <a:gd name="connsiteX27" fmla="*/ 126206 w 257175"/>
                  <a:gd name="connsiteY27" fmla="*/ 143351 h 352425"/>
                  <a:gd name="connsiteX28" fmla="*/ 136684 w 257175"/>
                  <a:gd name="connsiteY28" fmla="*/ 145256 h 352425"/>
                  <a:gd name="connsiteX29" fmla="*/ 147161 w 257175"/>
                  <a:gd name="connsiteY29" fmla="*/ 160496 h 352425"/>
                  <a:gd name="connsiteX30" fmla="*/ 147161 w 257175"/>
                  <a:gd name="connsiteY30" fmla="*/ 170021 h 352425"/>
                  <a:gd name="connsiteX31" fmla="*/ 184309 w 257175"/>
                  <a:gd name="connsiteY31" fmla="*/ 170021 h 352425"/>
                  <a:gd name="connsiteX32" fmla="*/ 184309 w 257175"/>
                  <a:gd name="connsiteY32" fmla="*/ 204311 h 352425"/>
                  <a:gd name="connsiteX33" fmla="*/ 188119 w 257175"/>
                  <a:gd name="connsiteY33" fmla="*/ 205263 h 352425"/>
                  <a:gd name="connsiteX34" fmla="*/ 194786 w 257175"/>
                  <a:gd name="connsiteY34" fmla="*/ 205263 h 352425"/>
                  <a:gd name="connsiteX35" fmla="*/ 212884 w 257175"/>
                  <a:gd name="connsiteY35" fmla="*/ 205263 h 352425"/>
                  <a:gd name="connsiteX36" fmla="*/ 212884 w 257175"/>
                  <a:gd name="connsiteY36" fmla="*/ 170021 h 352425"/>
                  <a:gd name="connsiteX37" fmla="*/ 238601 w 257175"/>
                  <a:gd name="connsiteY37" fmla="*/ 170021 h 352425"/>
                  <a:gd name="connsiteX38" fmla="*/ 236696 w 257175"/>
                  <a:gd name="connsiteY38" fmla="*/ 225266 h 352425"/>
                  <a:gd name="connsiteX39" fmla="*/ 132874 w 257175"/>
                  <a:gd name="connsiteY39" fmla="*/ 25241 h 352425"/>
                  <a:gd name="connsiteX40" fmla="*/ 222409 w 257175"/>
                  <a:gd name="connsiteY40" fmla="*/ 52863 h 352425"/>
                  <a:gd name="connsiteX41" fmla="*/ 132874 w 257175"/>
                  <a:gd name="connsiteY41" fmla="*/ 80486 h 352425"/>
                  <a:gd name="connsiteX42" fmla="*/ 43339 w 257175"/>
                  <a:gd name="connsiteY42" fmla="*/ 52863 h 352425"/>
                  <a:gd name="connsiteX43" fmla="*/ 132874 w 257175"/>
                  <a:gd name="connsiteY43" fmla="*/ 25241 h 352425"/>
                  <a:gd name="connsiteX44" fmla="*/ 132874 w 257175"/>
                  <a:gd name="connsiteY44" fmla="*/ 7144 h 352425"/>
                  <a:gd name="connsiteX45" fmla="*/ 7144 w 257175"/>
                  <a:gd name="connsiteY45" fmla="*/ 56673 h 352425"/>
                  <a:gd name="connsiteX46" fmla="*/ 7144 w 257175"/>
                  <a:gd name="connsiteY46" fmla="*/ 290988 h 352425"/>
                  <a:gd name="connsiteX47" fmla="*/ 132874 w 257175"/>
                  <a:gd name="connsiteY47" fmla="*/ 346234 h 352425"/>
                  <a:gd name="connsiteX48" fmla="*/ 257651 w 257175"/>
                  <a:gd name="connsiteY48" fmla="*/ 291941 h 352425"/>
                  <a:gd name="connsiteX49" fmla="*/ 257651 w 257175"/>
                  <a:gd name="connsiteY49" fmla="*/ 57626 h 352425"/>
                  <a:gd name="connsiteX50" fmla="*/ 132874 w 257175"/>
                  <a:gd name="connsiteY50" fmla="*/ 7144 h 352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57175" h="352425">
                    <a:moveTo>
                      <a:pt x="236696" y="225266"/>
                    </a:moveTo>
                    <a:cubicBezTo>
                      <a:pt x="236696" y="239554"/>
                      <a:pt x="222409" y="246221"/>
                      <a:pt x="208121" y="247173"/>
                    </a:cubicBezTo>
                    <a:lnTo>
                      <a:pt x="157639" y="247173"/>
                    </a:lnTo>
                    <a:lnTo>
                      <a:pt x="157639" y="229076"/>
                    </a:lnTo>
                    <a:lnTo>
                      <a:pt x="208121" y="229076"/>
                    </a:lnTo>
                    <a:cubicBezTo>
                      <a:pt x="210979" y="229076"/>
                      <a:pt x="211931" y="222409"/>
                      <a:pt x="211931" y="222409"/>
                    </a:cubicBezTo>
                    <a:lnTo>
                      <a:pt x="203359" y="225266"/>
                    </a:lnTo>
                    <a:lnTo>
                      <a:pt x="184309" y="225266"/>
                    </a:lnTo>
                    <a:cubicBezTo>
                      <a:pt x="167164" y="225266"/>
                      <a:pt x="156686" y="216694"/>
                      <a:pt x="155734" y="206216"/>
                    </a:cubicBezTo>
                    <a:lnTo>
                      <a:pt x="155734" y="204311"/>
                    </a:lnTo>
                    <a:cubicBezTo>
                      <a:pt x="155734" y="185261"/>
                      <a:pt x="155734" y="177641"/>
                      <a:pt x="155734" y="174784"/>
                    </a:cubicBezTo>
                    <a:lnTo>
                      <a:pt x="146209" y="169069"/>
                    </a:lnTo>
                    <a:lnTo>
                      <a:pt x="146209" y="226219"/>
                    </a:lnTo>
                    <a:lnTo>
                      <a:pt x="120491" y="226219"/>
                    </a:lnTo>
                    <a:lnTo>
                      <a:pt x="120491" y="184309"/>
                    </a:lnTo>
                    <a:lnTo>
                      <a:pt x="106204" y="214788"/>
                    </a:lnTo>
                    <a:cubicBezTo>
                      <a:pt x="102394" y="223361"/>
                      <a:pt x="96679" y="226219"/>
                      <a:pt x="88106" y="226219"/>
                    </a:cubicBezTo>
                    <a:cubicBezTo>
                      <a:pt x="78581" y="226219"/>
                      <a:pt x="72866" y="222409"/>
                      <a:pt x="69056" y="214788"/>
                    </a:cubicBezTo>
                    <a:lnTo>
                      <a:pt x="54769" y="183356"/>
                    </a:lnTo>
                    <a:lnTo>
                      <a:pt x="54769" y="225266"/>
                    </a:lnTo>
                    <a:lnTo>
                      <a:pt x="31909" y="225266"/>
                    </a:lnTo>
                    <a:lnTo>
                      <a:pt x="31909" y="160496"/>
                    </a:lnTo>
                    <a:cubicBezTo>
                      <a:pt x="31909" y="152876"/>
                      <a:pt x="33814" y="148113"/>
                      <a:pt x="40481" y="145256"/>
                    </a:cubicBezTo>
                    <a:cubicBezTo>
                      <a:pt x="44291" y="144304"/>
                      <a:pt x="48101" y="143351"/>
                      <a:pt x="50959" y="143351"/>
                    </a:cubicBezTo>
                    <a:cubicBezTo>
                      <a:pt x="59531" y="143351"/>
                      <a:pt x="66199" y="148113"/>
                      <a:pt x="70009" y="155734"/>
                    </a:cubicBezTo>
                    <a:lnTo>
                      <a:pt x="88106" y="196691"/>
                    </a:lnTo>
                    <a:lnTo>
                      <a:pt x="107156" y="155734"/>
                    </a:lnTo>
                    <a:cubicBezTo>
                      <a:pt x="110966" y="148113"/>
                      <a:pt x="117634" y="143351"/>
                      <a:pt x="126206" y="143351"/>
                    </a:cubicBezTo>
                    <a:cubicBezTo>
                      <a:pt x="129064" y="143351"/>
                      <a:pt x="132874" y="144304"/>
                      <a:pt x="136684" y="145256"/>
                    </a:cubicBezTo>
                    <a:cubicBezTo>
                      <a:pt x="143351" y="147161"/>
                      <a:pt x="147161" y="152876"/>
                      <a:pt x="147161" y="160496"/>
                    </a:cubicBezTo>
                    <a:lnTo>
                      <a:pt x="147161" y="170021"/>
                    </a:lnTo>
                    <a:lnTo>
                      <a:pt x="184309" y="170021"/>
                    </a:lnTo>
                    <a:lnTo>
                      <a:pt x="184309" y="204311"/>
                    </a:lnTo>
                    <a:cubicBezTo>
                      <a:pt x="184309" y="205263"/>
                      <a:pt x="185261" y="205263"/>
                      <a:pt x="188119" y="205263"/>
                    </a:cubicBezTo>
                    <a:lnTo>
                      <a:pt x="194786" y="205263"/>
                    </a:lnTo>
                    <a:lnTo>
                      <a:pt x="212884" y="205263"/>
                    </a:lnTo>
                    <a:lnTo>
                      <a:pt x="212884" y="170021"/>
                    </a:lnTo>
                    <a:lnTo>
                      <a:pt x="238601" y="170021"/>
                    </a:lnTo>
                    <a:lnTo>
                      <a:pt x="236696" y="225266"/>
                    </a:lnTo>
                    <a:close/>
                    <a:moveTo>
                      <a:pt x="132874" y="25241"/>
                    </a:moveTo>
                    <a:cubicBezTo>
                      <a:pt x="182404" y="25241"/>
                      <a:pt x="222409" y="37623"/>
                      <a:pt x="222409" y="52863"/>
                    </a:cubicBezTo>
                    <a:cubicBezTo>
                      <a:pt x="222409" y="68104"/>
                      <a:pt x="182404" y="80486"/>
                      <a:pt x="132874" y="80486"/>
                    </a:cubicBezTo>
                    <a:cubicBezTo>
                      <a:pt x="83344" y="80486"/>
                      <a:pt x="43339" y="68104"/>
                      <a:pt x="43339" y="52863"/>
                    </a:cubicBezTo>
                    <a:cubicBezTo>
                      <a:pt x="43339" y="37623"/>
                      <a:pt x="83344" y="25241"/>
                      <a:pt x="132874" y="25241"/>
                    </a:cubicBezTo>
                    <a:close/>
                    <a:moveTo>
                      <a:pt x="132874" y="7144"/>
                    </a:moveTo>
                    <a:cubicBezTo>
                      <a:pt x="63341" y="7144"/>
                      <a:pt x="7144" y="30956"/>
                      <a:pt x="7144" y="56673"/>
                    </a:cubicBezTo>
                    <a:lnTo>
                      <a:pt x="7144" y="290988"/>
                    </a:lnTo>
                    <a:cubicBezTo>
                      <a:pt x="7144" y="316706"/>
                      <a:pt x="63341" y="346234"/>
                      <a:pt x="132874" y="346234"/>
                    </a:cubicBezTo>
                    <a:cubicBezTo>
                      <a:pt x="202406" y="346234"/>
                      <a:pt x="257651" y="317659"/>
                      <a:pt x="257651" y="291941"/>
                    </a:cubicBezTo>
                    <a:lnTo>
                      <a:pt x="257651" y="57626"/>
                    </a:lnTo>
                    <a:cubicBezTo>
                      <a:pt x="258604" y="31909"/>
                      <a:pt x="202406" y="7144"/>
                      <a:pt x="132874" y="7144"/>
                    </a:cubicBezTo>
                    <a:close/>
                  </a:path>
                </a:pathLst>
              </a:custGeom>
              <a:solidFill>
                <a:srgbClr val="0078D7"/>
              </a:solidFill>
              <a:ln w="9525" cap="flat">
                <a:noFill/>
                <a:prstDash val="solid"/>
                <a:miter/>
              </a:ln>
            </p:spPr>
            <p:txBody>
              <a:bodyPr rtlCol="0" anchor="ctr"/>
              <a:lstStyle/>
              <a:p>
                <a:endParaRPr lang="en-US"/>
              </a:p>
            </p:txBody>
          </p:sp>
        </p:grpSp>
        <p:grpSp>
          <p:nvGrpSpPr>
            <p:cNvPr id="53" name="Group 52">
              <a:extLst>
                <a:ext uri="{FF2B5EF4-FFF2-40B4-BE49-F238E27FC236}">
                  <a16:creationId xmlns:a16="http://schemas.microsoft.com/office/drawing/2014/main" id="{3E28B247-3F6B-4ED7-869D-9D4D19A2CDA6}"/>
                </a:ext>
              </a:extLst>
            </p:cNvPr>
            <p:cNvGrpSpPr/>
            <p:nvPr/>
          </p:nvGrpSpPr>
          <p:grpSpPr>
            <a:xfrm>
              <a:off x="9275551" y="5151531"/>
              <a:ext cx="780834" cy="780835"/>
              <a:chOff x="2666438" y="5071310"/>
              <a:chExt cx="861056" cy="861056"/>
            </a:xfrm>
          </p:grpSpPr>
          <p:sp>
            <p:nvSpPr>
              <p:cNvPr id="41" name="Oval 40">
                <a:extLst>
                  <a:ext uri="{FF2B5EF4-FFF2-40B4-BE49-F238E27FC236}">
                    <a16:creationId xmlns:a16="http://schemas.microsoft.com/office/drawing/2014/main" id="{916F6E9F-48FB-42B2-A762-1DFD5BF634F9}"/>
                  </a:ext>
                </a:extLst>
              </p:cNvPr>
              <p:cNvSpPr/>
              <p:nvPr/>
            </p:nvSpPr>
            <p:spPr bwMode="auto">
              <a:xfrm>
                <a:off x="2666438" y="5071310"/>
                <a:ext cx="861056" cy="861056"/>
              </a:xfrm>
              <a:prstGeom prst="ellipse">
                <a:avLst/>
              </a:prstGeom>
              <a:solidFill>
                <a:schemeClr val="bg1"/>
              </a:solid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nvGrpSpPr>
              <p:cNvPr id="37" name="Group 36">
                <a:extLst>
                  <a:ext uri="{FF2B5EF4-FFF2-40B4-BE49-F238E27FC236}">
                    <a16:creationId xmlns:a16="http://schemas.microsoft.com/office/drawing/2014/main" id="{A0ABCD15-C9BD-4953-88A5-6217B7D4ECF3}"/>
                  </a:ext>
                </a:extLst>
              </p:cNvPr>
              <p:cNvGrpSpPr/>
              <p:nvPr/>
            </p:nvGrpSpPr>
            <p:grpSpPr>
              <a:xfrm>
                <a:off x="2840744" y="5301813"/>
                <a:ext cx="512445" cy="400050"/>
                <a:chOff x="5794534" y="3153251"/>
                <a:chExt cx="512445" cy="400050"/>
              </a:xfrm>
              <a:solidFill>
                <a:srgbClr val="0078D7"/>
              </a:solidFill>
            </p:grpSpPr>
            <p:sp>
              <p:nvSpPr>
                <p:cNvPr id="19" name="Freeform: Shape 18">
                  <a:extLst>
                    <a:ext uri="{FF2B5EF4-FFF2-40B4-BE49-F238E27FC236}">
                      <a16:creationId xmlns:a16="http://schemas.microsoft.com/office/drawing/2014/main" id="{DABBE7FF-2A8D-4918-BAB5-51827DD6B02A}"/>
                    </a:ext>
                  </a:extLst>
                </p:cNvPr>
                <p:cNvSpPr/>
                <p:nvPr/>
              </p:nvSpPr>
              <p:spPr>
                <a:xfrm>
                  <a:off x="5945029" y="3153251"/>
                  <a:ext cx="361950" cy="400050"/>
                </a:xfrm>
                <a:custGeom>
                  <a:avLst/>
                  <a:gdLst>
                    <a:gd name="connsiteX0" fmla="*/ 290036 w 361950"/>
                    <a:gd name="connsiteY0" fmla="*/ 270034 h 400050"/>
                    <a:gd name="connsiteX1" fmla="*/ 303371 w 361950"/>
                    <a:gd name="connsiteY1" fmla="*/ 239554 h 400050"/>
                    <a:gd name="connsiteX2" fmla="*/ 357664 w 361950"/>
                    <a:gd name="connsiteY2" fmla="*/ 220504 h 400050"/>
                    <a:gd name="connsiteX3" fmla="*/ 357664 w 361950"/>
                    <a:gd name="connsiteY3" fmla="*/ 176689 h 400050"/>
                    <a:gd name="connsiteX4" fmla="*/ 351949 w 361950"/>
                    <a:gd name="connsiteY4" fmla="*/ 174784 h 400050"/>
                    <a:gd name="connsiteX5" fmla="*/ 304324 w 361950"/>
                    <a:gd name="connsiteY5" fmla="*/ 158591 h 400050"/>
                    <a:gd name="connsiteX6" fmla="*/ 290989 w 361950"/>
                    <a:gd name="connsiteY6" fmla="*/ 128111 h 400050"/>
                    <a:gd name="connsiteX7" fmla="*/ 315754 w 361950"/>
                    <a:gd name="connsiteY7" fmla="*/ 76676 h 400050"/>
                    <a:gd name="connsiteX8" fmla="*/ 315754 w 361950"/>
                    <a:gd name="connsiteY8" fmla="*/ 76676 h 400050"/>
                    <a:gd name="connsiteX9" fmla="*/ 285274 w 361950"/>
                    <a:gd name="connsiteY9" fmla="*/ 46196 h 400050"/>
                    <a:gd name="connsiteX10" fmla="*/ 278606 w 361950"/>
                    <a:gd name="connsiteY10" fmla="*/ 50006 h 400050"/>
                    <a:gd name="connsiteX11" fmla="*/ 233839 w 361950"/>
                    <a:gd name="connsiteY11" fmla="*/ 72866 h 400050"/>
                    <a:gd name="connsiteX12" fmla="*/ 203359 w 361950"/>
                    <a:gd name="connsiteY12" fmla="*/ 59531 h 400050"/>
                    <a:gd name="connsiteX13" fmla="*/ 183356 w 361950"/>
                    <a:gd name="connsiteY13" fmla="*/ 7144 h 400050"/>
                    <a:gd name="connsiteX14" fmla="*/ 138589 w 361950"/>
                    <a:gd name="connsiteY14" fmla="*/ 7144 h 400050"/>
                    <a:gd name="connsiteX15" fmla="*/ 136684 w 361950"/>
                    <a:gd name="connsiteY15" fmla="*/ 12859 h 400050"/>
                    <a:gd name="connsiteX16" fmla="*/ 120491 w 361950"/>
                    <a:gd name="connsiteY16" fmla="*/ 59531 h 400050"/>
                    <a:gd name="connsiteX17" fmla="*/ 90011 w 361950"/>
                    <a:gd name="connsiteY17" fmla="*/ 72866 h 400050"/>
                    <a:gd name="connsiteX18" fmla="*/ 37624 w 361950"/>
                    <a:gd name="connsiteY18" fmla="*/ 50006 h 400050"/>
                    <a:gd name="connsiteX19" fmla="*/ 7144 w 361950"/>
                    <a:gd name="connsiteY19" fmla="*/ 80486 h 400050"/>
                    <a:gd name="connsiteX20" fmla="*/ 10001 w 361950"/>
                    <a:gd name="connsiteY20" fmla="*/ 86201 h 400050"/>
                    <a:gd name="connsiteX21" fmla="*/ 24289 w 361950"/>
                    <a:gd name="connsiteY21" fmla="*/ 112871 h 400050"/>
                    <a:gd name="connsiteX22" fmla="*/ 104299 w 361950"/>
                    <a:gd name="connsiteY22" fmla="*/ 92869 h 400050"/>
                    <a:gd name="connsiteX23" fmla="*/ 207169 w 361950"/>
                    <a:gd name="connsiteY23" fmla="*/ 134779 h 400050"/>
                    <a:gd name="connsiteX24" fmla="*/ 226219 w 361950"/>
                    <a:gd name="connsiteY24" fmla="*/ 150971 h 400050"/>
                    <a:gd name="connsiteX25" fmla="*/ 233839 w 361950"/>
                    <a:gd name="connsiteY25" fmla="*/ 162401 h 400050"/>
                    <a:gd name="connsiteX26" fmla="*/ 213836 w 361950"/>
                    <a:gd name="connsiteY26" fmla="*/ 262414 h 400050"/>
                    <a:gd name="connsiteX27" fmla="*/ 133826 w 361950"/>
                    <a:gd name="connsiteY27" fmla="*/ 273844 h 400050"/>
                    <a:gd name="connsiteX28" fmla="*/ 128111 w 361950"/>
                    <a:gd name="connsiteY28" fmla="*/ 270986 h 400050"/>
                    <a:gd name="connsiteX29" fmla="*/ 128111 w 361950"/>
                    <a:gd name="connsiteY29" fmla="*/ 270986 h 400050"/>
                    <a:gd name="connsiteX30" fmla="*/ 128111 w 361950"/>
                    <a:gd name="connsiteY30" fmla="*/ 270986 h 400050"/>
                    <a:gd name="connsiteX31" fmla="*/ 110966 w 361950"/>
                    <a:gd name="connsiteY31" fmla="*/ 258604 h 400050"/>
                    <a:gd name="connsiteX32" fmla="*/ 105251 w 361950"/>
                    <a:gd name="connsiteY32" fmla="*/ 256699 h 400050"/>
                    <a:gd name="connsiteX33" fmla="*/ 88106 w 361950"/>
                    <a:gd name="connsiteY33" fmla="*/ 264319 h 400050"/>
                    <a:gd name="connsiteX34" fmla="*/ 86201 w 361950"/>
                    <a:gd name="connsiteY34" fmla="*/ 266224 h 400050"/>
                    <a:gd name="connsiteX35" fmla="*/ 86201 w 361950"/>
                    <a:gd name="connsiteY35" fmla="*/ 266224 h 400050"/>
                    <a:gd name="connsiteX36" fmla="*/ 22384 w 361950"/>
                    <a:gd name="connsiteY36" fmla="*/ 307181 h 400050"/>
                    <a:gd name="connsiteX37" fmla="*/ 7144 w 361950"/>
                    <a:gd name="connsiteY37" fmla="*/ 323374 h 400050"/>
                    <a:gd name="connsiteX38" fmla="*/ 36671 w 361950"/>
                    <a:gd name="connsiteY38" fmla="*/ 352901 h 400050"/>
                    <a:gd name="connsiteX39" fmla="*/ 38576 w 361950"/>
                    <a:gd name="connsiteY39" fmla="*/ 354806 h 400050"/>
                    <a:gd name="connsiteX40" fmla="*/ 44291 w 361950"/>
                    <a:gd name="connsiteY40" fmla="*/ 351949 h 400050"/>
                    <a:gd name="connsiteX41" fmla="*/ 89059 w 361950"/>
                    <a:gd name="connsiteY41" fmla="*/ 329089 h 400050"/>
                    <a:gd name="connsiteX42" fmla="*/ 119539 w 361950"/>
                    <a:gd name="connsiteY42" fmla="*/ 341471 h 400050"/>
                    <a:gd name="connsiteX43" fmla="*/ 136684 w 361950"/>
                    <a:gd name="connsiteY43" fmla="*/ 393859 h 400050"/>
                    <a:gd name="connsiteX44" fmla="*/ 181451 w 361950"/>
                    <a:gd name="connsiteY44" fmla="*/ 393859 h 400050"/>
                    <a:gd name="connsiteX45" fmla="*/ 183356 w 361950"/>
                    <a:gd name="connsiteY45" fmla="*/ 388144 h 400050"/>
                    <a:gd name="connsiteX46" fmla="*/ 199549 w 361950"/>
                    <a:gd name="connsiteY46" fmla="*/ 341471 h 400050"/>
                    <a:gd name="connsiteX47" fmla="*/ 230029 w 361950"/>
                    <a:gd name="connsiteY47" fmla="*/ 328136 h 400050"/>
                    <a:gd name="connsiteX48" fmla="*/ 282416 w 361950"/>
                    <a:gd name="connsiteY48" fmla="*/ 350996 h 400050"/>
                    <a:gd name="connsiteX49" fmla="*/ 312896 w 361950"/>
                    <a:gd name="connsiteY49" fmla="*/ 320516 h 400050"/>
                    <a:gd name="connsiteX50" fmla="*/ 312896 w 361950"/>
                    <a:gd name="connsiteY50" fmla="*/ 313849 h 400050"/>
                    <a:gd name="connsiteX51" fmla="*/ 290036 w 361950"/>
                    <a:gd name="connsiteY51" fmla="*/ 270034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361950" h="400050">
                      <a:moveTo>
                        <a:pt x="290036" y="270034"/>
                      </a:moveTo>
                      <a:lnTo>
                        <a:pt x="303371" y="239554"/>
                      </a:lnTo>
                      <a:lnTo>
                        <a:pt x="357664" y="220504"/>
                      </a:lnTo>
                      <a:lnTo>
                        <a:pt x="357664" y="176689"/>
                      </a:lnTo>
                      <a:lnTo>
                        <a:pt x="351949" y="174784"/>
                      </a:lnTo>
                      <a:lnTo>
                        <a:pt x="304324" y="158591"/>
                      </a:lnTo>
                      <a:lnTo>
                        <a:pt x="290989" y="128111"/>
                      </a:lnTo>
                      <a:lnTo>
                        <a:pt x="315754" y="76676"/>
                      </a:lnTo>
                      <a:lnTo>
                        <a:pt x="315754" y="76676"/>
                      </a:lnTo>
                      <a:lnTo>
                        <a:pt x="285274" y="46196"/>
                      </a:lnTo>
                      <a:lnTo>
                        <a:pt x="278606" y="50006"/>
                      </a:lnTo>
                      <a:lnTo>
                        <a:pt x="233839" y="72866"/>
                      </a:lnTo>
                      <a:lnTo>
                        <a:pt x="203359" y="59531"/>
                      </a:lnTo>
                      <a:lnTo>
                        <a:pt x="183356" y="7144"/>
                      </a:lnTo>
                      <a:lnTo>
                        <a:pt x="138589" y="7144"/>
                      </a:lnTo>
                      <a:lnTo>
                        <a:pt x="136684" y="12859"/>
                      </a:lnTo>
                      <a:lnTo>
                        <a:pt x="120491" y="59531"/>
                      </a:lnTo>
                      <a:lnTo>
                        <a:pt x="90011" y="72866"/>
                      </a:lnTo>
                      <a:lnTo>
                        <a:pt x="37624" y="50006"/>
                      </a:lnTo>
                      <a:lnTo>
                        <a:pt x="7144" y="80486"/>
                      </a:lnTo>
                      <a:lnTo>
                        <a:pt x="10001" y="86201"/>
                      </a:lnTo>
                      <a:lnTo>
                        <a:pt x="24289" y="112871"/>
                      </a:lnTo>
                      <a:cubicBezTo>
                        <a:pt x="49054" y="98584"/>
                        <a:pt x="75724" y="92869"/>
                        <a:pt x="104299" y="92869"/>
                      </a:cubicBezTo>
                      <a:cubicBezTo>
                        <a:pt x="143351" y="94774"/>
                        <a:pt x="179546" y="109061"/>
                        <a:pt x="207169" y="134779"/>
                      </a:cubicBezTo>
                      <a:cubicBezTo>
                        <a:pt x="212884" y="139541"/>
                        <a:pt x="220504" y="143351"/>
                        <a:pt x="226219" y="150971"/>
                      </a:cubicBezTo>
                      <a:cubicBezTo>
                        <a:pt x="229076" y="153829"/>
                        <a:pt x="231934" y="158591"/>
                        <a:pt x="233839" y="162401"/>
                      </a:cubicBezTo>
                      <a:cubicBezTo>
                        <a:pt x="252889" y="195739"/>
                        <a:pt x="245269" y="237649"/>
                        <a:pt x="213836" y="262414"/>
                      </a:cubicBezTo>
                      <a:cubicBezTo>
                        <a:pt x="190976" y="281464"/>
                        <a:pt x="158591" y="284321"/>
                        <a:pt x="133826" y="273844"/>
                      </a:cubicBezTo>
                      <a:cubicBezTo>
                        <a:pt x="130969" y="271939"/>
                        <a:pt x="129064" y="271939"/>
                        <a:pt x="128111" y="270986"/>
                      </a:cubicBezTo>
                      <a:lnTo>
                        <a:pt x="128111" y="270986"/>
                      </a:lnTo>
                      <a:lnTo>
                        <a:pt x="128111" y="270986"/>
                      </a:lnTo>
                      <a:cubicBezTo>
                        <a:pt x="122396" y="268129"/>
                        <a:pt x="115729" y="263366"/>
                        <a:pt x="110966" y="258604"/>
                      </a:cubicBezTo>
                      <a:cubicBezTo>
                        <a:pt x="109061" y="258604"/>
                        <a:pt x="108109" y="256699"/>
                        <a:pt x="105251" y="256699"/>
                      </a:cubicBezTo>
                      <a:cubicBezTo>
                        <a:pt x="99536" y="256699"/>
                        <a:pt x="91916" y="259556"/>
                        <a:pt x="88106" y="264319"/>
                      </a:cubicBezTo>
                      <a:lnTo>
                        <a:pt x="86201" y="266224"/>
                      </a:lnTo>
                      <a:lnTo>
                        <a:pt x="86201" y="266224"/>
                      </a:lnTo>
                      <a:cubicBezTo>
                        <a:pt x="67151" y="285274"/>
                        <a:pt x="45244" y="299561"/>
                        <a:pt x="22384" y="307181"/>
                      </a:cubicBezTo>
                      <a:lnTo>
                        <a:pt x="7144" y="323374"/>
                      </a:lnTo>
                      <a:lnTo>
                        <a:pt x="36671" y="352901"/>
                      </a:lnTo>
                      <a:lnTo>
                        <a:pt x="38576" y="354806"/>
                      </a:lnTo>
                      <a:lnTo>
                        <a:pt x="44291" y="351949"/>
                      </a:lnTo>
                      <a:lnTo>
                        <a:pt x="89059" y="329089"/>
                      </a:lnTo>
                      <a:lnTo>
                        <a:pt x="119539" y="341471"/>
                      </a:lnTo>
                      <a:lnTo>
                        <a:pt x="136684" y="393859"/>
                      </a:lnTo>
                      <a:lnTo>
                        <a:pt x="181451" y="393859"/>
                      </a:lnTo>
                      <a:lnTo>
                        <a:pt x="183356" y="388144"/>
                      </a:lnTo>
                      <a:lnTo>
                        <a:pt x="199549" y="341471"/>
                      </a:lnTo>
                      <a:lnTo>
                        <a:pt x="230029" y="328136"/>
                      </a:lnTo>
                      <a:lnTo>
                        <a:pt x="282416" y="350996"/>
                      </a:lnTo>
                      <a:lnTo>
                        <a:pt x="312896" y="320516"/>
                      </a:lnTo>
                      <a:lnTo>
                        <a:pt x="312896" y="313849"/>
                      </a:lnTo>
                      <a:lnTo>
                        <a:pt x="290036" y="270034"/>
                      </a:lnTo>
                      <a:close/>
                    </a:path>
                  </a:pathLst>
                </a:custGeom>
                <a:grp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2B9F8B23-BF7A-4783-BA5B-7B5D0FB600DB}"/>
                    </a:ext>
                  </a:extLst>
                </p:cNvPr>
                <p:cNvSpPr/>
                <p:nvPr/>
              </p:nvSpPr>
              <p:spPr>
                <a:xfrm>
                  <a:off x="5820251" y="3306714"/>
                  <a:ext cx="295275" cy="85725"/>
                </a:xfrm>
                <a:custGeom>
                  <a:avLst/>
                  <a:gdLst>
                    <a:gd name="connsiteX0" fmla="*/ 146209 w 295275"/>
                    <a:gd name="connsiteY0" fmla="*/ 39418 h 85725"/>
                    <a:gd name="connsiteX1" fmla="*/ 146209 w 295275"/>
                    <a:gd name="connsiteY1" fmla="*/ 39418 h 85725"/>
                    <a:gd name="connsiteX2" fmla="*/ 146209 w 295275"/>
                    <a:gd name="connsiteY2" fmla="*/ 39418 h 85725"/>
                    <a:gd name="connsiteX3" fmla="*/ 24289 w 295275"/>
                    <a:gd name="connsiteY3" fmla="*/ 37513 h 85725"/>
                    <a:gd name="connsiteX4" fmla="*/ 10001 w 295275"/>
                    <a:gd name="connsiteY4" fmla="*/ 37513 h 85725"/>
                    <a:gd name="connsiteX5" fmla="*/ 7144 w 295275"/>
                    <a:gd name="connsiteY5" fmla="*/ 45133 h 85725"/>
                    <a:gd name="connsiteX6" fmla="*/ 10001 w 295275"/>
                    <a:gd name="connsiteY6" fmla="*/ 52753 h 85725"/>
                    <a:gd name="connsiteX7" fmla="*/ 159544 w 295275"/>
                    <a:gd name="connsiteY7" fmla="*/ 55611 h 85725"/>
                    <a:gd name="connsiteX8" fmla="*/ 159544 w 295275"/>
                    <a:gd name="connsiteY8" fmla="*/ 53706 h 85725"/>
                    <a:gd name="connsiteX9" fmla="*/ 159544 w 295275"/>
                    <a:gd name="connsiteY9" fmla="*/ 53706 h 85725"/>
                    <a:gd name="connsiteX10" fmla="*/ 279559 w 295275"/>
                    <a:gd name="connsiteY10" fmla="*/ 56563 h 85725"/>
                    <a:gd name="connsiteX11" fmla="*/ 293846 w 295275"/>
                    <a:gd name="connsiteY11" fmla="*/ 56563 h 85725"/>
                    <a:gd name="connsiteX12" fmla="*/ 296704 w 295275"/>
                    <a:gd name="connsiteY12" fmla="*/ 48943 h 85725"/>
                    <a:gd name="connsiteX13" fmla="*/ 293846 w 295275"/>
                    <a:gd name="connsiteY13" fmla="*/ 41323 h 85725"/>
                    <a:gd name="connsiteX14" fmla="*/ 146209 w 295275"/>
                    <a:gd name="connsiteY14" fmla="*/ 39418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95275" h="85725">
                      <a:moveTo>
                        <a:pt x="146209" y="39418"/>
                      </a:moveTo>
                      <a:lnTo>
                        <a:pt x="146209" y="39418"/>
                      </a:lnTo>
                      <a:lnTo>
                        <a:pt x="146209" y="39418"/>
                      </a:lnTo>
                      <a:cubicBezTo>
                        <a:pt x="111919" y="75613"/>
                        <a:pt x="57626" y="75613"/>
                        <a:pt x="24289" y="37513"/>
                      </a:cubicBezTo>
                      <a:cubicBezTo>
                        <a:pt x="21431" y="32751"/>
                        <a:pt x="12859" y="32751"/>
                        <a:pt x="10001" y="37513"/>
                      </a:cubicBezTo>
                      <a:cubicBezTo>
                        <a:pt x="8096" y="39418"/>
                        <a:pt x="7144" y="42276"/>
                        <a:pt x="7144" y="45133"/>
                      </a:cubicBezTo>
                      <a:cubicBezTo>
                        <a:pt x="7144" y="47991"/>
                        <a:pt x="9049" y="50848"/>
                        <a:pt x="10001" y="52753"/>
                      </a:cubicBezTo>
                      <a:cubicBezTo>
                        <a:pt x="50959" y="97521"/>
                        <a:pt x="117634" y="99426"/>
                        <a:pt x="159544" y="55611"/>
                      </a:cubicBezTo>
                      <a:lnTo>
                        <a:pt x="159544" y="53706"/>
                      </a:lnTo>
                      <a:lnTo>
                        <a:pt x="159544" y="53706"/>
                      </a:lnTo>
                      <a:cubicBezTo>
                        <a:pt x="193834" y="19416"/>
                        <a:pt x="247174" y="19416"/>
                        <a:pt x="279559" y="56563"/>
                      </a:cubicBezTo>
                      <a:cubicBezTo>
                        <a:pt x="284321" y="61326"/>
                        <a:pt x="290989" y="61326"/>
                        <a:pt x="293846" y="56563"/>
                      </a:cubicBezTo>
                      <a:cubicBezTo>
                        <a:pt x="295751" y="54658"/>
                        <a:pt x="296704" y="51801"/>
                        <a:pt x="296704" y="48943"/>
                      </a:cubicBezTo>
                      <a:cubicBezTo>
                        <a:pt x="296704" y="46086"/>
                        <a:pt x="294799" y="43228"/>
                        <a:pt x="293846" y="41323"/>
                      </a:cubicBezTo>
                      <a:cubicBezTo>
                        <a:pt x="254794" y="-3444"/>
                        <a:pt x="188119" y="-4397"/>
                        <a:pt x="146209" y="39418"/>
                      </a:cubicBezTo>
                      <a:close/>
                    </a:path>
                  </a:pathLst>
                </a:custGeom>
                <a:grpFill/>
                <a:ln w="95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6BA37729-4987-4A0A-B9EB-C8752434CA27}"/>
                    </a:ext>
                  </a:extLst>
                </p:cNvPr>
                <p:cNvSpPr/>
                <p:nvPr/>
              </p:nvSpPr>
              <p:spPr>
                <a:xfrm>
                  <a:off x="5794534" y="3357086"/>
                  <a:ext cx="304800" cy="95250"/>
                </a:xfrm>
                <a:custGeom>
                  <a:avLst/>
                  <a:gdLst>
                    <a:gd name="connsiteX0" fmla="*/ 246221 w 304800"/>
                    <a:gd name="connsiteY0" fmla="*/ 7144 h 95250"/>
                    <a:gd name="connsiteX1" fmla="*/ 198596 w 304800"/>
                    <a:gd name="connsiteY1" fmla="*/ 27146 h 95250"/>
                    <a:gd name="connsiteX2" fmla="*/ 196691 w 304800"/>
                    <a:gd name="connsiteY2" fmla="*/ 29051 h 95250"/>
                    <a:gd name="connsiteX3" fmla="*/ 194786 w 304800"/>
                    <a:gd name="connsiteY3" fmla="*/ 30956 h 95250"/>
                    <a:gd name="connsiteX4" fmla="*/ 107156 w 304800"/>
                    <a:gd name="connsiteY4" fmla="*/ 67151 h 95250"/>
                    <a:gd name="connsiteX5" fmla="*/ 21431 w 304800"/>
                    <a:gd name="connsiteY5" fmla="*/ 26194 h 95250"/>
                    <a:gd name="connsiteX6" fmla="*/ 7144 w 304800"/>
                    <a:gd name="connsiteY6" fmla="*/ 26194 h 95250"/>
                    <a:gd name="connsiteX7" fmla="*/ 7144 w 304800"/>
                    <a:gd name="connsiteY7" fmla="*/ 33814 h 95250"/>
                    <a:gd name="connsiteX8" fmla="*/ 10001 w 304800"/>
                    <a:gd name="connsiteY8" fmla="*/ 41434 h 95250"/>
                    <a:gd name="connsiteX9" fmla="*/ 110014 w 304800"/>
                    <a:gd name="connsiteY9" fmla="*/ 88106 h 95250"/>
                    <a:gd name="connsiteX10" fmla="*/ 211931 w 304800"/>
                    <a:gd name="connsiteY10" fmla="*/ 44291 h 95250"/>
                    <a:gd name="connsiteX11" fmla="*/ 213836 w 304800"/>
                    <a:gd name="connsiteY11" fmla="*/ 42386 h 95250"/>
                    <a:gd name="connsiteX12" fmla="*/ 215741 w 304800"/>
                    <a:gd name="connsiteY12" fmla="*/ 40481 h 95250"/>
                    <a:gd name="connsiteX13" fmla="*/ 249079 w 304800"/>
                    <a:gd name="connsiteY13" fmla="*/ 26194 h 95250"/>
                    <a:gd name="connsiteX14" fmla="*/ 282416 w 304800"/>
                    <a:gd name="connsiteY14" fmla="*/ 42386 h 95250"/>
                    <a:gd name="connsiteX15" fmla="*/ 296704 w 304800"/>
                    <a:gd name="connsiteY15" fmla="*/ 42386 h 95250"/>
                    <a:gd name="connsiteX16" fmla="*/ 299561 w 304800"/>
                    <a:gd name="connsiteY16" fmla="*/ 34766 h 95250"/>
                    <a:gd name="connsiteX17" fmla="*/ 296704 w 304800"/>
                    <a:gd name="connsiteY17" fmla="*/ 27146 h 95250"/>
                    <a:gd name="connsiteX18" fmla="*/ 246221 w 304800"/>
                    <a:gd name="connsiteY18" fmla="*/ 7144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04800" h="95250">
                      <a:moveTo>
                        <a:pt x="246221" y="7144"/>
                      </a:moveTo>
                      <a:cubicBezTo>
                        <a:pt x="227171" y="7144"/>
                        <a:pt x="211931" y="12859"/>
                        <a:pt x="198596" y="27146"/>
                      </a:cubicBezTo>
                      <a:lnTo>
                        <a:pt x="196691" y="29051"/>
                      </a:lnTo>
                      <a:lnTo>
                        <a:pt x="194786" y="30956"/>
                      </a:lnTo>
                      <a:cubicBezTo>
                        <a:pt x="171926" y="55721"/>
                        <a:pt x="139541" y="69056"/>
                        <a:pt x="107156" y="67151"/>
                      </a:cubicBezTo>
                      <a:cubicBezTo>
                        <a:pt x="73819" y="67151"/>
                        <a:pt x="44291" y="50959"/>
                        <a:pt x="21431" y="26194"/>
                      </a:cubicBezTo>
                      <a:cubicBezTo>
                        <a:pt x="16669" y="21431"/>
                        <a:pt x="10001" y="21431"/>
                        <a:pt x="7144" y="26194"/>
                      </a:cubicBezTo>
                      <a:cubicBezTo>
                        <a:pt x="7144" y="28099"/>
                        <a:pt x="7144" y="30956"/>
                        <a:pt x="7144" y="33814"/>
                      </a:cubicBezTo>
                      <a:cubicBezTo>
                        <a:pt x="7144" y="36671"/>
                        <a:pt x="9049" y="39529"/>
                        <a:pt x="10001" y="41434"/>
                      </a:cubicBezTo>
                      <a:cubicBezTo>
                        <a:pt x="36671" y="70961"/>
                        <a:pt x="71914" y="88106"/>
                        <a:pt x="110014" y="88106"/>
                      </a:cubicBezTo>
                      <a:cubicBezTo>
                        <a:pt x="148114" y="90011"/>
                        <a:pt x="182404" y="73819"/>
                        <a:pt x="211931" y="44291"/>
                      </a:cubicBezTo>
                      <a:lnTo>
                        <a:pt x="213836" y="42386"/>
                      </a:lnTo>
                      <a:lnTo>
                        <a:pt x="215741" y="40481"/>
                      </a:lnTo>
                      <a:cubicBezTo>
                        <a:pt x="224314" y="31909"/>
                        <a:pt x="235744" y="26194"/>
                        <a:pt x="249079" y="26194"/>
                      </a:cubicBezTo>
                      <a:cubicBezTo>
                        <a:pt x="262414" y="26194"/>
                        <a:pt x="271939" y="31909"/>
                        <a:pt x="282416" y="42386"/>
                      </a:cubicBezTo>
                      <a:cubicBezTo>
                        <a:pt x="287179" y="47149"/>
                        <a:pt x="293846" y="47149"/>
                        <a:pt x="296704" y="42386"/>
                      </a:cubicBezTo>
                      <a:cubicBezTo>
                        <a:pt x="298609" y="40481"/>
                        <a:pt x="299561" y="37624"/>
                        <a:pt x="299561" y="34766"/>
                      </a:cubicBezTo>
                      <a:cubicBezTo>
                        <a:pt x="299561" y="31909"/>
                        <a:pt x="297656" y="29051"/>
                        <a:pt x="296704" y="27146"/>
                      </a:cubicBezTo>
                      <a:cubicBezTo>
                        <a:pt x="282416" y="14764"/>
                        <a:pt x="265271" y="7144"/>
                        <a:pt x="246221" y="7144"/>
                      </a:cubicBezTo>
                      <a:close/>
                    </a:path>
                  </a:pathLst>
                </a:custGeom>
                <a:grpFill/>
                <a:ln w="9525"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D1B99031-2498-4E05-A97F-65D79F2EF9BE}"/>
                    </a:ext>
                  </a:extLst>
                </p:cNvPr>
                <p:cNvSpPr/>
                <p:nvPr/>
              </p:nvSpPr>
              <p:spPr>
                <a:xfrm>
                  <a:off x="5846921" y="3257074"/>
                  <a:ext cx="295275" cy="95250"/>
                </a:xfrm>
                <a:custGeom>
                  <a:avLst/>
                  <a:gdLst>
                    <a:gd name="connsiteX0" fmla="*/ 295751 w 295275"/>
                    <a:gd name="connsiteY0" fmla="*/ 53816 h 95250"/>
                    <a:gd name="connsiteX1" fmla="*/ 195739 w 295275"/>
                    <a:gd name="connsiteY1" fmla="*/ 7144 h 95250"/>
                    <a:gd name="connsiteX2" fmla="*/ 93821 w 295275"/>
                    <a:gd name="connsiteY2" fmla="*/ 50959 h 95250"/>
                    <a:gd name="connsiteX3" fmla="*/ 91916 w 295275"/>
                    <a:gd name="connsiteY3" fmla="*/ 52864 h 95250"/>
                    <a:gd name="connsiteX4" fmla="*/ 90011 w 295275"/>
                    <a:gd name="connsiteY4" fmla="*/ 54769 h 95250"/>
                    <a:gd name="connsiteX5" fmla="*/ 56674 w 295275"/>
                    <a:gd name="connsiteY5" fmla="*/ 69056 h 95250"/>
                    <a:gd name="connsiteX6" fmla="*/ 24289 w 295275"/>
                    <a:gd name="connsiteY6" fmla="*/ 52864 h 95250"/>
                    <a:gd name="connsiteX7" fmla="*/ 10001 w 295275"/>
                    <a:gd name="connsiteY7" fmla="*/ 52864 h 95250"/>
                    <a:gd name="connsiteX8" fmla="*/ 7144 w 295275"/>
                    <a:gd name="connsiteY8" fmla="*/ 60484 h 95250"/>
                    <a:gd name="connsiteX9" fmla="*/ 10001 w 295275"/>
                    <a:gd name="connsiteY9" fmla="*/ 68104 h 95250"/>
                    <a:gd name="connsiteX10" fmla="*/ 56674 w 295275"/>
                    <a:gd name="connsiteY10" fmla="*/ 90011 h 95250"/>
                    <a:gd name="connsiteX11" fmla="*/ 104299 w 295275"/>
                    <a:gd name="connsiteY11" fmla="*/ 70009 h 95250"/>
                    <a:gd name="connsiteX12" fmla="*/ 106204 w 295275"/>
                    <a:gd name="connsiteY12" fmla="*/ 68104 h 95250"/>
                    <a:gd name="connsiteX13" fmla="*/ 108109 w 295275"/>
                    <a:gd name="connsiteY13" fmla="*/ 66199 h 95250"/>
                    <a:gd name="connsiteX14" fmla="*/ 195739 w 295275"/>
                    <a:gd name="connsiteY14" fmla="*/ 28099 h 95250"/>
                    <a:gd name="connsiteX15" fmla="*/ 279559 w 295275"/>
                    <a:gd name="connsiteY15" fmla="*/ 69056 h 95250"/>
                    <a:gd name="connsiteX16" fmla="*/ 293846 w 295275"/>
                    <a:gd name="connsiteY16" fmla="*/ 69056 h 95250"/>
                    <a:gd name="connsiteX17" fmla="*/ 296704 w 295275"/>
                    <a:gd name="connsiteY17" fmla="*/ 61436 h 95250"/>
                    <a:gd name="connsiteX18" fmla="*/ 295751 w 295275"/>
                    <a:gd name="connsiteY18" fmla="*/ 53816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95275" h="95250">
                      <a:moveTo>
                        <a:pt x="295751" y="53816"/>
                      </a:moveTo>
                      <a:cubicBezTo>
                        <a:pt x="269081" y="24289"/>
                        <a:pt x="232886" y="7144"/>
                        <a:pt x="195739" y="7144"/>
                      </a:cubicBezTo>
                      <a:cubicBezTo>
                        <a:pt x="158591" y="7144"/>
                        <a:pt x="123349" y="21431"/>
                        <a:pt x="93821" y="50959"/>
                      </a:cubicBezTo>
                      <a:lnTo>
                        <a:pt x="91916" y="52864"/>
                      </a:lnTo>
                      <a:lnTo>
                        <a:pt x="90011" y="54769"/>
                      </a:lnTo>
                      <a:cubicBezTo>
                        <a:pt x="81439" y="63341"/>
                        <a:pt x="70009" y="69056"/>
                        <a:pt x="56674" y="69056"/>
                      </a:cubicBezTo>
                      <a:cubicBezTo>
                        <a:pt x="43339" y="69056"/>
                        <a:pt x="34766" y="62389"/>
                        <a:pt x="24289" y="52864"/>
                      </a:cubicBezTo>
                      <a:cubicBezTo>
                        <a:pt x="19526" y="48101"/>
                        <a:pt x="12859" y="48101"/>
                        <a:pt x="10001" y="52864"/>
                      </a:cubicBezTo>
                      <a:cubicBezTo>
                        <a:pt x="8096" y="54769"/>
                        <a:pt x="7144" y="57626"/>
                        <a:pt x="7144" y="60484"/>
                      </a:cubicBezTo>
                      <a:cubicBezTo>
                        <a:pt x="7144" y="63341"/>
                        <a:pt x="9049" y="66199"/>
                        <a:pt x="10001" y="68104"/>
                      </a:cubicBezTo>
                      <a:cubicBezTo>
                        <a:pt x="23336" y="82391"/>
                        <a:pt x="39529" y="90011"/>
                        <a:pt x="56674" y="90011"/>
                      </a:cubicBezTo>
                      <a:cubicBezTo>
                        <a:pt x="75724" y="90011"/>
                        <a:pt x="90964" y="84296"/>
                        <a:pt x="104299" y="70009"/>
                      </a:cubicBezTo>
                      <a:lnTo>
                        <a:pt x="106204" y="68104"/>
                      </a:lnTo>
                      <a:cubicBezTo>
                        <a:pt x="106204" y="68104"/>
                        <a:pt x="108109" y="68104"/>
                        <a:pt x="108109" y="66199"/>
                      </a:cubicBezTo>
                      <a:cubicBezTo>
                        <a:pt x="130969" y="41434"/>
                        <a:pt x="163354" y="28099"/>
                        <a:pt x="195739" y="28099"/>
                      </a:cubicBezTo>
                      <a:cubicBezTo>
                        <a:pt x="229076" y="28099"/>
                        <a:pt x="258604" y="44291"/>
                        <a:pt x="279559" y="69056"/>
                      </a:cubicBezTo>
                      <a:cubicBezTo>
                        <a:pt x="284321" y="73819"/>
                        <a:pt x="290989" y="73819"/>
                        <a:pt x="293846" y="69056"/>
                      </a:cubicBezTo>
                      <a:cubicBezTo>
                        <a:pt x="295751" y="67151"/>
                        <a:pt x="296704" y="64294"/>
                        <a:pt x="296704" y="61436"/>
                      </a:cubicBezTo>
                      <a:cubicBezTo>
                        <a:pt x="298609" y="58579"/>
                        <a:pt x="296704" y="55721"/>
                        <a:pt x="295751" y="53816"/>
                      </a:cubicBezTo>
                      <a:close/>
                    </a:path>
                  </a:pathLst>
                </a:custGeom>
                <a:grpFill/>
                <a:ln w="9525" cap="flat">
                  <a:noFill/>
                  <a:prstDash val="solid"/>
                  <a:miter/>
                </a:ln>
              </p:spPr>
              <p:txBody>
                <a:bodyPr rtlCol="0" anchor="ctr"/>
                <a:lstStyle/>
                <a:p>
                  <a:endParaRPr lang="en-US"/>
                </a:p>
              </p:txBody>
            </p:sp>
          </p:grpSp>
        </p:grpSp>
        <p:grpSp>
          <p:nvGrpSpPr>
            <p:cNvPr id="52" name="Group 51">
              <a:extLst>
                <a:ext uri="{FF2B5EF4-FFF2-40B4-BE49-F238E27FC236}">
                  <a16:creationId xmlns:a16="http://schemas.microsoft.com/office/drawing/2014/main" id="{E1822714-E960-4282-80B3-E2292721EBE2}"/>
                </a:ext>
              </a:extLst>
            </p:cNvPr>
            <p:cNvGrpSpPr/>
            <p:nvPr/>
          </p:nvGrpSpPr>
          <p:grpSpPr>
            <a:xfrm>
              <a:off x="8106567" y="5151531"/>
              <a:ext cx="780834" cy="780835"/>
              <a:chOff x="1377355" y="5071310"/>
              <a:chExt cx="861056" cy="861056"/>
            </a:xfrm>
          </p:grpSpPr>
          <p:sp>
            <p:nvSpPr>
              <p:cNvPr id="17" name="Oval 16">
                <a:extLst>
                  <a:ext uri="{FF2B5EF4-FFF2-40B4-BE49-F238E27FC236}">
                    <a16:creationId xmlns:a16="http://schemas.microsoft.com/office/drawing/2014/main" id="{68BFFF04-9F4C-4853-BDE5-E188F370A1F2}"/>
                  </a:ext>
                </a:extLst>
              </p:cNvPr>
              <p:cNvSpPr/>
              <p:nvPr/>
            </p:nvSpPr>
            <p:spPr bwMode="auto">
              <a:xfrm>
                <a:off x="1377355" y="5071310"/>
                <a:ext cx="861056" cy="861056"/>
              </a:xfrm>
              <a:prstGeom prst="ellipse">
                <a:avLst/>
              </a:prstGeom>
              <a:solidFill>
                <a:schemeClr val="bg1"/>
              </a:solid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22" name="Picture 121">
                <a:extLst>
                  <a:ext uri="{FF2B5EF4-FFF2-40B4-BE49-F238E27FC236}">
                    <a16:creationId xmlns:a16="http://schemas.microsoft.com/office/drawing/2014/main" id="{3592ED80-38FB-40B9-A6DC-81D26CCA9085}"/>
                  </a:ext>
                </a:extLst>
              </p:cNvPr>
              <p:cNvPicPr>
                <a:picLocks noChangeAspect="1"/>
              </p:cNvPicPr>
              <p:nvPr/>
            </p:nvPicPr>
            <p:blipFill>
              <a:blip r:embed="rId16"/>
              <a:stretch>
                <a:fillRect/>
              </a:stretch>
            </p:blipFill>
            <p:spPr>
              <a:xfrm>
                <a:off x="1588848" y="5280848"/>
                <a:ext cx="438070" cy="441981"/>
              </a:xfrm>
              <a:prstGeom prst="rect">
                <a:avLst/>
              </a:prstGeom>
            </p:spPr>
          </p:pic>
        </p:grpSp>
        <p:pic>
          <p:nvPicPr>
            <p:cNvPr id="131" name="Graphic 130">
              <a:extLst>
                <a:ext uri="{FF2B5EF4-FFF2-40B4-BE49-F238E27FC236}">
                  <a16:creationId xmlns:a16="http://schemas.microsoft.com/office/drawing/2014/main" id="{F4C20093-D0B8-481B-AAE2-5131D513D55C}"/>
                </a:ext>
              </a:extLst>
            </p:cNvPr>
            <p:cNvPicPr>
              <a:picLocks noChangeAspect="1"/>
            </p:cNvPicPr>
            <p:nvPr/>
          </p:nvPicPr>
          <p:blipFill rotWithShape="1">
            <a:blip r:embed="rId17" cstate="print">
              <a:extLst>
                <a:ext uri="{28A0092B-C50C-407E-A947-70E740481C1C}">
                  <a14:useLocalDpi xmlns:a14="http://schemas.microsoft.com/office/drawing/2010/main" val="0"/>
                </a:ext>
                <a:ext uri="{96DAC541-7B7A-43D3-8B79-37D633B846F1}">
                  <asvg:svgBlip xmlns:asvg="http://schemas.microsoft.com/office/drawing/2016/SVG/main" r:embed="rId18"/>
                </a:ext>
              </a:extLst>
            </a:blip>
            <a:srcRect r="11052"/>
            <a:stretch/>
          </p:blipFill>
          <p:spPr>
            <a:xfrm>
              <a:off x="7199295" y="3671653"/>
              <a:ext cx="451859" cy="392788"/>
            </a:xfrm>
            <a:prstGeom prst="rect">
              <a:avLst/>
            </a:prstGeom>
          </p:spPr>
        </p:pic>
        <p:grpSp>
          <p:nvGrpSpPr>
            <p:cNvPr id="2" name="Graphic 105">
              <a:extLst>
                <a:ext uri="{FF2B5EF4-FFF2-40B4-BE49-F238E27FC236}">
                  <a16:creationId xmlns:a16="http://schemas.microsoft.com/office/drawing/2014/main" id="{CB334A01-27ED-4226-983B-961BDA334E05}"/>
                </a:ext>
              </a:extLst>
            </p:cNvPr>
            <p:cNvGrpSpPr>
              <a:grpSpLocks noChangeAspect="1"/>
            </p:cNvGrpSpPr>
            <p:nvPr/>
          </p:nvGrpSpPr>
          <p:grpSpPr>
            <a:xfrm>
              <a:off x="10061640" y="2634470"/>
              <a:ext cx="353508" cy="466344"/>
              <a:chOff x="7198695" y="458478"/>
              <a:chExt cx="1168420" cy="1541373"/>
            </a:xfrm>
          </p:grpSpPr>
          <p:sp>
            <p:nvSpPr>
              <p:cNvPr id="3" name="Freeform: Shape 2">
                <a:extLst>
                  <a:ext uri="{FF2B5EF4-FFF2-40B4-BE49-F238E27FC236}">
                    <a16:creationId xmlns:a16="http://schemas.microsoft.com/office/drawing/2014/main" id="{F2B848FA-5FDE-4146-B5CF-B62F45D979B2}"/>
                  </a:ext>
                </a:extLst>
              </p:cNvPr>
              <p:cNvSpPr/>
              <p:nvPr/>
            </p:nvSpPr>
            <p:spPr>
              <a:xfrm>
                <a:off x="7198695" y="668073"/>
                <a:ext cx="584210" cy="1329009"/>
              </a:xfrm>
              <a:custGeom>
                <a:avLst/>
                <a:gdLst>
                  <a:gd name="connsiteX0" fmla="*/ 600 w 584210"/>
                  <a:gd name="connsiteY0" fmla="*/ 600 h 1329008"/>
                  <a:gd name="connsiteX1" fmla="*/ 600 w 584210"/>
                  <a:gd name="connsiteY1" fmla="*/ 1119460 h 1329008"/>
                  <a:gd name="connsiteX2" fmla="*/ 584810 w 584210"/>
                  <a:gd name="connsiteY2" fmla="*/ 1329055 h 1329008"/>
                  <a:gd name="connsiteX3" fmla="*/ 584810 w 584210"/>
                  <a:gd name="connsiteY3" fmla="*/ 600 h 1329008"/>
                  <a:gd name="connsiteX4" fmla="*/ 600 w 584210"/>
                  <a:gd name="connsiteY4" fmla="*/ 600 h 1329008"/>
                  <a:gd name="connsiteX5" fmla="*/ 600 w 584210"/>
                  <a:gd name="connsiteY5" fmla="*/ 600 h 1329008"/>
                  <a:gd name="connsiteX6" fmla="*/ 600 w 584210"/>
                  <a:gd name="connsiteY6" fmla="*/ 600 h 1329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4210" h="1329008">
                    <a:moveTo>
                      <a:pt x="600" y="600"/>
                    </a:moveTo>
                    <a:lnTo>
                      <a:pt x="600" y="1119460"/>
                    </a:lnTo>
                    <a:cubicBezTo>
                      <a:pt x="600" y="1236579"/>
                      <a:pt x="260311" y="1329055"/>
                      <a:pt x="584810" y="1329055"/>
                    </a:cubicBezTo>
                    <a:lnTo>
                      <a:pt x="584810" y="600"/>
                    </a:lnTo>
                    <a:lnTo>
                      <a:pt x="600" y="600"/>
                    </a:lnTo>
                    <a:lnTo>
                      <a:pt x="600" y="600"/>
                    </a:lnTo>
                    <a:lnTo>
                      <a:pt x="600" y="600"/>
                    </a:lnTo>
                    <a:close/>
                  </a:path>
                </a:pathLst>
              </a:custGeom>
              <a:solidFill>
                <a:srgbClr val="0078D7"/>
              </a:solidFill>
              <a:ln w="2754" cap="flat">
                <a:noFill/>
                <a:prstDash val="solid"/>
                <a:miter/>
              </a:ln>
            </p:spPr>
            <p:txBody>
              <a:bodyPr rtlCol="0" anchor="ctr"/>
              <a:lstStyle/>
              <a:p>
                <a:endParaRPr lang="en-US"/>
              </a:p>
            </p:txBody>
          </p:sp>
          <p:sp>
            <p:nvSpPr>
              <p:cNvPr id="4" name="Freeform: Shape 3">
                <a:extLst>
                  <a:ext uri="{FF2B5EF4-FFF2-40B4-BE49-F238E27FC236}">
                    <a16:creationId xmlns:a16="http://schemas.microsoft.com/office/drawing/2014/main" id="{56CF6565-1E82-4A6C-BE2E-FF92F44DFF2F}"/>
                  </a:ext>
                </a:extLst>
              </p:cNvPr>
              <p:cNvSpPr/>
              <p:nvPr/>
            </p:nvSpPr>
            <p:spPr>
              <a:xfrm>
                <a:off x="7773768" y="668073"/>
                <a:ext cx="592516" cy="1331778"/>
              </a:xfrm>
              <a:custGeom>
                <a:avLst/>
                <a:gdLst>
                  <a:gd name="connsiteX0" fmla="*/ 600 w 592516"/>
                  <a:gd name="connsiteY0" fmla="*/ 1332101 h 1331777"/>
                  <a:gd name="connsiteX1" fmla="*/ 9737 w 592516"/>
                  <a:gd name="connsiteY1" fmla="*/ 1332101 h 1331777"/>
                  <a:gd name="connsiteX2" fmla="*/ 593947 w 592516"/>
                  <a:gd name="connsiteY2" fmla="*/ 1122505 h 1331777"/>
                  <a:gd name="connsiteX3" fmla="*/ 593947 w 592516"/>
                  <a:gd name="connsiteY3" fmla="*/ 600 h 1331777"/>
                  <a:gd name="connsiteX4" fmla="*/ 600 w 592516"/>
                  <a:gd name="connsiteY4" fmla="*/ 600 h 1331777"/>
                  <a:gd name="connsiteX5" fmla="*/ 600 w 592516"/>
                  <a:gd name="connsiteY5" fmla="*/ 1332101 h 1331777"/>
                  <a:gd name="connsiteX6" fmla="*/ 600 w 592516"/>
                  <a:gd name="connsiteY6" fmla="*/ 1332101 h 1331777"/>
                  <a:gd name="connsiteX7" fmla="*/ 600 w 592516"/>
                  <a:gd name="connsiteY7" fmla="*/ 1332101 h 1331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2516" h="1331777">
                    <a:moveTo>
                      <a:pt x="600" y="1332101"/>
                    </a:moveTo>
                    <a:lnTo>
                      <a:pt x="9737" y="1332101"/>
                    </a:lnTo>
                    <a:cubicBezTo>
                      <a:pt x="331191" y="1332101"/>
                      <a:pt x="593947" y="1236579"/>
                      <a:pt x="593947" y="1122505"/>
                    </a:cubicBezTo>
                    <a:lnTo>
                      <a:pt x="593947" y="600"/>
                    </a:lnTo>
                    <a:lnTo>
                      <a:pt x="600" y="600"/>
                    </a:lnTo>
                    <a:lnTo>
                      <a:pt x="600" y="1332101"/>
                    </a:lnTo>
                    <a:lnTo>
                      <a:pt x="600" y="1332101"/>
                    </a:lnTo>
                    <a:lnTo>
                      <a:pt x="600" y="1332101"/>
                    </a:lnTo>
                    <a:close/>
                  </a:path>
                </a:pathLst>
              </a:custGeom>
              <a:solidFill>
                <a:srgbClr val="0078D7"/>
              </a:solidFill>
              <a:ln w="2754"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FA68C9B1-3374-47A7-AA99-4855752DD5EB}"/>
                  </a:ext>
                </a:extLst>
              </p:cNvPr>
              <p:cNvSpPr/>
              <p:nvPr/>
            </p:nvSpPr>
            <p:spPr>
              <a:xfrm>
                <a:off x="7198695" y="458478"/>
                <a:ext cx="1168420" cy="418084"/>
              </a:xfrm>
              <a:custGeom>
                <a:avLst/>
                <a:gdLst>
                  <a:gd name="connsiteX0" fmla="*/ 1169020 w 1168420"/>
                  <a:gd name="connsiteY0" fmla="*/ 210196 h 418084"/>
                  <a:gd name="connsiteX1" fmla="*/ 584810 w 1168420"/>
                  <a:gd name="connsiteY1" fmla="*/ 419792 h 418084"/>
                  <a:gd name="connsiteX2" fmla="*/ 600 w 1168420"/>
                  <a:gd name="connsiteY2" fmla="*/ 210196 h 418084"/>
                  <a:gd name="connsiteX3" fmla="*/ 584810 w 1168420"/>
                  <a:gd name="connsiteY3" fmla="*/ 600 h 418084"/>
                  <a:gd name="connsiteX4" fmla="*/ 1169020 w 1168420"/>
                  <a:gd name="connsiteY4" fmla="*/ 210196 h 418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20" h="418084">
                    <a:moveTo>
                      <a:pt x="1169020" y="210196"/>
                    </a:moveTo>
                    <a:cubicBezTo>
                      <a:pt x="1169020" y="327315"/>
                      <a:pt x="909310" y="419792"/>
                      <a:pt x="584810" y="419792"/>
                    </a:cubicBezTo>
                    <a:cubicBezTo>
                      <a:pt x="260311" y="419792"/>
                      <a:pt x="600" y="327315"/>
                      <a:pt x="600" y="210196"/>
                    </a:cubicBezTo>
                    <a:cubicBezTo>
                      <a:pt x="600" y="96123"/>
                      <a:pt x="263356" y="600"/>
                      <a:pt x="584810" y="600"/>
                    </a:cubicBezTo>
                    <a:cubicBezTo>
                      <a:pt x="906264" y="600"/>
                      <a:pt x="1169020" y="96123"/>
                      <a:pt x="1169020" y="210196"/>
                    </a:cubicBezTo>
                  </a:path>
                </a:pathLst>
              </a:custGeom>
              <a:solidFill>
                <a:srgbClr val="0078D7"/>
              </a:solidFill>
              <a:ln w="2754"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0C23DA23-44B3-4FF8-B1E8-6EA0A82DB948}"/>
                  </a:ext>
                </a:extLst>
              </p:cNvPr>
              <p:cNvSpPr/>
              <p:nvPr/>
            </p:nvSpPr>
            <p:spPr>
              <a:xfrm>
                <a:off x="7319136" y="517176"/>
                <a:ext cx="927537" cy="276877"/>
              </a:xfrm>
              <a:custGeom>
                <a:avLst/>
                <a:gdLst>
                  <a:gd name="connsiteX0" fmla="*/ 928138 w 927537"/>
                  <a:gd name="connsiteY0" fmla="*/ 139039 h 276876"/>
                  <a:gd name="connsiteX1" fmla="*/ 464369 w 927537"/>
                  <a:gd name="connsiteY1" fmla="*/ 277754 h 276876"/>
                  <a:gd name="connsiteX2" fmla="*/ 600 w 927537"/>
                  <a:gd name="connsiteY2" fmla="*/ 139039 h 276876"/>
                  <a:gd name="connsiteX3" fmla="*/ 464369 w 927537"/>
                  <a:gd name="connsiteY3" fmla="*/ 600 h 276876"/>
                  <a:gd name="connsiteX4" fmla="*/ 928138 w 927537"/>
                  <a:gd name="connsiteY4" fmla="*/ 139039 h 2768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7537" h="276876">
                    <a:moveTo>
                      <a:pt x="928138" y="139039"/>
                    </a:moveTo>
                    <a:cubicBezTo>
                      <a:pt x="928138" y="216011"/>
                      <a:pt x="721034" y="277754"/>
                      <a:pt x="464369" y="277754"/>
                    </a:cubicBezTo>
                    <a:cubicBezTo>
                      <a:pt x="207704" y="277754"/>
                      <a:pt x="600" y="216287"/>
                      <a:pt x="600" y="139039"/>
                    </a:cubicBezTo>
                    <a:cubicBezTo>
                      <a:pt x="600" y="61790"/>
                      <a:pt x="207704" y="600"/>
                      <a:pt x="464369" y="600"/>
                    </a:cubicBezTo>
                    <a:cubicBezTo>
                      <a:pt x="721034" y="600"/>
                      <a:pt x="928138" y="62067"/>
                      <a:pt x="928138" y="139039"/>
                    </a:cubicBezTo>
                  </a:path>
                </a:pathLst>
              </a:custGeom>
              <a:solidFill>
                <a:srgbClr val="E9E9E9"/>
              </a:solidFill>
              <a:ln w="2754"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B78DDFA7-56FD-41E6-B3E9-3CCCEECAA28B}"/>
                  </a:ext>
                </a:extLst>
              </p:cNvPr>
              <p:cNvSpPr/>
              <p:nvPr/>
            </p:nvSpPr>
            <p:spPr>
              <a:xfrm>
                <a:off x="7319136" y="516899"/>
                <a:ext cx="927537" cy="224270"/>
              </a:xfrm>
              <a:custGeom>
                <a:avLst/>
                <a:gdLst>
                  <a:gd name="connsiteX0" fmla="*/ 832338 w 927537"/>
                  <a:gd name="connsiteY0" fmla="*/ 225701 h 224270"/>
                  <a:gd name="connsiteX1" fmla="*/ 928138 w 927537"/>
                  <a:gd name="connsiteY1" fmla="*/ 139316 h 224270"/>
                  <a:gd name="connsiteX2" fmla="*/ 464369 w 927537"/>
                  <a:gd name="connsiteY2" fmla="*/ 600 h 224270"/>
                  <a:gd name="connsiteX3" fmla="*/ 600 w 927537"/>
                  <a:gd name="connsiteY3" fmla="*/ 139316 h 224270"/>
                  <a:gd name="connsiteX4" fmla="*/ 96400 w 927537"/>
                  <a:gd name="connsiteY4" fmla="*/ 225701 h 224270"/>
                  <a:gd name="connsiteX5" fmla="*/ 464369 w 927537"/>
                  <a:gd name="connsiteY5" fmla="*/ 170326 h 224270"/>
                  <a:gd name="connsiteX6" fmla="*/ 832338 w 927537"/>
                  <a:gd name="connsiteY6" fmla="*/ 225701 h 224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27537" h="224270">
                    <a:moveTo>
                      <a:pt x="832338" y="225701"/>
                    </a:moveTo>
                    <a:cubicBezTo>
                      <a:pt x="894082" y="201059"/>
                      <a:pt x="928138" y="173371"/>
                      <a:pt x="928138" y="139316"/>
                    </a:cubicBezTo>
                    <a:cubicBezTo>
                      <a:pt x="928138" y="62344"/>
                      <a:pt x="721034" y="600"/>
                      <a:pt x="464369" y="600"/>
                    </a:cubicBezTo>
                    <a:cubicBezTo>
                      <a:pt x="207704" y="600"/>
                      <a:pt x="600" y="62344"/>
                      <a:pt x="600" y="139316"/>
                    </a:cubicBezTo>
                    <a:cubicBezTo>
                      <a:pt x="600" y="170049"/>
                      <a:pt x="37702" y="201059"/>
                      <a:pt x="96400" y="225701"/>
                    </a:cubicBezTo>
                    <a:cubicBezTo>
                      <a:pt x="179740" y="191922"/>
                      <a:pt x="312640" y="170326"/>
                      <a:pt x="464369" y="170326"/>
                    </a:cubicBezTo>
                    <a:cubicBezTo>
                      <a:pt x="612775" y="170326"/>
                      <a:pt x="745676" y="191922"/>
                      <a:pt x="832338" y="225701"/>
                    </a:cubicBezTo>
                  </a:path>
                </a:pathLst>
              </a:custGeom>
              <a:solidFill>
                <a:srgbClr val="E9E9E9"/>
              </a:solidFill>
              <a:ln w="2754"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21939C03-C2F9-410D-87FC-01B45F7D69D9}"/>
                  </a:ext>
                </a:extLst>
              </p:cNvPr>
              <p:cNvSpPr/>
              <p:nvPr/>
            </p:nvSpPr>
            <p:spPr>
              <a:xfrm>
                <a:off x="7376634" y="1006875"/>
                <a:ext cx="819555" cy="850012"/>
              </a:xfrm>
              <a:custGeom>
                <a:avLst/>
                <a:gdLst>
                  <a:gd name="connsiteX0" fmla="*/ 761550 w 819555"/>
                  <a:gd name="connsiteY0" fmla="*/ 579646 h 850011"/>
                  <a:gd name="connsiteX1" fmla="*/ 681256 w 819555"/>
                  <a:gd name="connsiteY1" fmla="*/ 594874 h 850011"/>
                  <a:gd name="connsiteX2" fmla="*/ 645815 w 819555"/>
                  <a:gd name="connsiteY2" fmla="*/ 590444 h 850011"/>
                  <a:gd name="connsiteX3" fmla="*/ 625880 w 819555"/>
                  <a:gd name="connsiteY3" fmla="*/ 743280 h 850011"/>
                  <a:gd name="connsiteX4" fmla="*/ 525097 w 819555"/>
                  <a:gd name="connsiteY4" fmla="*/ 845724 h 850011"/>
                  <a:gd name="connsiteX5" fmla="*/ 495748 w 819555"/>
                  <a:gd name="connsiteY5" fmla="*/ 849047 h 850011"/>
                  <a:gd name="connsiteX6" fmla="*/ 408532 w 819555"/>
                  <a:gd name="connsiteY6" fmla="*/ 781766 h 850011"/>
                  <a:gd name="connsiteX7" fmla="*/ 396349 w 819555"/>
                  <a:gd name="connsiteY7" fmla="*/ 600411 h 850011"/>
                  <a:gd name="connsiteX8" fmla="*/ 316609 w 819555"/>
                  <a:gd name="connsiteY8" fmla="*/ 630314 h 850011"/>
                  <a:gd name="connsiteX9" fmla="*/ 276739 w 819555"/>
                  <a:gd name="connsiteY9" fmla="*/ 625054 h 850011"/>
                  <a:gd name="connsiteX10" fmla="*/ 238530 w 819555"/>
                  <a:gd name="connsiteY10" fmla="*/ 592382 h 850011"/>
                  <a:gd name="connsiteX11" fmla="*/ 278954 w 819555"/>
                  <a:gd name="connsiteY11" fmla="*/ 563864 h 850011"/>
                  <a:gd name="connsiteX12" fmla="*/ 331837 w 819555"/>
                  <a:gd name="connsiteY12" fmla="*/ 537560 h 850011"/>
                  <a:gd name="connsiteX13" fmla="*/ 340697 w 819555"/>
                  <a:gd name="connsiteY13" fmla="*/ 526762 h 850011"/>
                  <a:gd name="connsiteX14" fmla="*/ 340697 w 819555"/>
                  <a:gd name="connsiteY14" fmla="*/ 525378 h 850011"/>
                  <a:gd name="connsiteX15" fmla="*/ 291136 w 819555"/>
                  <a:gd name="connsiteY15" fmla="*/ 512088 h 850011"/>
                  <a:gd name="connsiteX16" fmla="*/ 222471 w 819555"/>
                  <a:gd name="connsiteY16" fmla="*/ 589890 h 850011"/>
                  <a:gd name="connsiteX17" fmla="*/ 172633 w 819555"/>
                  <a:gd name="connsiteY17" fmla="*/ 618132 h 850011"/>
                  <a:gd name="connsiteX18" fmla="*/ 156851 w 819555"/>
                  <a:gd name="connsiteY18" fmla="*/ 615640 h 850011"/>
                  <a:gd name="connsiteX19" fmla="*/ 46377 w 819555"/>
                  <a:gd name="connsiteY19" fmla="*/ 427363 h 850011"/>
                  <a:gd name="connsiteX20" fmla="*/ 2631 w 819555"/>
                  <a:gd name="connsiteY20" fmla="*/ 224690 h 850011"/>
                  <a:gd name="connsiteX21" fmla="*/ 68527 w 819555"/>
                  <a:gd name="connsiteY21" fmla="*/ 44166 h 850011"/>
                  <a:gd name="connsiteX22" fmla="*/ 235761 w 819555"/>
                  <a:gd name="connsiteY22" fmla="*/ 18416 h 850011"/>
                  <a:gd name="connsiteX23" fmla="*/ 323254 w 819555"/>
                  <a:gd name="connsiteY23" fmla="*/ 41397 h 850011"/>
                  <a:gd name="connsiteX24" fmla="*/ 430959 w 819555"/>
                  <a:gd name="connsiteY24" fmla="*/ 11771 h 850011"/>
                  <a:gd name="connsiteX25" fmla="*/ 493810 w 819555"/>
                  <a:gd name="connsiteY25" fmla="*/ 19801 h 850011"/>
                  <a:gd name="connsiteX26" fmla="*/ 605391 w 819555"/>
                  <a:gd name="connsiteY26" fmla="*/ 2081 h 850011"/>
                  <a:gd name="connsiteX27" fmla="*/ 798375 w 819555"/>
                  <a:gd name="connsiteY27" fmla="*/ 92342 h 850011"/>
                  <a:gd name="connsiteX28" fmla="*/ 814710 w 819555"/>
                  <a:gd name="connsiteY28" fmla="*/ 162392 h 850011"/>
                  <a:gd name="connsiteX29" fmla="*/ 798651 w 819555"/>
                  <a:gd name="connsiteY29" fmla="*/ 266221 h 850011"/>
                  <a:gd name="connsiteX30" fmla="*/ 690946 w 819555"/>
                  <a:gd name="connsiteY30" fmla="*/ 507658 h 850011"/>
                  <a:gd name="connsiteX31" fmla="*/ 781208 w 819555"/>
                  <a:gd name="connsiteY31" fmla="*/ 509042 h 850011"/>
                  <a:gd name="connsiteX32" fmla="*/ 818033 w 819555"/>
                  <a:gd name="connsiteY32" fmla="*/ 520117 h 850011"/>
                  <a:gd name="connsiteX33" fmla="*/ 761550 w 819555"/>
                  <a:gd name="connsiteY33" fmla="*/ 579646 h 850011"/>
                  <a:gd name="connsiteX34" fmla="*/ 761550 w 819555"/>
                  <a:gd name="connsiteY34" fmla="*/ 579646 h 850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819555" h="850011">
                    <a:moveTo>
                      <a:pt x="761550" y="579646"/>
                    </a:moveTo>
                    <a:cubicBezTo>
                      <a:pt x="741338" y="589060"/>
                      <a:pt x="709220" y="594874"/>
                      <a:pt x="681256" y="594874"/>
                    </a:cubicBezTo>
                    <a:cubicBezTo>
                      <a:pt x="667966" y="594874"/>
                      <a:pt x="655506" y="593490"/>
                      <a:pt x="645815" y="590444"/>
                    </a:cubicBezTo>
                    <a:cubicBezTo>
                      <a:pt x="641385" y="632252"/>
                      <a:pt x="631418" y="710608"/>
                      <a:pt x="625880" y="743280"/>
                    </a:cubicBezTo>
                    <a:cubicBezTo>
                      <a:pt x="615359" y="804470"/>
                      <a:pt x="587948" y="832434"/>
                      <a:pt x="525097" y="845724"/>
                    </a:cubicBezTo>
                    <a:cubicBezTo>
                      <a:pt x="514299" y="847939"/>
                      <a:pt x="504608" y="849047"/>
                      <a:pt x="495748" y="849047"/>
                    </a:cubicBezTo>
                    <a:cubicBezTo>
                      <a:pt x="435389" y="849047"/>
                      <a:pt x="416561" y="801424"/>
                      <a:pt x="408532" y="781766"/>
                    </a:cubicBezTo>
                    <a:cubicBezTo>
                      <a:pt x="399118" y="757954"/>
                      <a:pt x="395796" y="679598"/>
                      <a:pt x="396349" y="600411"/>
                    </a:cubicBezTo>
                    <a:cubicBezTo>
                      <a:pt x="374753" y="620070"/>
                      <a:pt x="347619" y="630314"/>
                      <a:pt x="316609" y="630314"/>
                    </a:cubicBezTo>
                    <a:cubicBezTo>
                      <a:pt x="303873" y="630314"/>
                      <a:pt x="290306" y="628653"/>
                      <a:pt x="276739" y="625054"/>
                    </a:cubicBezTo>
                    <a:cubicBezTo>
                      <a:pt x="272862" y="623946"/>
                      <a:pt x="237976" y="614809"/>
                      <a:pt x="238530" y="592382"/>
                    </a:cubicBezTo>
                    <a:cubicBezTo>
                      <a:pt x="239083" y="571893"/>
                      <a:pt x="268155" y="566079"/>
                      <a:pt x="278954" y="563864"/>
                    </a:cubicBezTo>
                    <a:cubicBezTo>
                      <a:pt x="317440" y="555834"/>
                      <a:pt x="319931" y="552789"/>
                      <a:pt x="331837" y="537560"/>
                    </a:cubicBezTo>
                    <a:cubicBezTo>
                      <a:pt x="334329" y="534515"/>
                      <a:pt x="337098" y="530915"/>
                      <a:pt x="340697" y="526762"/>
                    </a:cubicBezTo>
                    <a:cubicBezTo>
                      <a:pt x="340697" y="526208"/>
                      <a:pt x="340697" y="525932"/>
                      <a:pt x="340697" y="525378"/>
                    </a:cubicBezTo>
                    <a:cubicBezTo>
                      <a:pt x="323531" y="524824"/>
                      <a:pt x="306641" y="520394"/>
                      <a:pt x="291136" y="512088"/>
                    </a:cubicBezTo>
                    <a:cubicBezTo>
                      <a:pt x="280615" y="523163"/>
                      <a:pt x="252650" y="553619"/>
                      <a:pt x="222471" y="589890"/>
                    </a:cubicBezTo>
                    <a:cubicBezTo>
                      <a:pt x="204197" y="611763"/>
                      <a:pt x="186754" y="618132"/>
                      <a:pt x="172633" y="618132"/>
                    </a:cubicBezTo>
                    <a:cubicBezTo>
                      <a:pt x="166819" y="618132"/>
                      <a:pt x="161558" y="617024"/>
                      <a:pt x="156851" y="615640"/>
                    </a:cubicBezTo>
                    <a:cubicBezTo>
                      <a:pt x="117811" y="602626"/>
                      <a:pt x="80710" y="539222"/>
                      <a:pt x="46377" y="427363"/>
                    </a:cubicBezTo>
                    <a:cubicBezTo>
                      <a:pt x="20351" y="342362"/>
                      <a:pt x="4015" y="253485"/>
                      <a:pt x="2631" y="224690"/>
                    </a:cubicBezTo>
                    <a:cubicBezTo>
                      <a:pt x="-1799" y="138858"/>
                      <a:pt x="20351" y="78222"/>
                      <a:pt x="68527" y="44166"/>
                    </a:cubicBezTo>
                    <a:cubicBezTo>
                      <a:pt x="108674" y="15648"/>
                      <a:pt x="164880" y="7064"/>
                      <a:pt x="235761" y="18416"/>
                    </a:cubicBezTo>
                    <a:cubicBezTo>
                      <a:pt x="276739" y="25061"/>
                      <a:pt x="310241" y="36413"/>
                      <a:pt x="323254" y="41397"/>
                    </a:cubicBezTo>
                    <a:cubicBezTo>
                      <a:pt x="353157" y="20908"/>
                      <a:pt x="389151" y="11217"/>
                      <a:pt x="430959" y="11771"/>
                    </a:cubicBezTo>
                    <a:cubicBezTo>
                      <a:pt x="453663" y="12048"/>
                      <a:pt x="474706" y="15094"/>
                      <a:pt x="493810" y="19801"/>
                    </a:cubicBezTo>
                    <a:cubicBezTo>
                      <a:pt x="502947" y="15924"/>
                      <a:pt x="549739" y="1804"/>
                      <a:pt x="605391" y="2081"/>
                    </a:cubicBezTo>
                    <a:cubicBezTo>
                      <a:pt x="686239" y="2911"/>
                      <a:pt x="752967" y="34198"/>
                      <a:pt x="798375" y="92342"/>
                    </a:cubicBezTo>
                    <a:cubicBezTo>
                      <a:pt x="809726" y="106740"/>
                      <a:pt x="815264" y="130275"/>
                      <a:pt x="814710" y="162392"/>
                    </a:cubicBezTo>
                    <a:cubicBezTo>
                      <a:pt x="814157" y="191741"/>
                      <a:pt x="808896" y="227458"/>
                      <a:pt x="798651" y="266221"/>
                    </a:cubicBezTo>
                    <a:cubicBezTo>
                      <a:pt x="777609" y="347900"/>
                      <a:pt x="738569" y="435393"/>
                      <a:pt x="690946" y="507658"/>
                    </a:cubicBezTo>
                    <a:cubicBezTo>
                      <a:pt x="698145" y="512918"/>
                      <a:pt x="720018" y="521778"/>
                      <a:pt x="781208" y="509042"/>
                    </a:cubicBezTo>
                    <a:cubicBezTo>
                      <a:pt x="801697" y="504889"/>
                      <a:pt x="814157" y="508488"/>
                      <a:pt x="818033" y="520117"/>
                    </a:cubicBezTo>
                    <a:cubicBezTo>
                      <a:pt x="825232" y="543098"/>
                      <a:pt x="784254" y="569124"/>
                      <a:pt x="761550" y="579646"/>
                    </a:cubicBezTo>
                    <a:lnTo>
                      <a:pt x="761550" y="579646"/>
                    </a:lnTo>
                    <a:close/>
                  </a:path>
                </a:pathLst>
              </a:custGeom>
              <a:solidFill>
                <a:srgbClr val="FFFFFF"/>
              </a:solidFill>
              <a:ln w="9525"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8EBECF11-6530-49E5-AA29-F9F02633B7A0}"/>
                  </a:ext>
                </a:extLst>
              </p:cNvPr>
              <p:cNvSpPr/>
              <p:nvPr/>
            </p:nvSpPr>
            <p:spPr>
              <a:xfrm>
                <a:off x="7625254" y="1244861"/>
                <a:ext cx="138438" cy="263033"/>
              </a:xfrm>
              <a:custGeom>
                <a:avLst/>
                <a:gdLst>
                  <a:gd name="connsiteX0" fmla="*/ 94569 w 138438"/>
                  <a:gd name="connsiteY0" fmla="*/ 262750 h 263032"/>
                  <a:gd name="connsiteX1" fmla="*/ 106475 w 138438"/>
                  <a:gd name="connsiteY1" fmla="*/ 227310 h 263032"/>
                  <a:gd name="connsiteX2" fmla="*/ 108413 w 138438"/>
                  <a:gd name="connsiteY2" fmla="*/ 222326 h 263032"/>
                  <a:gd name="connsiteX3" fmla="*/ 116443 w 138438"/>
                  <a:gd name="connsiteY3" fmla="*/ 203222 h 263032"/>
                  <a:gd name="connsiteX4" fmla="*/ 128072 w 138438"/>
                  <a:gd name="connsiteY4" fmla="*/ 36265 h 263032"/>
                  <a:gd name="connsiteX5" fmla="*/ 98723 w 138438"/>
                  <a:gd name="connsiteY5" fmla="*/ 3593 h 263032"/>
                  <a:gd name="connsiteX6" fmla="*/ 5415 w 138438"/>
                  <a:gd name="connsiteY6" fmla="*/ 30727 h 263032"/>
                  <a:gd name="connsiteX7" fmla="*/ 5969 w 138438"/>
                  <a:gd name="connsiteY7" fmla="*/ 38480 h 263032"/>
                  <a:gd name="connsiteX8" fmla="*/ 3200 w 138438"/>
                  <a:gd name="connsiteY8" fmla="*/ 146462 h 263032"/>
                  <a:gd name="connsiteX9" fmla="*/ 30888 w 138438"/>
                  <a:gd name="connsiteY9" fmla="*/ 234786 h 263032"/>
                  <a:gd name="connsiteX10" fmla="*/ 94569 w 138438"/>
                  <a:gd name="connsiteY10" fmla="*/ 262750 h 263032"/>
                  <a:gd name="connsiteX11" fmla="*/ 94569 w 138438"/>
                  <a:gd name="connsiteY11" fmla="*/ 262750 h 263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438" h="263032">
                    <a:moveTo>
                      <a:pt x="94569" y="262750"/>
                    </a:moveTo>
                    <a:cubicBezTo>
                      <a:pt x="97338" y="251675"/>
                      <a:pt x="101768" y="240046"/>
                      <a:pt x="106475" y="227310"/>
                    </a:cubicBezTo>
                    <a:lnTo>
                      <a:pt x="108413" y="222326"/>
                    </a:lnTo>
                    <a:cubicBezTo>
                      <a:pt x="110905" y="215958"/>
                      <a:pt x="113674" y="209590"/>
                      <a:pt x="116443" y="203222"/>
                    </a:cubicBezTo>
                    <a:cubicBezTo>
                      <a:pt x="130840" y="171381"/>
                      <a:pt x="148837" y="131510"/>
                      <a:pt x="128072" y="36265"/>
                    </a:cubicBezTo>
                    <a:cubicBezTo>
                      <a:pt x="124195" y="17714"/>
                      <a:pt x="114505" y="7193"/>
                      <a:pt x="98723" y="3593"/>
                    </a:cubicBezTo>
                    <a:cubicBezTo>
                      <a:pt x="64390" y="-4436"/>
                      <a:pt x="15936" y="21590"/>
                      <a:pt x="5415" y="30727"/>
                    </a:cubicBezTo>
                    <a:cubicBezTo>
                      <a:pt x="5415" y="32942"/>
                      <a:pt x="5692" y="35434"/>
                      <a:pt x="5969" y="38480"/>
                    </a:cubicBezTo>
                    <a:cubicBezTo>
                      <a:pt x="7353" y="60076"/>
                      <a:pt x="9568" y="100223"/>
                      <a:pt x="3200" y="146462"/>
                    </a:cubicBezTo>
                    <a:cubicBezTo>
                      <a:pt x="-1507" y="179410"/>
                      <a:pt x="8738" y="211528"/>
                      <a:pt x="30888" y="234786"/>
                    </a:cubicBezTo>
                    <a:cubicBezTo>
                      <a:pt x="48331" y="252506"/>
                      <a:pt x="71312" y="262473"/>
                      <a:pt x="94569" y="262750"/>
                    </a:cubicBezTo>
                    <a:lnTo>
                      <a:pt x="94569" y="262750"/>
                    </a:lnTo>
                    <a:close/>
                  </a:path>
                </a:pathLst>
              </a:custGeom>
              <a:solidFill>
                <a:srgbClr val="0078D7"/>
              </a:solid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7CEA740E-F536-4C53-9BAA-87EE7BCDA566}"/>
                  </a:ext>
                </a:extLst>
              </p:cNvPr>
              <p:cNvSpPr/>
              <p:nvPr/>
            </p:nvSpPr>
            <p:spPr>
              <a:xfrm>
                <a:off x="7693309" y="1258560"/>
                <a:ext cx="49838" cy="33225"/>
              </a:xfrm>
              <a:custGeom>
                <a:avLst/>
                <a:gdLst>
                  <a:gd name="connsiteX0" fmla="*/ 2149 w 49837"/>
                  <a:gd name="connsiteY0" fmla="*/ 10937 h 33225"/>
                  <a:gd name="connsiteX1" fmla="*/ 19869 w 49837"/>
                  <a:gd name="connsiteY1" fmla="*/ 2077 h 33225"/>
                  <a:gd name="connsiteX2" fmla="*/ 26791 w 49837"/>
                  <a:gd name="connsiteY2" fmla="*/ 2630 h 33225"/>
                  <a:gd name="connsiteX3" fmla="*/ 48387 w 49837"/>
                  <a:gd name="connsiteY3" fmla="*/ 17305 h 33225"/>
                  <a:gd name="connsiteX4" fmla="*/ 26514 w 49837"/>
                  <a:gd name="connsiteY4" fmla="*/ 32256 h 33225"/>
                  <a:gd name="connsiteX5" fmla="*/ 23468 w 49837"/>
                  <a:gd name="connsiteY5" fmla="*/ 31979 h 33225"/>
                  <a:gd name="connsiteX6" fmla="*/ 5748 w 49837"/>
                  <a:gd name="connsiteY6" fmla="*/ 20904 h 33225"/>
                  <a:gd name="connsiteX7" fmla="*/ 2149 w 49837"/>
                  <a:gd name="connsiteY7" fmla="*/ 10937 h 33225"/>
                  <a:gd name="connsiteX8" fmla="*/ 2149 w 49837"/>
                  <a:gd name="connsiteY8" fmla="*/ 10937 h 33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837" h="33225">
                    <a:moveTo>
                      <a:pt x="2149" y="10937"/>
                    </a:moveTo>
                    <a:cubicBezTo>
                      <a:pt x="2979" y="5399"/>
                      <a:pt x="9624" y="2077"/>
                      <a:pt x="19869" y="2077"/>
                    </a:cubicBezTo>
                    <a:cubicBezTo>
                      <a:pt x="22084" y="2077"/>
                      <a:pt x="24576" y="2353"/>
                      <a:pt x="26791" y="2630"/>
                    </a:cubicBezTo>
                    <a:cubicBezTo>
                      <a:pt x="37866" y="4292"/>
                      <a:pt x="49495" y="9552"/>
                      <a:pt x="48387" y="17305"/>
                    </a:cubicBezTo>
                    <a:cubicBezTo>
                      <a:pt x="47557" y="23396"/>
                      <a:pt x="38143" y="32256"/>
                      <a:pt x="26514" y="32256"/>
                    </a:cubicBezTo>
                    <a:cubicBezTo>
                      <a:pt x="25406" y="32256"/>
                      <a:pt x="24576" y="32256"/>
                      <a:pt x="23468" y="31979"/>
                    </a:cubicBezTo>
                    <a:cubicBezTo>
                      <a:pt x="16823" y="31149"/>
                      <a:pt x="10178" y="26995"/>
                      <a:pt x="5748" y="20904"/>
                    </a:cubicBezTo>
                    <a:cubicBezTo>
                      <a:pt x="4364" y="18689"/>
                      <a:pt x="1595" y="14536"/>
                      <a:pt x="2149" y="10937"/>
                    </a:cubicBezTo>
                    <a:lnTo>
                      <a:pt x="2149" y="10937"/>
                    </a:lnTo>
                    <a:close/>
                  </a:path>
                </a:pathLst>
              </a:custGeom>
              <a:solidFill>
                <a:srgbClr val="FFFFFF"/>
              </a:solid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E5A5CF4F-F110-4217-9DB7-3021EF30DAA2}"/>
                  </a:ext>
                </a:extLst>
              </p:cNvPr>
              <p:cNvSpPr/>
              <p:nvPr/>
            </p:nvSpPr>
            <p:spPr>
              <a:xfrm>
                <a:off x="7401881" y="1043987"/>
                <a:ext cx="276877" cy="556522"/>
              </a:xfrm>
              <a:custGeom>
                <a:avLst/>
                <a:gdLst>
                  <a:gd name="connsiteX0" fmla="*/ 275303 w 276876"/>
                  <a:gd name="connsiteY0" fmla="*/ 23389 h 556522"/>
                  <a:gd name="connsiteX1" fmla="*/ 57678 w 276876"/>
                  <a:gd name="connsiteY1" fmla="*/ 27819 h 556522"/>
                  <a:gd name="connsiteX2" fmla="*/ 2579 w 276876"/>
                  <a:gd name="connsiteY2" fmla="*/ 186470 h 556522"/>
                  <a:gd name="connsiteX3" fmla="*/ 45218 w 276876"/>
                  <a:gd name="connsiteY3" fmla="*/ 383052 h 556522"/>
                  <a:gd name="connsiteX4" fmla="*/ 139633 w 276876"/>
                  <a:gd name="connsiteY4" fmla="*/ 554993 h 556522"/>
                  <a:gd name="connsiteX5" fmla="*/ 178119 w 276876"/>
                  <a:gd name="connsiteY5" fmla="*/ 536996 h 556522"/>
                  <a:gd name="connsiteX6" fmla="*/ 245123 w 276876"/>
                  <a:gd name="connsiteY6" fmla="*/ 460855 h 556522"/>
                  <a:gd name="connsiteX7" fmla="*/ 236263 w 276876"/>
                  <a:gd name="connsiteY7" fmla="*/ 452548 h 556522"/>
                  <a:gd name="connsiteX8" fmla="*/ 201931 w 276876"/>
                  <a:gd name="connsiteY8" fmla="*/ 343459 h 556522"/>
                  <a:gd name="connsiteX9" fmla="*/ 204423 w 276876"/>
                  <a:gd name="connsiteY9" fmla="*/ 240461 h 556522"/>
                  <a:gd name="connsiteX10" fmla="*/ 203869 w 276876"/>
                  <a:gd name="connsiteY10" fmla="*/ 227724 h 556522"/>
                  <a:gd name="connsiteX11" fmla="*/ 273365 w 276876"/>
                  <a:gd name="connsiteY11" fmla="*/ 25050 h 556522"/>
                  <a:gd name="connsiteX12" fmla="*/ 275303 w 276876"/>
                  <a:gd name="connsiteY12" fmla="*/ 23389 h 556522"/>
                  <a:gd name="connsiteX13" fmla="*/ 275303 w 276876"/>
                  <a:gd name="connsiteY13" fmla="*/ 23389 h 556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6876" h="556522">
                    <a:moveTo>
                      <a:pt x="275303" y="23389"/>
                    </a:moveTo>
                    <a:cubicBezTo>
                      <a:pt x="231833" y="9268"/>
                      <a:pt x="123575" y="-18696"/>
                      <a:pt x="57678" y="27819"/>
                    </a:cubicBezTo>
                    <a:cubicBezTo>
                      <a:pt x="17254" y="56614"/>
                      <a:pt x="-1297" y="110052"/>
                      <a:pt x="2579" y="186470"/>
                    </a:cubicBezTo>
                    <a:cubicBezTo>
                      <a:pt x="3687" y="210558"/>
                      <a:pt x="19192" y="297220"/>
                      <a:pt x="45218" y="383052"/>
                    </a:cubicBezTo>
                    <a:cubicBezTo>
                      <a:pt x="75398" y="482451"/>
                      <a:pt x="110008" y="545025"/>
                      <a:pt x="139633" y="554993"/>
                    </a:cubicBezTo>
                    <a:cubicBezTo>
                      <a:pt x="144063" y="556377"/>
                      <a:pt x="157907" y="561084"/>
                      <a:pt x="178119" y="536996"/>
                    </a:cubicBezTo>
                    <a:cubicBezTo>
                      <a:pt x="206361" y="502940"/>
                      <a:pt x="232941" y="473868"/>
                      <a:pt x="245123" y="460855"/>
                    </a:cubicBezTo>
                    <a:cubicBezTo>
                      <a:pt x="242078" y="458086"/>
                      <a:pt x="239032" y="455317"/>
                      <a:pt x="236263" y="452548"/>
                    </a:cubicBezTo>
                    <a:cubicBezTo>
                      <a:pt x="208853" y="424030"/>
                      <a:pt x="196393" y="384160"/>
                      <a:pt x="201931" y="343459"/>
                    </a:cubicBezTo>
                    <a:cubicBezTo>
                      <a:pt x="208022" y="299712"/>
                      <a:pt x="205807" y="261226"/>
                      <a:pt x="204423" y="240461"/>
                    </a:cubicBezTo>
                    <a:cubicBezTo>
                      <a:pt x="204146" y="234923"/>
                      <a:pt x="203869" y="230770"/>
                      <a:pt x="203869" y="227724"/>
                    </a:cubicBezTo>
                    <a:cubicBezTo>
                      <a:pt x="203592" y="220249"/>
                      <a:pt x="201931" y="97038"/>
                      <a:pt x="273365" y="25050"/>
                    </a:cubicBezTo>
                    <a:cubicBezTo>
                      <a:pt x="273919" y="24497"/>
                      <a:pt x="274749" y="23943"/>
                      <a:pt x="275303" y="23389"/>
                    </a:cubicBezTo>
                    <a:lnTo>
                      <a:pt x="275303" y="23389"/>
                    </a:lnTo>
                    <a:close/>
                  </a:path>
                </a:pathLst>
              </a:custGeom>
              <a:solidFill>
                <a:srgbClr val="0078D7"/>
              </a:solid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F91ED919-F1C8-4207-B735-FF07BCE509A4}"/>
                  </a:ext>
                </a:extLst>
              </p:cNvPr>
              <p:cNvSpPr/>
              <p:nvPr/>
            </p:nvSpPr>
            <p:spPr>
              <a:xfrm>
                <a:off x="7630254" y="1042008"/>
                <a:ext cx="412546" cy="789099"/>
              </a:xfrm>
              <a:custGeom>
                <a:avLst/>
                <a:gdLst>
                  <a:gd name="connsiteX0" fmla="*/ 406870 w 412546"/>
                  <a:gd name="connsiteY0" fmla="*/ 470032 h 789098"/>
                  <a:gd name="connsiteX1" fmla="*/ 400225 w 412546"/>
                  <a:gd name="connsiteY1" fmla="*/ 461449 h 789098"/>
                  <a:gd name="connsiteX2" fmla="*/ 372815 w 412546"/>
                  <a:gd name="connsiteY2" fmla="*/ 417149 h 789098"/>
                  <a:gd name="connsiteX3" fmla="*/ 362570 w 412546"/>
                  <a:gd name="connsiteY3" fmla="*/ 398044 h 789098"/>
                  <a:gd name="connsiteX4" fmla="*/ 317439 w 412546"/>
                  <a:gd name="connsiteY4" fmla="*/ 204231 h 789098"/>
                  <a:gd name="connsiteX5" fmla="*/ 411854 w 412546"/>
                  <a:gd name="connsiteY5" fmla="*/ 176820 h 789098"/>
                  <a:gd name="connsiteX6" fmla="*/ 361463 w 412546"/>
                  <a:gd name="connsiteY6" fmla="*/ 90157 h 789098"/>
                  <a:gd name="connsiteX7" fmla="*/ 177063 w 412546"/>
                  <a:gd name="connsiteY7" fmla="*/ 2111 h 789098"/>
                  <a:gd name="connsiteX8" fmla="*/ 63266 w 412546"/>
                  <a:gd name="connsiteY8" fmla="*/ 44750 h 789098"/>
                  <a:gd name="connsiteX9" fmla="*/ 2077 w 412546"/>
                  <a:gd name="connsiteY9" fmla="*/ 202846 h 789098"/>
                  <a:gd name="connsiteX10" fmla="*/ 8998 w 412546"/>
                  <a:gd name="connsiteY10" fmla="*/ 199247 h 789098"/>
                  <a:gd name="connsiteX11" fmla="*/ 69358 w 412546"/>
                  <a:gd name="connsiteY11" fmla="*/ 180419 h 789098"/>
                  <a:gd name="connsiteX12" fmla="*/ 147991 w 412546"/>
                  <a:gd name="connsiteY12" fmla="*/ 233580 h 789098"/>
                  <a:gd name="connsiteX13" fmla="*/ 134701 w 412546"/>
                  <a:gd name="connsiteY13" fmla="*/ 416318 h 789098"/>
                  <a:gd name="connsiteX14" fmla="*/ 127225 w 412546"/>
                  <a:gd name="connsiteY14" fmla="*/ 434038 h 789098"/>
                  <a:gd name="connsiteX15" fmla="*/ 125287 w 412546"/>
                  <a:gd name="connsiteY15" fmla="*/ 439022 h 789098"/>
                  <a:gd name="connsiteX16" fmla="*/ 114489 w 412546"/>
                  <a:gd name="connsiteY16" fmla="*/ 471694 h 789098"/>
                  <a:gd name="connsiteX17" fmla="*/ 122518 w 412546"/>
                  <a:gd name="connsiteY17" fmla="*/ 470586 h 789098"/>
                  <a:gd name="connsiteX18" fmla="*/ 139684 w 412546"/>
                  <a:gd name="connsiteY18" fmla="*/ 474739 h 789098"/>
                  <a:gd name="connsiteX19" fmla="*/ 167095 w 412546"/>
                  <a:gd name="connsiteY19" fmla="*/ 507688 h 789098"/>
                  <a:gd name="connsiteX20" fmla="*/ 168756 w 412546"/>
                  <a:gd name="connsiteY20" fmla="*/ 514886 h 789098"/>
                  <a:gd name="connsiteX21" fmla="*/ 169310 w 412546"/>
                  <a:gd name="connsiteY21" fmla="*/ 518763 h 789098"/>
                  <a:gd name="connsiteX22" fmla="*/ 178724 w 412546"/>
                  <a:gd name="connsiteY22" fmla="*/ 737495 h 789098"/>
                  <a:gd name="connsiteX23" fmla="*/ 266771 w 412546"/>
                  <a:gd name="connsiteY23" fmla="*/ 786226 h 789098"/>
                  <a:gd name="connsiteX24" fmla="*/ 348173 w 412546"/>
                  <a:gd name="connsiteY24" fmla="*/ 703993 h 789098"/>
                  <a:gd name="connsiteX25" fmla="*/ 370046 w 412546"/>
                  <a:gd name="connsiteY25" fmla="*/ 530669 h 789098"/>
                  <a:gd name="connsiteX26" fmla="*/ 406870 w 412546"/>
                  <a:gd name="connsiteY26" fmla="*/ 470032 h 789098"/>
                  <a:gd name="connsiteX27" fmla="*/ 406870 w 412546"/>
                  <a:gd name="connsiteY27" fmla="*/ 470032 h 789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12546" h="789098">
                    <a:moveTo>
                      <a:pt x="406870" y="470032"/>
                    </a:moveTo>
                    <a:cubicBezTo>
                      <a:pt x="404932" y="467541"/>
                      <a:pt x="402717" y="464495"/>
                      <a:pt x="400225" y="461449"/>
                    </a:cubicBezTo>
                    <a:cubicBezTo>
                      <a:pt x="392196" y="451482"/>
                      <a:pt x="381121" y="437638"/>
                      <a:pt x="372815" y="417149"/>
                    </a:cubicBezTo>
                    <a:cubicBezTo>
                      <a:pt x="371430" y="414103"/>
                      <a:pt x="367277" y="406628"/>
                      <a:pt x="362570" y="398044"/>
                    </a:cubicBezTo>
                    <a:cubicBezTo>
                      <a:pt x="336544" y="351252"/>
                      <a:pt x="282276" y="254345"/>
                      <a:pt x="317439" y="204231"/>
                    </a:cubicBezTo>
                    <a:cubicBezTo>
                      <a:pt x="333498" y="181250"/>
                      <a:pt x="365339" y="172113"/>
                      <a:pt x="411854" y="176820"/>
                    </a:cubicBezTo>
                    <a:cubicBezTo>
                      <a:pt x="405763" y="158269"/>
                      <a:pt x="389981" y="124213"/>
                      <a:pt x="361463" y="90157"/>
                    </a:cubicBezTo>
                    <a:cubicBezTo>
                      <a:pt x="328237" y="50841"/>
                      <a:pt x="268986" y="3495"/>
                      <a:pt x="177063" y="2111"/>
                    </a:cubicBezTo>
                    <a:cubicBezTo>
                      <a:pt x="130271" y="1280"/>
                      <a:pt x="92062" y="15678"/>
                      <a:pt x="63266" y="44750"/>
                    </a:cubicBezTo>
                    <a:cubicBezTo>
                      <a:pt x="17582" y="90988"/>
                      <a:pt x="5399" y="163807"/>
                      <a:pt x="2077" y="202846"/>
                    </a:cubicBezTo>
                    <a:cubicBezTo>
                      <a:pt x="4292" y="201462"/>
                      <a:pt x="6784" y="200354"/>
                      <a:pt x="8998" y="199247"/>
                    </a:cubicBezTo>
                    <a:cubicBezTo>
                      <a:pt x="20627" y="193432"/>
                      <a:pt x="43885" y="183188"/>
                      <a:pt x="69358" y="180419"/>
                    </a:cubicBezTo>
                    <a:cubicBezTo>
                      <a:pt x="111720" y="175989"/>
                      <a:pt x="139684" y="194817"/>
                      <a:pt x="147991" y="233580"/>
                    </a:cubicBezTo>
                    <a:cubicBezTo>
                      <a:pt x="170418" y="337132"/>
                      <a:pt x="149652" y="382816"/>
                      <a:pt x="134701" y="416318"/>
                    </a:cubicBezTo>
                    <a:cubicBezTo>
                      <a:pt x="131932" y="422410"/>
                      <a:pt x="129163" y="428224"/>
                      <a:pt x="127225" y="434038"/>
                    </a:cubicBezTo>
                    <a:lnTo>
                      <a:pt x="125287" y="439022"/>
                    </a:lnTo>
                    <a:cubicBezTo>
                      <a:pt x="120857" y="450928"/>
                      <a:pt x="116704" y="462003"/>
                      <a:pt x="114489" y="471694"/>
                    </a:cubicBezTo>
                    <a:cubicBezTo>
                      <a:pt x="116980" y="471140"/>
                      <a:pt x="119749" y="470586"/>
                      <a:pt x="122518" y="470586"/>
                    </a:cubicBezTo>
                    <a:cubicBezTo>
                      <a:pt x="129994" y="470586"/>
                      <a:pt x="135808" y="473078"/>
                      <a:pt x="139684" y="474739"/>
                    </a:cubicBezTo>
                    <a:cubicBezTo>
                      <a:pt x="152421" y="480000"/>
                      <a:pt x="162942" y="492736"/>
                      <a:pt x="167095" y="507688"/>
                    </a:cubicBezTo>
                    <a:cubicBezTo>
                      <a:pt x="167926" y="510180"/>
                      <a:pt x="168203" y="512672"/>
                      <a:pt x="168756" y="514886"/>
                    </a:cubicBezTo>
                    <a:cubicBezTo>
                      <a:pt x="169033" y="516271"/>
                      <a:pt x="169310" y="517378"/>
                      <a:pt x="169310" y="518763"/>
                    </a:cubicBezTo>
                    <a:cubicBezTo>
                      <a:pt x="166541" y="622592"/>
                      <a:pt x="170418" y="716730"/>
                      <a:pt x="178724" y="737495"/>
                    </a:cubicBezTo>
                    <a:cubicBezTo>
                      <a:pt x="191737" y="769890"/>
                      <a:pt x="211119" y="798131"/>
                      <a:pt x="266771" y="786226"/>
                    </a:cubicBezTo>
                    <a:cubicBezTo>
                      <a:pt x="320208" y="774874"/>
                      <a:pt x="339036" y="755492"/>
                      <a:pt x="348173" y="703993"/>
                    </a:cubicBezTo>
                    <a:cubicBezTo>
                      <a:pt x="354818" y="664954"/>
                      <a:pt x="368108" y="554203"/>
                      <a:pt x="370046" y="530669"/>
                    </a:cubicBezTo>
                    <a:cubicBezTo>
                      <a:pt x="367277" y="483599"/>
                      <a:pt x="392750" y="474186"/>
                      <a:pt x="406870" y="470032"/>
                    </a:cubicBezTo>
                    <a:lnTo>
                      <a:pt x="406870" y="470032"/>
                    </a:lnTo>
                    <a:close/>
                  </a:path>
                </a:pathLst>
              </a:custGeom>
              <a:solidFill>
                <a:srgbClr val="0078D7"/>
              </a:solid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12363F33-998D-4D51-B42C-93FDE0D03037}"/>
                  </a:ext>
                </a:extLst>
              </p:cNvPr>
              <p:cNvSpPr/>
              <p:nvPr/>
            </p:nvSpPr>
            <p:spPr>
              <a:xfrm>
                <a:off x="8022745" y="1531837"/>
                <a:ext cx="141207" cy="44300"/>
              </a:xfrm>
              <a:custGeom>
                <a:avLst/>
                <a:gdLst>
                  <a:gd name="connsiteX0" fmla="*/ 43451 w 141207"/>
                  <a:gd name="connsiteY0" fmla="*/ 44716 h 44300"/>
                  <a:gd name="connsiteX1" fmla="*/ 105195 w 141207"/>
                  <a:gd name="connsiteY1" fmla="*/ 31979 h 44300"/>
                  <a:gd name="connsiteX2" fmla="*/ 140912 w 141207"/>
                  <a:gd name="connsiteY2" fmla="*/ 8998 h 44300"/>
                  <a:gd name="connsiteX3" fmla="*/ 140358 w 141207"/>
                  <a:gd name="connsiteY3" fmla="*/ 8998 h 44300"/>
                  <a:gd name="connsiteX4" fmla="*/ 32099 w 141207"/>
                  <a:gd name="connsiteY4" fmla="*/ 4568 h 44300"/>
                  <a:gd name="connsiteX5" fmla="*/ 28500 w 141207"/>
                  <a:gd name="connsiteY5" fmla="*/ 2077 h 44300"/>
                  <a:gd name="connsiteX6" fmla="*/ 23239 w 141207"/>
                  <a:gd name="connsiteY6" fmla="*/ 3738 h 44300"/>
                  <a:gd name="connsiteX7" fmla="*/ 2197 w 141207"/>
                  <a:gd name="connsiteY7" fmla="*/ 39455 h 44300"/>
                  <a:gd name="connsiteX8" fmla="*/ 43451 w 141207"/>
                  <a:gd name="connsiteY8" fmla="*/ 44716 h 44300"/>
                  <a:gd name="connsiteX9" fmla="*/ 43451 w 141207"/>
                  <a:gd name="connsiteY9" fmla="*/ 44716 h 4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207" h="44300">
                    <a:moveTo>
                      <a:pt x="43451" y="44716"/>
                    </a:moveTo>
                    <a:cubicBezTo>
                      <a:pt x="66432" y="43608"/>
                      <a:pt x="90520" y="38624"/>
                      <a:pt x="105195" y="31979"/>
                    </a:cubicBezTo>
                    <a:cubicBezTo>
                      <a:pt x="122084" y="24227"/>
                      <a:pt x="133990" y="15367"/>
                      <a:pt x="140912" y="8998"/>
                    </a:cubicBezTo>
                    <a:cubicBezTo>
                      <a:pt x="140635" y="8998"/>
                      <a:pt x="140635" y="8998"/>
                      <a:pt x="140358" y="8998"/>
                    </a:cubicBezTo>
                    <a:cubicBezTo>
                      <a:pt x="88859" y="19520"/>
                      <a:pt x="52588" y="18135"/>
                      <a:pt x="32099" y="4568"/>
                    </a:cubicBezTo>
                    <a:cubicBezTo>
                      <a:pt x="30992" y="3738"/>
                      <a:pt x="29608" y="2907"/>
                      <a:pt x="28500" y="2077"/>
                    </a:cubicBezTo>
                    <a:cubicBezTo>
                      <a:pt x="26839" y="2630"/>
                      <a:pt x="24901" y="3184"/>
                      <a:pt x="23239" y="3738"/>
                    </a:cubicBezTo>
                    <a:cubicBezTo>
                      <a:pt x="11611" y="7060"/>
                      <a:pt x="812" y="10106"/>
                      <a:pt x="2197" y="39455"/>
                    </a:cubicBezTo>
                    <a:cubicBezTo>
                      <a:pt x="4966" y="41947"/>
                      <a:pt x="17979" y="45823"/>
                      <a:pt x="43451" y="44716"/>
                    </a:cubicBezTo>
                    <a:lnTo>
                      <a:pt x="43451" y="44716"/>
                    </a:lnTo>
                    <a:close/>
                  </a:path>
                </a:pathLst>
              </a:custGeom>
              <a:solidFill>
                <a:srgbClr val="0078D7"/>
              </a:solid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549CB703-D0BE-4100-874E-9A60ECD1357B}"/>
                  </a:ext>
                </a:extLst>
              </p:cNvPr>
              <p:cNvSpPr/>
              <p:nvPr/>
            </p:nvSpPr>
            <p:spPr>
              <a:xfrm>
                <a:off x="7910176" y="1032295"/>
                <a:ext cx="257495" cy="459616"/>
              </a:xfrm>
              <a:custGeom>
                <a:avLst/>
                <a:gdLst>
                  <a:gd name="connsiteX0" fmla="*/ 74895 w 257495"/>
                  <a:gd name="connsiteY0" fmla="*/ 2133 h 459615"/>
                  <a:gd name="connsiteX1" fmla="*/ 2077 w 257495"/>
                  <a:gd name="connsiteY1" fmla="*/ 9055 h 459615"/>
                  <a:gd name="connsiteX2" fmla="*/ 98983 w 257495"/>
                  <a:gd name="connsiteY2" fmla="*/ 81874 h 459615"/>
                  <a:gd name="connsiteX3" fmla="*/ 159896 w 257495"/>
                  <a:gd name="connsiteY3" fmla="*/ 196501 h 459615"/>
                  <a:gd name="connsiteX4" fmla="*/ 159343 w 257495"/>
                  <a:gd name="connsiteY4" fmla="*/ 203146 h 459615"/>
                  <a:gd name="connsiteX5" fmla="*/ 155466 w 257495"/>
                  <a:gd name="connsiteY5" fmla="*/ 250769 h 459615"/>
                  <a:gd name="connsiteX6" fmla="*/ 151313 w 257495"/>
                  <a:gd name="connsiteY6" fmla="*/ 289254 h 459615"/>
                  <a:gd name="connsiteX7" fmla="*/ 154359 w 257495"/>
                  <a:gd name="connsiteY7" fmla="*/ 332447 h 459615"/>
                  <a:gd name="connsiteX8" fmla="*/ 138300 w 257495"/>
                  <a:gd name="connsiteY8" fmla="*/ 453719 h 459615"/>
                  <a:gd name="connsiteX9" fmla="*/ 139684 w 257495"/>
                  <a:gd name="connsiteY9" fmla="*/ 455381 h 459615"/>
                  <a:gd name="connsiteX10" fmla="*/ 142730 w 257495"/>
                  <a:gd name="connsiteY10" fmla="*/ 459257 h 459615"/>
                  <a:gd name="connsiteX11" fmla="*/ 244898 w 257495"/>
                  <a:gd name="connsiteY11" fmla="*/ 82704 h 459615"/>
                  <a:gd name="connsiteX12" fmla="*/ 74895 w 257495"/>
                  <a:gd name="connsiteY12" fmla="*/ 2133 h 459615"/>
                  <a:gd name="connsiteX13" fmla="*/ 74895 w 257495"/>
                  <a:gd name="connsiteY13" fmla="*/ 2133 h 4596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7495" h="459615">
                    <a:moveTo>
                      <a:pt x="74895" y="2133"/>
                    </a:moveTo>
                    <a:cubicBezTo>
                      <a:pt x="46377" y="1579"/>
                      <a:pt x="20904" y="5179"/>
                      <a:pt x="2077" y="9055"/>
                    </a:cubicBezTo>
                    <a:cubicBezTo>
                      <a:pt x="45546" y="28160"/>
                      <a:pt x="77387" y="56678"/>
                      <a:pt x="98983" y="81874"/>
                    </a:cubicBezTo>
                    <a:cubicBezTo>
                      <a:pt x="138854" y="128112"/>
                      <a:pt x="158235" y="179611"/>
                      <a:pt x="159896" y="196501"/>
                    </a:cubicBezTo>
                    <a:cubicBezTo>
                      <a:pt x="160173" y="199269"/>
                      <a:pt x="159896" y="201484"/>
                      <a:pt x="159343" y="203146"/>
                    </a:cubicBezTo>
                    <a:cubicBezTo>
                      <a:pt x="159896" y="220866"/>
                      <a:pt x="157681" y="236094"/>
                      <a:pt x="155466" y="250769"/>
                    </a:cubicBezTo>
                    <a:cubicBezTo>
                      <a:pt x="153528" y="262674"/>
                      <a:pt x="151867" y="274857"/>
                      <a:pt x="151313" y="289254"/>
                    </a:cubicBezTo>
                    <a:cubicBezTo>
                      <a:pt x="150759" y="302821"/>
                      <a:pt x="152698" y="317219"/>
                      <a:pt x="154359" y="332447"/>
                    </a:cubicBezTo>
                    <a:cubicBezTo>
                      <a:pt x="158789" y="369549"/>
                      <a:pt x="163773" y="411357"/>
                      <a:pt x="138300" y="453719"/>
                    </a:cubicBezTo>
                    <a:cubicBezTo>
                      <a:pt x="138854" y="454273"/>
                      <a:pt x="139131" y="454827"/>
                      <a:pt x="139684" y="455381"/>
                    </a:cubicBezTo>
                    <a:cubicBezTo>
                      <a:pt x="140792" y="456765"/>
                      <a:pt x="141622" y="457872"/>
                      <a:pt x="142730" y="459257"/>
                    </a:cubicBezTo>
                    <a:cubicBezTo>
                      <a:pt x="241852" y="303098"/>
                      <a:pt x="276185" y="122298"/>
                      <a:pt x="244898" y="82704"/>
                    </a:cubicBezTo>
                    <a:cubicBezTo>
                      <a:pt x="204474" y="30928"/>
                      <a:pt x="147160" y="3794"/>
                      <a:pt x="74895" y="2133"/>
                    </a:cubicBezTo>
                    <a:lnTo>
                      <a:pt x="74895" y="2133"/>
                    </a:lnTo>
                    <a:close/>
                  </a:path>
                </a:pathLst>
              </a:custGeom>
              <a:solidFill>
                <a:srgbClr val="0078D7"/>
              </a:solidFill>
              <a:ln w="9525"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38A7438D-EBD7-4D9C-9511-6395EB890AC8}"/>
                  </a:ext>
                </a:extLst>
              </p:cNvPr>
              <p:cNvSpPr/>
              <p:nvPr/>
            </p:nvSpPr>
            <p:spPr>
              <a:xfrm>
                <a:off x="7640775" y="1535160"/>
                <a:ext cx="132901" cy="77526"/>
              </a:xfrm>
              <a:custGeom>
                <a:avLst/>
                <a:gdLst>
                  <a:gd name="connsiteX0" fmla="*/ 52745 w 132900"/>
                  <a:gd name="connsiteY0" fmla="*/ 77110 h 77525"/>
                  <a:gd name="connsiteX1" fmla="*/ 130547 w 132900"/>
                  <a:gd name="connsiteY1" fmla="*/ 36963 h 77525"/>
                  <a:gd name="connsiteX2" fmla="*/ 132209 w 132900"/>
                  <a:gd name="connsiteY2" fmla="*/ 21181 h 77525"/>
                  <a:gd name="connsiteX3" fmla="*/ 119195 w 132900"/>
                  <a:gd name="connsiteY3" fmla="*/ 4292 h 77525"/>
                  <a:gd name="connsiteX4" fmla="*/ 111443 w 132900"/>
                  <a:gd name="connsiteY4" fmla="*/ 2077 h 77525"/>
                  <a:gd name="connsiteX5" fmla="*/ 100368 w 132900"/>
                  <a:gd name="connsiteY5" fmla="*/ 8998 h 77525"/>
                  <a:gd name="connsiteX6" fmla="*/ 87355 w 132900"/>
                  <a:gd name="connsiteY6" fmla="*/ 24504 h 77525"/>
                  <a:gd name="connsiteX7" fmla="*/ 19797 w 132900"/>
                  <a:gd name="connsiteY7" fmla="*/ 59667 h 77525"/>
                  <a:gd name="connsiteX8" fmla="*/ 2077 w 132900"/>
                  <a:gd name="connsiteY8" fmla="*/ 64928 h 77525"/>
                  <a:gd name="connsiteX9" fmla="*/ 18689 w 132900"/>
                  <a:gd name="connsiteY9" fmla="*/ 72126 h 77525"/>
                  <a:gd name="connsiteX10" fmla="*/ 52745 w 132900"/>
                  <a:gd name="connsiteY10" fmla="*/ 77110 h 77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2900" h="77525">
                    <a:moveTo>
                      <a:pt x="52745" y="77110"/>
                    </a:moveTo>
                    <a:cubicBezTo>
                      <a:pt x="85417" y="77110"/>
                      <a:pt x="111443" y="63543"/>
                      <a:pt x="130547" y="36963"/>
                    </a:cubicBezTo>
                    <a:cubicBezTo>
                      <a:pt x="134424" y="31702"/>
                      <a:pt x="133039" y="24781"/>
                      <a:pt x="132209" y="21181"/>
                    </a:cubicBezTo>
                    <a:cubicBezTo>
                      <a:pt x="129994" y="13705"/>
                      <a:pt x="124733" y="6784"/>
                      <a:pt x="119195" y="4292"/>
                    </a:cubicBezTo>
                    <a:cubicBezTo>
                      <a:pt x="116150" y="2907"/>
                      <a:pt x="113658" y="2077"/>
                      <a:pt x="111443" y="2077"/>
                    </a:cubicBezTo>
                    <a:cubicBezTo>
                      <a:pt x="108397" y="2077"/>
                      <a:pt x="104521" y="4568"/>
                      <a:pt x="100368" y="8998"/>
                    </a:cubicBezTo>
                    <a:cubicBezTo>
                      <a:pt x="94830" y="15090"/>
                      <a:pt x="90954" y="20074"/>
                      <a:pt x="87355" y="24504"/>
                    </a:cubicBezTo>
                    <a:cubicBezTo>
                      <a:pt x="72126" y="43885"/>
                      <a:pt x="65204" y="50530"/>
                      <a:pt x="19797" y="59667"/>
                    </a:cubicBezTo>
                    <a:cubicBezTo>
                      <a:pt x="10383" y="61605"/>
                      <a:pt x="5122" y="63543"/>
                      <a:pt x="2077" y="64928"/>
                    </a:cubicBezTo>
                    <a:cubicBezTo>
                      <a:pt x="5676" y="67420"/>
                      <a:pt x="11767" y="70465"/>
                      <a:pt x="18689" y="72126"/>
                    </a:cubicBezTo>
                    <a:cubicBezTo>
                      <a:pt x="30595" y="75726"/>
                      <a:pt x="41947" y="77110"/>
                      <a:pt x="52745" y="77110"/>
                    </a:cubicBezTo>
                    <a:close/>
                  </a:path>
                </a:pathLst>
              </a:custGeom>
              <a:solidFill>
                <a:srgbClr val="0078D7"/>
              </a:solidFill>
              <a:ln w="9525"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5DBCAF0E-784B-474E-B12C-C9DECE2BCECD}"/>
                  </a:ext>
                </a:extLst>
              </p:cNvPr>
              <p:cNvSpPr/>
              <p:nvPr/>
            </p:nvSpPr>
            <p:spPr>
              <a:xfrm>
                <a:off x="7958595" y="1240242"/>
                <a:ext cx="85832" cy="224270"/>
              </a:xfrm>
              <a:custGeom>
                <a:avLst/>
                <a:gdLst>
                  <a:gd name="connsiteX0" fmla="*/ 82405 w 85831"/>
                  <a:gd name="connsiteY0" fmla="*/ 39222 h 224270"/>
                  <a:gd name="connsiteX1" fmla="*/ 86005 w 85831"/>
                  <a:gd name="connsiteY1" fmla="*/ 3782 h 224270"/>
                  <a:gd name="connsiteX2" fmla="*/ 9310 w 85831"/>
                  <a:gd name="connsiteY2" fmla="*/ 20117 h 224270"/>
                  <a:gd name="connsiteX3" fmla="*/ 55825 w 85831"/>
                  <a:gd name="connsiteY3" fmla="*/ 187628 h 224270"/>
                  <a:gd name="connsiteX4" fmla="*/ 67177 w 85831"/>
                  <a:gd name="connsiteY4" fmla="*/ 209501 h 224270"/>
                  <a:gd name="connsiteX5" fmla="*/ 73822 w 85831"/>
                  <a:gd name="connsiteY5" fmla="*/ 223068 h 224270"/>
                  <a:gd name="connsiteX6" fmla="*/ 81021 w 85831"/>
                  <a:gd name="connsiteY6" fmla="*/ 127822 h 224270"/>
                  <a:gd name="connsiteX7" fmla="*/ 77698 w 85831"/>
                  <a:gd name="connsiteY7" fmla="*/ 81030 h 224270"/>
                  <a:gd name="connsiteX8" fmla="*/ 82405 w 85831"/>
                  <a:gd name="connsiteY8" fmla="*/ 39222 h 224270"/>
                  <a:gd name="connsiteX9" fmla="*/ 82405 w 85831"/>
                  <a:gd name="connsiteY9" fmla="*/ 39222 h 224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5831" h="224270">
                    <a:moveTo>
                      <a:pt x="82405" y="39222"/>
                    </a:moveTo>
                    <a:cubicBezTo>
                      <a:pt x="84067" y="27593"/>
                      <a:pt x="86005" y="16241"/>
                      <a:pt x="86005" y="3782"/>
                    </a:cubicBezTo>
                    <a:cubicBezTo>
                      <a:pt x="36721" y="-2310"/>
                      <a:pt x="17062" y="9042"/>
                      <a:pt x="9310" y="20117"/>
                    </a:cubicBezTo>
                    <a:cubicBezTo>
                      <a:pt x="-16717" y="57219"/>
                      <a:pt x="34229" y="148588"/>
                      <a:pt x="55825" y="187628"/>
                    </a:cubicBezTo>
                    <a:cubicBezTo>
                      <a:pt x="61363" y="197595"/>
                      <a:pt x="65516" y="204794"/>
                      <a:pt x="67177" y="209501"/>
                    </a:cubicBezTo>
                    <a:cubicBezTo>
                      <a:pt x="69115" y="214208"/>
                      <a:pt x="71330" y="218638"/>
                      <a:pt x="73822" y="223068"/>
                    </a:cubicBezTo>
                    <a:cubicBezTo>
                      <a:pt x="88773" y="191227"/>
                      <a:pt x="84897" y="159110"/>
                      <a:pt x="81021" y="127822"/>
                    </a:cubicBezTo>
                    <a:cubicBezTo>
                      <a:pt x="79083" y="112317"/>
                      <a:pt x="77145" y="96258"/>
                      <a:pt x="77698" y="81030"/>
                    </a:cubicBezTo>
                    <a:cubicBezTo>
                      <a:pt x="78529" y="64971"/>
                      <a:pt x="80467" y="51958"/>
                      <a:pt x="82405" y="39222"/>
                    </a:cubicBezTo>
                    <a:lnTo>
                      <a:pt x="82405" y="39222"/>
                    </a:lnTo>
                    <a:close/>
                  </a:path>
                </a:pathLst>
              </a:custGeom>
              <a:solidFill>
                <a:srgbClr val="0078D7"/>
              </a:solidFill>
              <a:ln w="9525"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2CFC5D7A-C438-42CA-8732-C383D802E4A0}"/>
                  </a:ext>
                </a:extLst>
              </p:cNvPr>
              <p:cNvSpPr/>
              <p:nvPr/>
            </p:nvSpPr>
            <p:spPr>
              <a:xfrm>
                <a:off x="7977410" y="1252192"/>
                <a:ext cx="44300" cy="27688"/>
              </a:xfrm>
              <a:custGeom>
                <a:avLst/>
                <a:gdLst>
                  <a:gd name="connsiteX0" fmla="*/ 38949 w 44300"/>
                  <a:gd name="connsiteY0" fmla="*/ 20074 h 27687"/>
                  <a:gd name="connsiteX1" fmla="*/ 24551 w 44300"/>
                  <a:gd name="connsiteY1" fmla="*/ 27826 h 27687"/>
                  <a:gd name="connsiteX2" fmla="*/ 21782 w 44300"/>
                  <a:gd name="connsiteY2" fmla="*/ 28103 h 27687"/>
                  <a:gd name="connsiteX3" fmla="*/ 2124 w 44300"/>
                  <a:gd name="connsiteY3" fmla="*/ 15090 h 27687"/>
                  <a:gd name="connsiteX4" fmla="*/ 21782 w 44300"/>
                  <a:gd name="connsiteY4" fmla="*/ 2630 h 27687"/>
                  <a:gd name="connsiteX5" fmla="*/ 28427 w 44300"/>
                  <a:gd name="connsiteY5" fmla="*/ 2077 h 27687"/>
                  <a:gd name="connsiteX6" fmla="*/ 43932 w 44300"/>
                  <a:gd name="connsiteY6" fmla="*/ 8998 h 27687"/>
                  <a:gd name="connsiteX7" fmla="*/ 38949 w 44300"/>
                  <a:gd name="connsiteY7" fmla="*/ 20074 h 27687"/>
                  <a:gd name="connsiteX8" fmla="*/ 38949 w 44300"/>
                  <a:gd name="connsiteY8" fmla="*/ 20074 h 27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300" h="27687">
                    <a:moveTo>
                      <a:pt x="38949" y="20074"/>
                    </a:moveTo>
                    <a:cubicBezTo>
                      <a:pt x="36457" y="22565"/>
                      <a:pt x="31473" y="26995"/>
                      <a:pt x="24551" y="27826"/>
                    </a:cubicBezTo>
                    <a:cubicBezTo>
                      <a:pt x="23720" y="27826"/>
                      <a:pt x="22613" y="28103"/>
                      <a:pt x="21782" y="28103"/>
                    </a:cubicBezTo>
                    <a:cubicBezTo>
                      <a:pt x="11538" y="28103"/>
                      <a:pt x="2678" y="20074"/>
                      <a:pt x="2124" y="15090"/>
                    </a:cubicBezTo>
                    <a:cubicBezTo>
                      <a:pt x="1293" y="8722"/>
                      <a:pt x="11538" y="4015"/>
                      <a:pt x="21782" y="2630"/>
                    </a:cubicBezTo>
                    <a:cubicBezTo>
                      <a:pt x="23997" y="2353"/>
                      <a:pt x="26212" y="2077"/>
                      <a:pt x="28427" y="2077"/>
                    </a:cubicBezTo>
                    <a:cubicBezTo>
                      <a:pt x="37564" y="2077"/>
                      <a:pt x="43379" y="4845"/>
                      <a:pt x="43932" y="8998"/>
                    </a:cubicBezTo>
                    <a:cubicBezTo>
                      <a:pt x="44486" y="12044"/>
                      <a:pt x="42548" y="16197"/>
                      <a:pt x="38949" y="20074"/>
                    </a:cubicBezTo>
                    <a:lnTo>
                      <a:pt x="38949" y="20074"/>
                    </a:lnTo>
                    <a:close/>
                  </a:path>
                </a:pathLst>
              </a:custGeom>
              <a:solidFill>
                <a:srgbClr val="FFFFFF"/>
              </a:solidFill>
              <a:ln w="9525" cap="flat">
                <a:noFill/>
                <a:prstDash val="solid"/>
                <a:miter/>
              </a:ln>
            </p:spPr>
            <p:txBody>
              <a:bodyPr rtlCol="0" anchor="ctr"/>
              <a:lstStyle/>
              <a:p>
                <a:endParaRPr lang="en-US"/>
              </a:p>
            </p:txBody>
          </p:sp>
        </p:grpSp>
      </p:grpSp>
      <p:pic>
        <p:nvPicPr>
          <p:cNvPr id="43" name="Image 42">
            <a:extLst>
              <a:ext uri="{FF2B5EF4-FFF2-40B4-BE49-F238E27FC236}">
                <a16:creationId xmlns:a16="http://schemas.microsoft.com/office/drawing/2014/main" id="{1D3C1B54-F037-4F27-A65D-3832B29EB9EF}"/>
              </a:ext>
            </a:extLst>
          </p:cNvPr>
          <p:cNvPicPr>
            <a:picLocks noChangeAspect="1"/>
          </p:cNvPicPr>
          <p:nvPr/>
        </p:nvPicPr>
        <p:blipFill>
          <a:blip r:embed="rId19"/>
          <a:stretch>
            <a:fillRect/>
          </a:stretch>
        </p:blipFill>
        <p:spPr>
          <a:xfrm>
            <a:off x="2506260" y="3375366"/>
            <a:ext cx="1194064" cy="1194064"/>
          </a:xfrm>
          <a:prstGeom prst="rect">
            <a:avLst/>
          </a:prstGeom>
        </p:spPr>
      </p:pic>
      <p:pic>
        <p:nvPicPr>
          <p:cNvPr id="44" name="Image 43">
            <a:extLst>
              <a:ext uri="{FF2B5EF4-FFF2-40B4-BE49-F238E27FC236}">
                <a16:creationId xmlns:a16="http://schemas.microsoft.com/office/drawing/2014/main" id="{2FB7926D-D72B-41B7-8789-1A283338A4B4}"/>
              </a:ext>
            </a:extLst>
          </p:cNvPr>
          <p:cNvPicPr>
            <a:picLocks noChangeAspect="1"/>
          </p:cNvPicPr>
          <p:nvPr/>
        </p:nvPicPr>
        <p:blipFill>
          <a:blip r:embed="rId20"/>
          <a:stretch>
            <a:fillRect/>
          </a:stretch>
        </p:blipFill>
        <p:spPr>
          <a:xfrm>
            <a:off x="8487462" y="3416590"/>
            <a:ext cx="1194920" cy="1194920"/>
          </a:xfrm>
          <a:prstGeom prst="rect">
            <a:avLst/>
          </a:prstGeom>
        </p:spPr>
      </p:pic>
    </p:spTree>
    <p:extLst>
      <p:ext uri="{BB962C8B-B14F-4D97-AF65-F5344CB8AC3E}">
        <p14:creationId xmlns:p14="http://schemas.microsoft.com/office/powerpoint/2010/main" val="14756861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6FCE1DDC-6275-48C4-A687-FFE39675BB9A}"/>
              </a:ext>
            </a:extLst>
          </p:cNvPr>
          <p:cNvPicPr>
            <a:picLocks noChangeAspect="1"/>
          </p:cNvPicPr>
          <p:nvPr/>
        </p:nvPicPr>
        <p:blipFill>
          <a:blip r:embed="rId3"/>
          <a:stretch>
            <a:fillRect/>
          </a:stretch>
        </p:blipFill>
        <p:spPr>
          <a:xfrm>
            <a:off x="0" y="-274320"/>
            <a:ext cx="12192000" cy="6858000"/>
          </a:xfrm>
          <a:prstGeom prst="rect">
            <a:avLst/>
          </a:prstGeom>
        </p:spPr>
      </p:pic>
      <p:sp>
        <p:nvSpPr>
          <p:cNvPr id="6" name="Titre 3">
            <a:extLst>
              <a:ext uri="{FF2B5EF4-FFF2-40B4-BE49-F238E27FC236}">
                <a16:creationId xmlns:a16="http://schemas.microsoft.com/office/drawing/2014/main" id="{3981FA05-FC6B-48F7-B96F-0C4CB035E6AC}"/>
              </a:ext>
            </a:extLst>
          </p:cNvPr>
          <p:cNvSpPr>
            <a:spLocks noGrp="1"/>
          </p:cNvSpPr>
          <p:nvPr>
            <p:ph type="title"/>
          </p:nvPr>
        </p:nvSpPr>
        <p:spPr>
          <a:xfrm>
            <a:off x="838200" y="365127"/>
            <a:ext cx="10515600" cy="1325563"/>
          </a:xfrm>
        </p:spPr>
        <p:txBody>
          <a:bodyPr/>
          <a:lstStyle/>
          <a:p>
            <a:r>
              <a:rPr lang="en-CA" dirty="0"/>
              <a:t>Service Fabric architecture</a:t>
            </a:r>
            <a:br>
              <a:rPr lang="en-CA" dirty="0"/>
            </a:br>
            <a:endParaRPr lang="en-CA" dirty="0"/>
          </a:p>
        </p:txBody>
      </p:sp>
      <p:pic>
        <p:nvPicPr>
          <p:cNvPr id="4" name="Image 3">
            <a:extLst>
              <a:ext uri="{FF2B5EF4-FFF2-40B4-BE49-F238E27FC236}">
                <a16:creationId xmlns:a16="http://schemas.microsoft.com/office/drawing/2014/main" id="{EC891251-9D61-41F8-87C2-FC54C37A9CF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02733" y="0"/>
            <a:ext cx="2617548" cy="488811"/>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849341938"/>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BAD8D9C-D6FA-47B4-9BFE-915D5A377A78}"/>
              </a:ext>
            </a:extLst>
          </p:cNvPr>
          <p:cNvSpPr>
            <a:spLocks noGrp="1"/>
          </p:cNvSpPr>
          <p:nvPr>
            <p:ph type="title"/>
          </p:nvPr>
        </p:nvSpPr>
        <p:spPr>
          <a:xfrm>
            <a:off x="568047" y="2084172"/>
            <a:ext cx="11354714" cy="2139688"/>
          </a:xfrm>
        </p:spPr>
        <p:txBody>
          <a:bodyPr/>
          <a:lstStyle/>
          <a:p>
            <a:r>
              <a:rPr lang="en-CA" dirty="0"/>
              <a:t>Overview</a:t>
            </a:r>
            <a:r>
              <a:rPr lang="fr-CA" dirty="0"/>
              <a:t> Monitoring and diagnostics</a:t>
            </a:r>
            <a:endParaRPr lang="en-CA" dirty="0"/>
          </a:p>
        </p:txBody>
      </p:sp>
    </p:spTree>
    <p:extLst>
      <p:ext uri="{BB962C8B-B14F-4D97-AF65-F5344CB8AC3E}">
        <p14:creationId xmlns:p14="http://schemas.microsoft.com/office/powerpoint/2010/main" val="2480157548"/>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7BD38A22-4C12-4D2C-A163-77A25AEC573C}"/>
              </a:ext>
            </a:extLst>
          </p:cNvPr>
          <p:cNvSpPr>
            <a:spLocks noGrp="1"/>
          </p:cNvSpPr>
          <p:nvPr>
            <p:ph type="title"/>
          </p:nvPr>
        </p:nvSpPr>
        <p:spPr/>
        <p:txBody>
          <a:bodyPr/>
          <a:lstStyle/>
          <a:p>
            <a:r>
              <a:rPr lang="fr-CA" dirty="0"/>
              <a:t>Monitoring and </a:t>
            </a:r>
            <a:r>
              <a:rPr lang="en-CA" dirty="0"/>
              <a:t>diagnostics</a:t>
            </a:r>
          </a:p>
        </p:txBody>
      </p:sp>
      <p:grpSp>
        <p:nvGrpSpPr>
          <p:cNvPr id="2" name="Groupe 1">
            <a:extLst>
              <a:ext uri="{FF2B5EF4-FFF2-40B4-BE49-F238E27FC236}">
                <a16:creationId xmlns:a16="http://schemas.microsoft.com/office/drawing/2014/main" id="{9685EA96-4D23-4895-B2D2-8E482CC17EE5}"/>
              </a:ext>
            </a:extLst>
          </p:cNvPr>
          <p:cNvGrpSpPr/>
          <p:nvPr/>
        </p:nvGrpSpPr>
        <p:grpSpPr>
          <a:xfrm>
            <a:off x="5082955" y="1496595"/>
            <a:ext cx="6669351" cy="4345822"/>
            <a:chOff x="5082955" y="1496595"/>
            <a:chExt cx="6669351" cy="4345822"/>
          </a:xfrm>
        </p:grpSpPr>
        <p:grpSp>
          <p:nvGrpSpPr>
            <p:cNvPr id="4" name="Groupe 3">
              <a:extLst>
                <a:ext uri="{FF2B5EF4-FFF2-40B4-BE49-F238E27FC236}">
                  <a16:creationId xmlns:a16="http://schemas.microsoft.com/office/drawing/2014/main" id="{4A3BB91E-7DC3-46B2-A7E8-D19B15B3E2D2}"/>
                </a:ext>
              </a:extLst>
            </p:cNvPr>
            <p:cNvGrpSpPr/>
            <p:nvPr/>
          </p:nvGrpSpPr>
          <p:grpSpPr>
            <a:xfrm>
              <a:off x="5082955" y="1751742"/>
              <a:ext cx="3293525" cy="3293525"/>
              <a:chOff x="784080" y="144140"/>
              <a:chExt cx="3293525" cy="3293525"/>
            </a:xfrm>
          </p:grpSpPr>
          <p:pic>
            <p:nvPicPr>
              <p:cNvPr id="5" name="Image 4">
                <a:extLst>
                  <a:ext uri="{FF2B5EF4-FFF2-40B4-BE49-F238E27FC236}">
                    <a16:creationId xmlns:a16="http://schemas.microsoft.com/office/drawing/2014/main" id="{098520CC-EA55-426C-87AD-02DA3BAAC3AF}"/>
                  </a:ext>
                </a:extLst>
              </p:cNvPr>
              <p:cNvPicPr>
                <a:picLocks noChangeAspect="1"/>
              </p:cNvPicPr>
              <p:nvPr/>
            </p:nvPicPr>
            <p:blipFill>
              <a:blip r:embed="rId3"/>
              <a:stretch>
                <a:fillRect/>
              </a:stretch>
            </p:blipFill>
            <p:spPr>
              <a:xfrm>
                <a:off x="784080" y="144140"/>
                <a:ext cx="3293525" cy="3293525"/>
              </a:xfrm>
              <a:prstGeom prst="rect">
                <a:avLst/>
              </a:prstGeom>
              <a:ln>
                <a:noFill/>
              </a:ln>
              <a:effectLst>
                <a:outerShdw blurRad="292100" dist="139700" dir="2700000" algn="tl" rotWithShape="0">
                  <a:srgbClr val="333333">
                    <a:alpha val="65000"/>
                  </a:srgbClr>
                </a:outerShdw>
              </a:effectLst>
            </p:spPr>
          </p:pic>
          <p:sp>
            <p:nvSpPr>
              <p:cNvPr id="6" name="Rectangle 5">
                <a:extLst>
                  <a:ext uri="{FF2B5EF4-FFF2-40B4-BE49-F238E27FC236}">
                    <a16:creationId xmlns:a16="http://schemas.microsoft.com/office/drawing/2014/main" id="{9DE3E48B-4A6A-4E66-9DBA-FFD51C9B9DA3}"/>
                  </a:ext>
                </a:extLst>
              </p:cNvPr>
              <p:cNvSpPr/>
              <p:nvPr/>
            </p:nvSpPr>
            <p:spPr>
              <a:xfrm>
                <a:off x="1240871" y="1436960"/>
                <a:ext cx="2379945" cy="707886"/>
              </a:xfrm>
              <a:prstGeom prst="rect">
                <a:avLst/>
              </a:prstGeom>
            </p:spPr>
            <p:txBody>
              <a:bodyPr wrap="square">
                <a:spAutoFit/>
              </a:bodyPr>
              <a:lstStyle/>
              <a:p>
                <a:pPr algn="ctr"/>
                <a:r>
                  <a:rPr lang="en-US" sz="2000" b="1" dirty="0"/>
                  <a:t>Azure Service Fabric</a:t>
                </a:r>
              </a:p>
              <a:p>
                <a:pPr algn="ctr"/>
                <a:r>
                  <a:rPr lang="en-US" sz="2000" b="1" dirty="0"/>
                  <a:t>Explorer</a:t>
                </a:r>
              </a:p>
            </p:txBody>
          </p:sp>
        </p:grpSp>
        <p:grpSp>
          <p:nvGrpSpPr>
            <p:cNvPr id="7" name="Groupe 6">
              <a:extLst>
                <a:ext uri="{FF2B5EF4-FFF2-40B4-BE49-F238E27FC236}">
                  <a16:creationId xmlns:a16="http://schemas.microsoft.com/office/drawing/2014/main" id="{E66C3E66-030D-47C7-B54E-C4163AF18D53}"/>
                </a:ext>
              </a:extLst>
            </p:cNvPr>
            <p:cNvGrpSpPr/>
            <p:nvPr/>
          </p:nvGrpSpPr>
          <p:grpSpPr>
            <a:xfrm>
              <a:off x="8458781" y="1496595"/>
              <a:ext cx="3293525" cy="3293525"/>
              <a:chOff x="784080" y="144140"/>
              <a:chExt cx="3293525" cy="3293525"/>
            </a:xfrm>
          </p:grpSpPr>
          <p:pic>
            <p:nvPicPr>
              <p:cNvPr id="8" name="Image 7">
                <a:extLst>
                  <a:ext uri="{FF2B5EF4-FFF2-40B4-BE49-F238E27FC236}">
                    <a16:creationId xmlns:a16="http://schemas.microsoft.com/office/drawing/2014/main" id="{22A32ADC-E916-4F4C-802F-27820F54B90D}"/>
                  </a:ext>
                </a:extLst>
              </p:cNvPr>
              <p:cNvPicPr>
                <a:picLocks noChangeAspect="1"/>
              </p:cNvPicPr>
              <p:nvPr/>
            </p:nvPicPr>
            <p:blipFill>
              <a:blip r:embed="rId3"/>
              <a:stretch>
                <a:fillRect/>
              </a:stretch>
            </p:blipFill>
            <p:spPr>
              <a:xfrm>
                <a:off x="784080" y="144140"/>
                <a:ext cx="3293525" cy="3293525"/>
              </a:xfrm>
              <a:prstGeom prst="rect">
                <a:avLst/>
              </a:prstGeom>
              <a:ln>
                <a:noFill/>
              </a:ln>
              <a:effectLst>
                <a:outerShdw blurRad="292100" dist="139700" dir="2700000" algn="tl" rotWithShape="0">
                  <a:srgbClr val="333333">
                    <a:alpha val="65000"/>
                  </a:srgbClr>
                </a:outerShdw>
              </a:effectLst>
            </p:spPr>
          </p:pic>
          <p:sp>
            <p:nvSpPr>
              <p:cNvPr id="9" name="Rectangle 8">
                <a:extLst>
                  <a:ext uri="{FF2B5EF4-FFF2-40B4-BE49-F238E27FC236}">
                    <a16:creationId xmlns:a16="http://schemas.microsoft.com/office/drawing/2014/main" id="{A5F2F750-864B-4A6D-906B-37F6166B0A02}"/>
                  </a:ext>
                </a:extLst>
              </p:cNvPr>
              <p:cNvSpPr/>
              <p:nvPr/>
            </p:nvSpPr>
            <p:spPr>
              <a:xfrm>
                <a:off x="1240869" y="1615444"/>
                <a:ext cx="2379945" cy="400110"/>
              </a:xfrm>
              <a:prstGeom prst="rect">
                <a:avLst/>
              </a:prstGeom>
            </p:spPr>
            <p:txBody>
              <a:bodyPr wrap="square">
                <a:spAutoFit/>
              </a:bodyPr>
              <a:lstStyle/>
              <a:p>
                <a:pPr algn="ctr"/>
                <a:r>
                  <a:rPr lang="en-US" sz="2000" b="1" dirty="0"/>
                  <a:t>Azure Monitoring</a:t>
                </a:r>
              </a:p>
            </p:txBody>
          </p:sp>
        </p:grpSp>
        <p:pic>
          <p:nvPicPr>
            <p:cNvPr id="10" name="Image 9">
              <a:extLst>
                <a:ext uri="{FF2B5EF4-FFF2-40B4-BE49-F238E27FC236}">
                  <a16:creationId xmlns:a16="http://schemas.microsoft.com/office/drawing/2014/main" id="{8231CCE4-4703-459E-BD80-4232A192FE4E}"/>
                </a:ext>
              </a:extLst>
            </p:cNvPr>
            <p:cNvPicPr>
              <a:picLocks noChangeAspect="1"/>
            </p:cNvPicPr>
            <p:nvPr/>
          </p:nvPicPr>
          <p:blipFill>
            <a:blip r:embed="rId4"/>
            <a:stretch>
              <a:fillRect/>
            </a:stretch>
          </p:blipFill>
          <p:spPr>
            <a:xfrm>
              <a:off x="5318603" y="5156617"/>
              <a:ext cx="3324225" cy="685800"/>
            </a:xfrm>
            <a:prstGeom prst="rect">
              <a:avLst/>
            </a:prstGeom>
          </p:spPr>
        </p:pic>
        <p:pic>
          <p:nvPicPr>
            <p:cNvPr id="11" name="Image 10">
              <a:extLst>
                <a:ext uri="{FF2B5EF4-FFF2-40B4-BE49-F238E27FC236}">
                  <a16:creationId xmlns:a16="http://schemas.microsoft.com/office/drawing/2014/main" id="{44349251-9A27-49CD-A7A5-0D0FD98B14CD}"/>
                </a:ext>
              </a:extLst>
            </p:cNvPr>
            <p:cNvPicPr>
              <a:picLocks noChangeAspect="1"/>
            </p:cNvPicPr>
            <p:nvPr/>
          </p:nvPicPr>
          <p:blipFill>
            <a:blip r:embed="rId5"/>
            <a:stretch>
              <a:fillRect/>
            </a:stretch>
          </p:blipFill>
          <p:spPr>
            <a:xfrm>
              <a:off x="9284209" y="4880392"/>
              <a:ext cx="2314575" cy="962025"/>
            </a:xfrm>
            <a:prstGeom prst="rect">
              <a:avLst/>
            </a:prstGeom>
          </p:spPr>
        </p:pic>
      </p:grpSp>
      <p:sp>
        <p:nvSpPr>
          <p:cNvPr id="12" name="ZoneTexte 11">
            <a:extLst>
              <a:ext uri="{FF2B5EF4-FFF2-40B4-BE49-F238E27FC236}">
                <a16:creationId xmlns:a16="http://schemas.microsoft.com/office/drawing/2014/main" id="{402E177D-78EA-4E03-9631-8B2A47B68EDC}"/>
              </a:ext>
            </a:extLst>
          </p:cNvPr>
          <p:cNvSpPr txBox="1"/>
          <p:nvPr/>
        </p:nvSpPr>
        <p:spPr>
          <a:xfrm>
            <a:off x="629173" y="2223083"/>
            <a:ext cx="4600951" cy="2369880"/>
          </a:xfrm>
          <a:prstGeom prst="rect">
            <a:avLst/>
          </a:prstGeom>
          <a:noFill/>
        </p:spPr>
        <p:txBody>
          <a:bodyPr wrap="square" rtlCol="0">
            <a:spAutoFit/>
          </a:bodyPr>
          <a:lstStyle/>
          <a:p>
            <a:pPr marL="342900" indent="-342900">
              <a:buFont typeface="Arial" panose="020B0604020202020204" pitchFamily="34" charset="0"/>
              <a:buChar char="•"/>
            </a:pPr>
            <a:r>
              <a:rPr lang="en-CA" sz="2800" dirty="0"/>
              <a:t>Application monitoring</a:t>
            </a:r>
          </a:p>
          <a:p>
            <a:pPr marL="342900" indent="-342900">
              <a:buFont typeface="Arial" panose="020B0604020202020204" pitchFamily="34" charset="0"/>
              <a:buChar char="•"/>
            </a:pPr>
            <a:r>
              <a:rPr lang="en-CA" sz="2800" dirty="0"/>
              <a:t>Cluster monitoring</a:t>
            </a:r>
          </a:p>
          <a:p>
            <a:pPr marL="342900" indent="-342900">
              <a:buFont typeface="Arial" panose="020B0604020202020204" pitchFamily="34" charset="0"/>
              <a:buChar char="•"/>
            </a:pPr>
            <a:r>
              <a:rPr lang="en-CA" sz="2800" dirty="0"/>
              <a:t>Infrastructure monitoring</a:t>
            </a:r>
          </a:p>
          <a:p>
            <a:pPr marL="342900" indent="-342900">
              <a:buFont typeface="Arial" panose="020B0604020202020204" pitchFamily="34" charset="0"/>
              <a:buChar char="•"/>
            </a:pPr>
            <a:r>
              <a:rPr lang="en-CA" sz="2800" dirty="0"/>
              <a:t>Watchdogs</a:t>
            </a:r>
          </a:p>
          <a:p>
            <a:endParaRPr lang="en-CA" b="1" dirty="0"/>
          </a:p>
          <a:p>
            <a:endParaRPr lang="en-CA" dirty="0"/>
          </a:p>
        </p:txBody>
      </p:sp>
    </p:spTree>
    <p:extLst>
      <p:ext uri="{BB962C8B-B14F-4D97-AF65-F5344CB8AC3E}">
        <p14:creationId xmlns:p14="http://schemas.microsoft.com/office/powerpoint/2010/main" val="20073434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E590153C-19A6-47CA-9E54-75369CEB2289}"/>
              </a:ext>
            </a:extLst>
          </p:cNvPr>
          <p:cNvSpPr>
            <a:spLocks noGrp="1"/>
          </p:cNvSpPr>
          <p:nvPr>
            <p:ph type="title"/>
          </p:nvPr>
        </p:nvSpPr>
        <p:spPr/>
        <p:txBody>
          <a:bodyPr/>
          <a:lstStyle/>
          <a:p>
            <a:r>
              <a:rPr lang="en-CA" dirty="0"/>
              <a:t>Prerequisites Environment</a:t>
            </a:r>
          </a:p>
        </p:txBody>
      </p:sp>
      <p:sp>
        <p:nvSpPr>
          <p:cNvPr id="4" name="Espace réservé du texte 3">
            <a:extLst>
              <a:ext uri="{FF2B5EF4-FFF2-40B4-BE49-F238E27FC236}">
                <a16:creationId xmlns:a16="http://schemas.microsoft.com/office/drawing/2014/main" id="{551E81C4-844B-4146-ACD9-24ECC0267A85}"/>
              </a:ext>
            </a:extLst>
          </p:cNvPr>
          <p:cNvSpPr>
            <a:spLocks noGrp="1"/>
          </p:cNvSpPr>
          <p:nvPr>
            <p:ph idx="1"/>
          </p:nvPr>
        </p:nvSpPr>
        <p:spPr/>
        <p:txBody>
          <a:bodyPr/>
          <a:lstStyle/>
          <a:p>
            <a:r>
              <a:rPr lang="en-US" sz="2800" dirty="0"/>
              <a:t>Windows 10 is required for Docker installation.</a:t>
            </a:r>
          </a:p>
          <a:p>
            <a:r>
              <a:rPr lang="en-US" sz="2800" dirty="0"/>
              <a:t>Visual Studio 2019 or 2017 has built-in support for Docker</a:t>
            </a:r>
          </a:p>
          <a:p>
            <a:r>
              <a:rPr lang="en-US" sz="2800" dirty="0"/>
              <a:t>.NET Core SDK</a:t>
            </a:r>
          </a:p>
          <a:p>
            <a:r>
              <a:rPr lang="en-US" dirty="0"/>
              <a:t>SDK Microsoft Service Fabric</a:t>
            </a:r>
            <a:endParaRPr lang="en-US" sz="2800" dirty="0"/>
          </a:p>
          <a:p>
            <a:r>
              <a:rPr lang="en-US" dirty="0"/>
              <a:t>Docker for Windows (optional)</a:t>
            </a:r>
          </a:p>
          <a:p>
            <a:r>
              <a:rPr lang="en-US" dirty="0"/>
              <a:t>Docker Tools(optional)</a:t>
            </a:r>
          </a:p>
          <a:p>
            <a:endParaRPr lang="en-US" dirty="0"/>
          </a:p>
          <a:p>
            <a:pPr marL="0" indent="0">
              <a:buNone/>
            </a:pPr>
            <a:endParaRPr lang="en-CA" dirty="0"/>
          </a:p>
        </p:txBody>
      </p:sp>
      <p:pic>
        <p:nvPicPr>
          <p:cNvPr id="5" name="Image 4">
            <a:extLst>
              <a:ext uri="{FF2B5EF4-FFF2-40B4-BE49-F238E27FC236}">
                <a16:creationId xmlns:a16="http://schemas.microsoft.com/office/drawing/2014/main" id="{DB2897E1-B1AF-4970-9E8B-1827CFF608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09530" y="1660209"/>
            <a:ext cx="1411134" cy="1400629"/>
          </a:xfrm>
          <a:prstGeom prst="rect">
            <a:avLst/>
          </a:prstGeom>
        </p:spPr>
      </p:pic>
      <p:pic>
        <p:nvPicPr>
          <p:cNvPr id="6" name="Image 5">
            <a:extLst>
              <a:ext uri="{FF2B5EF4-FFF2-40B4-BE49-F238E27FC236}">
                <a16:creationId xmlns:a16="http://schemas.microsoft.com/office/drawing/2014/main" id="{EFEF00B1-06FB-4890-8E23-E0BF6B13BB10}"/>
              </a:ext>
            </a:extLst>
          </p:cNvPr>
          <p:cNvPicPr>
            <a:picLocks noChangeAspect="1"/>
          </p:cNvPicPr>
          <p:nvPr/>
        </p:nvPicPr>
        <p:blipFill>
          <a:blip r:embed="rId4"/>
          <a:stretch>
            <a:fillRect/>
          </a:stretch>
        </p:blipFill>
        <p:spPr>
          <a:xfrm>
            <a:off x="10455443" y="5290661"/>
            <a:ext cx="1632085" cy="1396450"/>
          </a:xfrm>
          <a:prstGeom prst="rect">
            <a:avLst/>
          </a:prstGeom>
        </p:spPr>
      </p:pic>
    </p:spTree>
    <p:extLst>
      <p:ext uri="{BB962C8B-B14F-4D97-AF65-F5344CB8AC3E}">
        <p14:creationId xmlns:p14="http://schemas.microsoft.com/office/powerpoint/2010/main" val="41888872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085DC1E8-DA38-405A-AFB8-72A388C564D8}"/>
              </a:ext>
            </a:extLst>
          </p:cNvPr>
          <p:cNvSpPr>
            <a:spLocks noGrp="1"/>
          </p:cNvSpPr>
          <p:nvPr>
            <p:ph type="title"/>
          </p:nvPr>
        </p:nvSpPr>
        <p:spPr>
          <a:xfrm>
            <a:off x="568047" y="2084172"/>
            <a:ext cx="11354714" cy="3117200"/>
          </a:xfrm>
        </p:spPr>
        <p:txBody>
          <a:bodyPr/>
          <a:lstStyle/>
          <a:p>
            <a:r>
              <a:rPr lang="en-US" dirty="0"/>
              <a:t>Set up your windows development environment to </a:t>
            </a:r>
            <a:r>
              <a:rPr lang="en-US" dirty="0" err="1"/>
              <a:t>buid</a:t>
            </a:r>
            <a:r>
              <a:rPr lang="en-US" dirty="0"/>
              <a:t> Service Fabric</a:t>
            </a:r>
          </a:p>
        </p:txBody>
      </p:sp>
    </p:spTree>
    <p:extLst>
      <p:ext uri="{BB962C8B-B14F-4D97-AF65-F5344CB8AC3E}">
        <p14:creationId xmlns:p14="http://schemas.microsoft.com/office/powerpoint/2010/main" val="1677968993"/>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id="{3F58DECD-D6B0-491D-B428-91755D4ED33D}"/>
              </a:ext>
            </a:extLst>
          </p:cNvPr>
          <p:cNvSpPr>
            <a:spLocks noGrp="1"/>
          </p:cNvSpPr>
          <p:nvPr>
            <p:ph type="title"/>
          </p:nvPr>
        </p:nvSpPr>
        <p:spPr/>
        <p:txBody>
          <a:bodyPr/>
          <a:lstStyle/>
          <a:p>
            <a:r>
              <a:rPr lang="fr-CA" dirty="0" err="1"/>
              <a:t>Let’s</a:t>
            </a:r>
            <a:r>
              <a:rPr lang="fr-CA" dirty="0"/>
              <a:t> start …</a:t>
            </a:r>
            <a:endParaRPr lang="en-CA" dirty="0"/>
          </a:p>
        </p:txBody>
      </p:sp>
      <p:sp>
        <p:nvSpPr>
          <p:cNvPr id="6" name="Espace réservé du texte 5">
            <a:extLst>
              <a:ext uri="{FF2B5EF4-FFF2-40B4-BE49-F238E27FC236}">
                <a16:creationId xmlns:a16="http://schemas.microsoft.com/office/drawing/2014/main" id="{76A5A935-010F-45A9-A881-9B72BA113F18}"/>
              </a:ext>
            </a:extLst>
          </p:cNvPr>
          <p:cNvSpPr>
            <a:spLocks noGrp="1"/>
          </p:cNvSpPr>
          <p:nvPr>
            <p:ph type="body" sz="quarter" idx="10"/>
          </p:nvPr>
        </p:nvSpPr>
        <p:spPr>
          <a:xfrm>
            <a:off x="586740" y="1829786"/>
            <a:ext cx="11018520" cy="4480201"/>
          </a:xfrm>
        </p:spPr>
        <p:txBody>
          <a:bodyPr/>
          <a:lstStyle/>
          <a:p>
            <a:r>
              <a:rPr lang="en-US" u="sng" dirty="0">
                <a:hlinkClick r:id="rId3"/>
              </a:rPr>
              <a:t>Install Visual Studio 2019</a:t>
            </a:r>
            <a:endParaRPr lang="en-US" u="sng" dirty="0"/>
          </a:p>
          <a:p>
            <a:r>
              <a:rPr lang="en-US" b="1" dirty="0"/>
              <a:t>To use Visual Studio 2017 or 2019</a:t>
            </a:r>
          </a:p>
          <a:p>
            <a:r>
              <a:rPr lang="en-US" u="sng" dirty="0">
                <a:hlinkClick r:id="rId4" tooltip="Core SDK WebPI link"/>
              </a:rPr>
              <a:t>Install the Microsoft Azure Service Fabric SDK</a:t>
            </a:r>
          </a:p>
          <a:p>
            <a:r>
              <a:rPr lang="en-US" b="1" dirty="0"/>
              <a:t>To use Visual Studio 2015 (requires Visual Studio 2015 Update 2 or later)</a:t>
            </a:r>
          </a:p>
          <a:p>
            <a:r>
              <a:rPr lang="en-US" dirty="0">
                <a:hlinkClick r:id="rId5" tooltip="VS 2015 WebPI link"/>
              </a:rPr>
              <a:t>Install the Microsoft Azure Service Fabric SDK and Tools</a:t>
            </a:r>
            <a:endParaRPr lang="en-US" dirty="0"/>
          </a:p>
          <a:p>
            <a:r>
              <a:rPr lang="en-US" b="1" dirty="0"/>
              <a:t>SDK installation only</a:t>
            </a:r>
          </a:p>
          <a:p>
            <a:r>
              <a:rPr lang="en-US" dirty="0"/>
              <a:t>If you only need the SDK, you can install this package:</a:t>
            </a:r>
          </a:p>
          <a:p>
            <a:r>
              <a:rPr lang="en-US" dirty="0">
                <a:hlinkClick r:id="rId4" tooltip="Core SDK WebPI link"/>
              </a:rPr>
              <a:t>Install the Microsoft Azure Service Fabric SDK</a:t>
            </a:r>
            <a:br>
              <a:rPr lang="en-US" dirty="0"/>
            </a:br>
            <a:endParaRPr lang="en-CA" dirty="0"/>
          </a:p>
        </p:txBody>
      </p:sp>
    </p:spTree>
    <p:extLst>
      <p:ext uri="{BB962C8B-B14F-4D97-AF65-F5344CB8AC3E}">
        <p14:creationId xmlns:p14="http://schemas.microsoft.com/office/powerpoint/2010/main" val="1283257"/>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3EFA1496-4E8E-4B73-9166-D094CB6A6E18}"/>
              </a:ext>
            </a:extLst>
          </p:cNvPr>
          <p:cNvSpPr>
            <a:spLocks noGrp="1"/>
          </p:cNvSpPr>
          <p:nvPr>
            <p:ph type="title"/>
          </p:nvPr>
        </p:nvSpPr>
        <p:spPr>
          <a:xfrm>
            <a:off x="568047" y="2084172"/>
            <a:ext cx="11354714" cy="2139688"/>
          </a:xfrm>
        </p:spPr>
        <p:txBody>
          <a:bodyPr/>
          <a:lstStyle/>
          <a:p>
            <a:r>
              <a:rPr lang="fr-CA" dirty="0"/>
              <a:t>Set up a local service </a:t>
            </a:r>
            <a:r>
              <a:rPr lang="fr-CA" dirty="0" err="1"/>
              <a:t>Fabric</a:t>
            </a:r>
            <a:r>
              <a:rPr lang="fr-CA" dirty="0"/>
              <a:t> Cluster</a:t>
            </a:r>
            <a:endParaRPr lang="en-CA" dirty="0"/>
          </a:p>
        </p:txBody>
      </p:sp>
    </p:spTree>
    <p:extLst>
      <p:ext uri="{BB962C8B-B14F-4D97-AF65-F5344CB8AC3E}">
        <p14:creationId xmlns:p14="http://schemas.microsoft.com/office/powerpoint/2010/main" val="4042818085"/>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05CF2A3-013A-49FA-8914-4255909B13A4}"/>
              </a:ext>
            </a:extLst>
          </p:cNvPr>
          <p:cNvSpPr>
            <a:spLocks noGrp="1"/>
          </p:cNvSpPr>
          <p:nvPr>
            <p:ph type="title"/>
          </p:nvPr>
        </p:nvSpPr>
        <p:spPr>
          <a:xfrm>
            <a:off x="568047" y="2084172"/>
            <a:ext cx="11354714" cy="2139688"/>
          </a:xfrm>
        </p:spPr>
        <p:txBody>
          <a:bodyPr/>
          <a:lstStyle/>
          <a:p>
            <a:r>
              <a:rPr lang="fr-CA" dirty="0" err="1"/>
              <a:t>Create</a:t>
            </a:r>
            <a:r>
              <a:rPr lang="fr-CA" dirty="0"/>
              <a:t> a Service </a:t>
            </a:r>
            <a:r>
              <a:rPr lang="fr-CA" dirty="0" err="1"/>
              <a:t>Fabric</a:t>
            </a:r>
            <a:r>
              <a:rPr lang="fr-CA" dirty="0"/>
              <a:t> </a:t>
            </a:r>
            <a:r>
              <a:rPr lang="fr-CA" dirty="0" err="1"/>
              <a:t>using</a:t>
            </a:r>
            <a:r>
              <a:rPr lang="fr-CA" dirty="0"/>
              <a:t> Visual Studio</a:t>
            </a:r>
            <a:endParaRPr lang="en-CA" dirty="0"/>
          </a:p>
        </p:txBody>
      </p:sp>
    </p:spTree>
    <p:extLst>
      <p:ext uri="{BB962C8B-B14F-4D97-AF65-F5344CB8AC3E}">
        <p14:creationId xmlns:p14="http://schemas.microsoft.com/office/powerpoint/2010/main" val="2570568402"/>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555F46D0-BCBF-934B-876C-AD3F3AF134B2}"/>
              </a:ext>
            </a:extLst>
          </p:cNvPr>
          <p:cNvSpPr>
            <a:spLocks noGrp="1"/>
          </p:cNvSpPr>
          <p:nvPr>
            <p:ph type="body" sz="quarter" idx="13"/>
          </p:nvPr>
        </p:nvSpPr>
        <p:spPr>
          <a:xfrm>
            <a:off x="2187575" y="1911962"/>
            <a:ext cx="9419208" cy="430887"/>
          </a:xfrm>
        </p:spPr>
        <p:txBody>
          <a:bodyPr>
            <a:normAutofit fontScale="92500" lnSpcReduction="10000"/>
          </a:bodyPr>
          <a:lstStyle/>
          <a:p>
            <a:r>
              <a:rPr lang="en-US" dirty="0"/>
              <a:t>Faster delivery of features.</a:t>
            </a:r>
            <a:endParaRPr lang="en-US" dirty="0">
              <a:cs typeface="Segoe UI"/>
            </a:endParaRPr>
          </a:p>
        </p:txBody>
      </p:sp>
      <p:sp>
        <p:nvSpPr>
          <p:cNvPr id="4" name="Title 3">
            <a:extLst>
              <a:ext uri="{FF2B5EF4-FFF2-40B4-BE49-F238E27FC236}">
                <a16:creationId xmlns:a16="http://schemas.microsoft.com/office/drawing/2014/main" id="{F4C2EB79-8317-324A-BD16-6FD3B07EE48D}"/>
              </a:ext>
            </a:extLst>
          </p:cNvPr>
          <p:cNvSpPr>
            <a:spLocks noGrp="1"/>
          </p:cNvSpPr>
          <p:nvPr>
            <p:ph type="title"/>
          </p:nvPr>
        </p:nvSpPr>
        <p:spPr/>
        <p:txBody>
          <a:bodyPr/>
          <a:lstStyle/>
          <a:p>
            <a:r>
              <a:rPr lang="en-US" dirty="0"/>
              <a:t>Digital transformation and business needs</a:t>
            </a:r>
          </a:p>
        </p:txBody>
      </p:sp>
      <p:sp>
        <p:nvSpPr>
          <p:cNvPr id="6" name="Text Placeholder 5">
            <a:extLst>
              <a:ext uri="{FF2B5EF4-FFF2-40B4-BE49-F238E27FC236}">
                <a16:creationId xmlns:a16="http://schemas.microsoft.com/office/drawing/2014/main" id="{141887EF-ECF1-8C41-9B0E-3E27B4E8B8DA}"/>
              </a:ext>
            </a:extLst>
          </p:cNvPr>
          <p:cNvSpPr>
            <a:spLocks noGrp="1"/>
          </p:cNvSpPr>
          <p:nvPr>
            <p:ph type="body" sz="quarter" idx="20"/>
          </p:nvPr>
        </p:nvSpPr>
        <p:spPr>
          <a:xfrm>
            <a:off x="2173694" y="2964357"/>
            <a:ext cx="9419208" cy="430887"/>
          </a:xfrm>
        </p:spPr>
        <p:txBody>
          <a:bodyPr>
            <a:normAutofit fontScale="92500" lnSpcReduction="10000"/>
          </a:bodyPr>
          <a:lstStyle/>
          <a:p>
            <a:r>
              <a:rPr lang="en-US" dirty="0"/>
              <a:t>Hight availability of services</a:t>
            </a:r>
          </a:p>
        </p:txBody>
      </p:sp>
      <p:sp>
        <p:nvSpPr>
          <p:cNvPr id="7" name="Text Placeholder 6">
            <a:extLst>
              <a:ext uri="{FF2B5EF4-FFF2-40B4-BE49-F238E27FC236}">
                <a16:creationId xmlns:a16="http://schemas.microsoft.com/office/drawing/2014/main" id="{F0FE02AC-CF5B-BE45-839F-A919DD954AB2}"/>
              </a:ext>
            </a:extLst>
          </p:cNvPr>
          <p:cNvSpPr>
            <a:spLocks noGrp="1"/>
          </p:cNvSpPr>
          <p:nvPr>
            <p:ph type="body" sz="quarter" idx="22"/>
          </p:nvPr>
        </p:nvSpPr>
        <p:spPr>
          <a:xfrm>
            <a:off x="2173694" y="3801309"/>
            <a:ext cx="9419208" cy="861774"/>
          </a:xfrm>
        </p:spPr>
        <p:txBody>
          <a:bodyPr/>
          <a:lstStyle/>
          <a:p>
            <a:r>
              <a:rPr lang="en-US"/>
              <a:t>Prepare a qualitative model for estimating migration costs.</a:t>
            </a:r>
            <a:endParaRPr lang="en-US" dirty="0">
              <a:cs typeface="Segoe UI"/>
            </a:endParaRPr>
          </a:p>
        </p:txBody>
      </p:sp>
      <p:sp>
        <p:nvSpPr>
          <p:cNvPr id="8" name="Text Placeholder 7">
            <a:extLst>
              <a:ext uri="{FF2B5EF4-FFF2-40B4-BE49-F238E27FC236}">
                <a16:creationId xmlns:a16="http://schemas.microsoft.com/office/drawing/2014/main" id="{CB4336E1-871C-9641-B586-549E73AA56FF}"/>
              </a:ext>
            </a:extLst>
          </p:cNvPr>
          <p:cNvSpPr>
            <a:spLocks noGrp="1"/>
          </p:cNvSpPr>
          <p:nvPr>
            <p:ph type="body" sz="quarter" idx="24"/>
          </p:nvPr>
        </p:nvSpPr>
        <p:spPr>
          <a:xfrm>
            <a:off x="2173694" y="4853704"/>
            <a:ext cx="9419208" cy="861774"/>
          </a:xfrm>
        </p:spPr>
        <p:txBody>
          <a:bodyPr/>
          <a:lstStyle/>
          <a:p>
            <a:r>
              <a:rPr lang="en-US"/>
              <a:t>Perform the migration by limiting the impacts on the company</a:t>
            </a:r>
            <a:endParaRPr lang="en-US" dirty="0">
              <a:cs typeface="Segoe UI"/>
            </a:endParaRPr>
          </a:p>
        </p:txBody>
      </p:sp>
    </p:spTree>
    <p:custDataLst>
      <p:tags r:id="rId1"/>
    </p:custDataLst>
    <p:extLst>
      <p:ext uri="{BB962C8B-B14F-4D97-AF65-F5344CB8AC3E}">
        <p14:creationId xmlns:p14="http://schemas.microsoft.com/office/powerpoint/2010/main" val="2895428749"/>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5EDC4A4-3C77-4A56-9FB4-477D74C47DFA}"/>
              </a:ext>
            </a:extLst>
          </p:cNvPr>
          <p:cNvSpPr>
            <a:spLocks noGrp="1"/>
          </p:cNvSpPr>
          <p:nvPr>
            <p:ph type="title"/>
          </p:nvPr>
        </p:nvSpPr>
        <p:spPr>
          <a:xfrm>
            <a:off x="568047" y="2084172"/>
            <a:ext cx="11354714" cy="2139688"/>
          </a:xfrm>
        </p:spPr>
        <p:txBody>
          <a:bodyPr/>
          <a:lstStyle/>
          <a:p>
            <a:r>
              <a:rPr lang="fr-CA" dirty="0" err="1"/>
              <a:t>Publish</a:t>
            </a:r>
            <a:r>
              <a:rPr lang="fr-CA" dirty="0"/>
              <a:t> a Service </a:t>
            </a:r>
            <a:r>
              <a:rPr lang="fr-CA" dirty="0" err="1"/>
              <a:t>Fabric</a:t>
            </a:r>
            <a:r>
              <a:rPr lang="fr-CA" dirty="0"/>
              <a:t> in Visual Studio</a:t>
            </a:r>
            <a:endParaRPr lang="en-CA" dirty="0"/>
          </a:p>
        </p:txBody>
      </p:sp>
    </p:spTree>
    <p:extLst>
      <p:ext uri="{BB962C8B-B14F-4D97-AF65-F5344CB8AC3E}">
        <p14:creationId xmlns:p14="http://schemas.microsoft.com/office/powerpoint/2010/main" val="2340262460"/>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F6F20AA-FAC2-468B-B92A-D537E0567794}"/>
              </a:ext>
            </a:extLst>
          </p:cNvPr>
          <p:cNvSpPr>
            <a:spLocks noGrp="1"/>
          </p:cNvSpPr>
          <p:nvPr>
            <p:ph type="title"/>
          </p:nvPr>
        </p:nvSpPr>
        <p:spPr>
          <a:xfrm>
            <a:off x="568047" y="2084172"/>
            <a:ext cx="11354714" cy="2139688"/>
          </a:xfrm>
        </p:spPr>
        <p:txBody>
          <a:bodyPr/>
          <a:lstStyle/>
          <a:p>
            <a:r>
              <a:rPr lang="en-US" dirty="0"/>
              <a:t>Build a .NET Service Fabric application</a:t>
            </a:r>
            <a:endParaRPr lang="en-CA" dirty="0"/>
          </a:p>
        </p:txBody>
      </p:sp>
    </p:spTree>
    <p:extLst>
      <p:ext uri="{BB962C8B-B14F-4D97-AF65-F5344CB8AC3E}">
        <p14:creationId xmlns:p14="http://schemas.microsoft.com/office/powerpoint/2010/main" val="1149480813"/>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033C8B6-F62B-409E-8889-90EF37BA51EF}"/>
              </a:ext>
            </a:extLst>
          </p:cNvPr>
          <p:cNvSpPr>
            <a:spLocks noGrp="1"/>
          </p:cNvSpPr>
          <p:nvPr>
            <p:ph type="title"/>
          </p:nvPr>
        </p:nvSpPr>
        <p:spPr>
          <a:xfrm>
            <a:off x="568047" y="2084172"/>
            <a:ext cx="11354714" cy="2139688"/>
          </a:xfrm>
        </p:spPr>
        <p:txBody>
          <a:bodyPr/>
          <a:lstStyle/>
          <a:p>
            <a:r>
              <a:rPr lang="en-US" dirty="0"/>
              <a:t>Deploy a Service Fabric application to a cluster in Azure</a:t>
            </a:r>
            <a:endParaRPr lang="en-CA" dirty="0"/>
          </a:p>
        </p:txBody>
      </p:sp>
    </p:spTree>
    <p:extLst>
      <p:ext uri="{BB962C8B-B14F-4D97-AF65-F5344CB8AC3E}">
        <p14:creationId xmlns:p14="http://schemas.microsoft.com/office/powerpoint/2010/main" val="2111270338"/>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87D9A4A-70E1-4BBB-93EE-6F10382C0847}"/>
              </a:ext>
            </a:extLst>
          </p:cNvPr>
          <p:cNvSpPr>
            <a:spLocks noGrp="1"/>
          </p:cNvSpPr>
          <p:nvPr>
            <p:ph type="title"/>
          </p:nvPr>
        </p:nvSpPr>
        <p:spPr>
          <a:xfrm>
            <a:off x="568047" y="2084172"/>
            <a:ext cx="11354714" cy="2139688"/>
          </a:xfrm>
        </p:spPr>
        <p:txBody>
          <a:bodyPr/>
          <a:lstStyle/>
          <a:p>
            <a:r>
              <a:rPr lang="en-US" dirty="0"/>
              <a:t>Execute Docker container in Service Fabric</a:t>
            </a:r>
            <a:endParaRPr lang="en-CA" dirty="0"/>
          </a:p>
        </p:txBody>
      </p:sp>
    </p:spTree>
    <p:extLst>
      <p:ext uri="{BB962C8B-B14F-4D97-AF65-F5344CB8AC3E}">
        <p14:creationId xmlns:p14="http://schemas.microsoft.com/office/powerpoint/2010/main" val="2391566081"/>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539A6AE-E818-4B6C-BE82-B5DB81BEB865}"/>
              </a:ext>
            </a:extLst>
          </p:cNvPr>
          <p:cNvSpPr>
            <a:spLocks noGrp="1"/>
          </p:cNvSpPr>
          <p:nvPr>
            <p:ph type="title"/>
          </p:nvPr>
        </p:nvSpPr>
        <p:spPr>
          <a:xfrm>
            <a:off x="568047" y="2084172"/>
            <a:ext cx="11354714" cy="1162178"/>
          </a:xfrm>
        </p:spPr>
        <p:txBody>
          <a:bodyPr/>
          <a:lstStyle/>
          <a:p>
            <a:r>
              <a:rPr lang="en-US" dirty="0"/>
              <a:t>Docker container</a:t>
            </a:r>
            <a:endParaRPr lang="en-CA" dirty="0"/>
          </a:p>
        </p:txBody>
      </p:sp>
      <p:pic>
        <p:nvPicPr>
          <p:cNvPr id="3" name="Picture 4" descr="Image result for docker container azure png">
            <a:extLst>
              <a:ext uri="{FF2B5EF4-FFF2-40B4-BE49-F238E27FC236}">
                <a16:creationId xmlns:a16="http://schemas.microsoft.com/office/drawing/2014/main" id="{A2C91E6D-33F7-4C6D-A434-04A52BF07E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8047" y="4012592"/>
            <a:ext cx="6902248" cy="23530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4230824"/>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7C5A91C-C996-439B-AC00-3C68B5BDB4BE}"/>
              </a:ext>
            </a:extLst>
          </p:cNvPr>
          <p:cNvSpPr>
            <a:spLocks noGrp="1"/>
          </p:cNvSpPr>
          <p:nvPr>
            <p:ph type="title"/>
          </p:nvPr>
        </p:nvSpPr>
        <p:spPr/>
        <p:txBody>
          <a:bodyPr/>
          <a:lstStyle/>
          <a:p>
            <a:r>
              <a:rPr lang="fr-CA" dirty="0"/>
              <a:t>Containers</a:t>
            </a:r>
            <a:endParaRPr lang="en-CA" dirty="0"/>
          </a:p>
        </p:txBody>
      </p:sp>
      <p:sp>
        <p:nvSpPr>
          <p:cNvPr id="4" name="Rectangle 3">
            <a:extLst>
              <a:ext uri="{FF2B5EF4-FFF2-40B4-BE49-F238E27FC236}">
                <a16:creationId xmlns:a16="http://schemas.microsoft.com/office/drawing/2014/main" id="{A52150E4-1829-43C1-9B48-D36C3245E1FF}"/>
              </a:ext>
            </a:extLst>
          </p:cNvPr>
          <p:cNvSpPr/>
          <p:nvPr/>
        </p:nvSpPr>
        <p:spPr bwMode="auto">
          <a:xfrm>
            <a:off x="214906" y="2170323"/>
            <a:ext cx="1696598" cy="3767768"/>
          </a:xfrm>
          <a:prstGeom prst="rect">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 coins arrondis 4">
            <a:extLst>
              <a:ext uri="{FF2B5EF4-FFF2-40B4-BE49-F238E27FC236}">
                <a16:creationId xmlns:a16="http://schemas.microsoft.com/office/drawing/2014/main" id="{5CE4BD1A-992E-42D6-B076-E1F41DCD710F}"/>
              </a:ext>
            </a:extLst>
          </p:cNvPr>
          <p:cNvSpPr/>
          <p:nvPr/>
        </p:nvSpPr>
        <p:spPr bwMode="auto">
          <a:xfrm>
            <a:off x="374730" y="2445744"/>
            <a:ext cx="1376951" cy="694062"/>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CA" dirty="0">
                <a:solidFill>
                  <a:schemeClr val="tx1"/>
                </a:solidFill>
                <a:ea typeface="Segoe UI" pitchFamily="34" charset="0"/>
                <a:cs typeface="Segoe UI" pitchFamily="34" charset="0"/>
              </a:rPr>
              <a:t>App</a:t>
            </a:r>
            <a:endParaRPr lang="en-CA" sz="2000" dirty="0" err="1">
              <a:solidFill>
                <a:schemeClr val="tx1"/>
              </a:solidFill>
              <a:ea typeface="Segoe UI" pitchFamily="34" charset="0"/>
              <a:cs typeface="Segoe UI" pitchFamily="34" charset="0"/>
            </a:endParaRPr>
          </a:p>
        </p:txBody>
      </p:sp>
      <p:sp>
        <p:nvSpPr>
          <p:cNvPr id="6" name="Rectangle : coins arrondis 5">
            <a:extLst>
              <a:ext uri="{FF2B5EF4-FFF2-40B4-BE49-F238E27FC236}">
                <a16:creationId xmlns:a16="http://schemas.microsoft.com/office/drawing/2014/main" id="{EB1CB615-D475-4816-9F6A-DBB8B21F7698}"/>
              </a:ext>
            </a:extLst>
          </p:cNvPr>
          <p:cNvSpPr/>
          <p:nvPr/>
        </p:nvSpPr>
        <p:spPr bwMode="auto">
          <a:xfrm>
            <a:off x="374729" y="3270173"/>
            <a:ext cx="1376952" cy="1114539"/>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CA" dirty="0" err="1">
                <a:solidFill>
                  <a:schemeClr val="tx1"/>
                </a:solidFill>
                <a:ea typeface="Segoe UI" pitchFamily="34" charset="0"/>
                <a:cs typeface="Segoe UI" pitchFamily="34" charset="0"/>
              </a:rPr>
              <a:t>Binaries</a:t>
            </a:r>
            <a:r>
              <a:rPr lang="fr-CA" dirty="0">
                <a:solidFill>
                  <a:schemeClr val="tx1"/>
                </a:solidFill>
                <a:ea typeface="Segoe UI" pitchFamily="34" charset="0"/>
                <a:cs typeface="Segoe UI" pitchFamily="34" charset="0"/>
              </a:rPr>
              <a:t> &amp; </a:t>
            </a:r>
            <a:r>
              <a:rPr lang="fr-CA" dirty="0" err="1">
                <a:solidFill>
                  <a:schemeClr val="tx1"/>
                </a:solidFill>
                <a:ea typeface="Segoe UI" pitchFamily="34" charset="0"/>
                <a:cs typeface="Segoe UI" pitchFamily="34" charset="0"/>
              </a:rPr>
              <a:t>Libraries</a:t>
            </a:r>
            <a:endParaRPr lang="fr-CA" dirty="0">
              <a:solidFill>
                <a:schemeClr val="tx1"/>
              </a:solidFill>
              <a:ea typeface="Segoe UI" pitchFamily="34" charset="0"/>
              <a:cs typeface="Segoe UI" pitchFamily="34" charset="0"/>
            </a:endParaRPr>
          </a:p>
        </p:txBody>
      </p:sp>
      <p:sp>
        <p:nvSpPr>
          <p:cNvPr id="7" name="Rectangle : coins arrondis 6">
            <a:extLst>
              <a:ext uri="{FF2B5EF4-FFF2-40B4-BE49-F238E27FC236}">
                <a16:creationId xmlns:a16="http://schemas.microsoft.com/office/drawing/2014/main" id="{126AC40D-FC7D-4095-B01C-93562CFC743F}"/>
              </a:ext>
            </a:extLst>
          </p:cNvPr>
          <p:cNvSpPr/>
          <p:nvPr/>
        </p:nvSpPr>
        <p:spPr bwMode="auto">
          <a:xfrm>
            <a:off x="374729" y="4515079"/>
            <a:ext cx="1376952" cy="1235726"/>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CA" sz="2000" dirty="0">
                <a:solidFill>
                  <a:schemeClr val="tx1"/>
                </a:solidFill>
                <a:ea typeface="Segoe UI" pitchFamily="34" charset="0"/>
                <a:cs typeface="Segoe UI" pitchFamily="34" charset="0"/>
              </a:rPr>
              <a:t>Guest VM </a:t>
            </a:r>
          </a:p>
          <a:p>
            <a:pPr algn="ctr" defTabSz="932472" fontAlgn="base">
              <a:spcBef>
                <a:spcPct val="0"/>
              </a:spcBef>
              <a:spcAft>
                <a:spcPct val="0"/>
              </a:spcAft>
            </a:pPr>
            <a:r>
              <a:rPr lang="en-CA" sz="2000" dirty="0">
                <a:solidFill>
                  <a:schemeClr val="tx1"/>
                </a:solidFill>
                <a:ea typeface="Segoe UI" pitchFamily="34" charset="0"/>
                <a:cs typeface="Segoe UI" pitchFamily="34" charset="0"/>
              </a:rPr>
              <a:t>OS</a:t>
            </a:r>
          </a:p>
        </p:txBody>
      </p:sp>
      <p:sp>
        <p:nvSpPr>
          <p:cNvPr id="8" name="ZoneTexte 7">
            <a:extLst>
              <a:ext uri="{FF2B5EF4-FFF2-40B4-BE49-F238E27FC236}">
                <a16:creationId xmlns:a16="http://schemas.microsoft.com/office/drawing/2014/main" id="{9389720A-3D5A-4FAD-A3C4-A1823F8F1B79}"/>
              </a:ext>
            </a:extLst>
          </p:cNvPr>
          <p:cNvSpPr txBox="1"/>
          <p:nvPr/>
        </p:nvSpPr>
        <p:spPr>
          <a:xfrm>
            <a:off x="214905" y="6093023"/>
            <a:ext cx="2418125" cy="318794"/>
          </a:xfrm>
          <a:prstGeom prst="rect">
            <a:avLst/>
          </a:prstGeom>
          <a:noFill/>
        </p:spPr>
        <p:txBody>
          <a:bodyPr wrap="square" lIns="0" tIns="0" rIns="0" bIns="0" rtlCol="0">
            <a:spAutoFit/>
          </a:bodyPr>
          <a:lstStyle/>
          <a:p>
            <a:pPr algn="l"/>
            <a:r>
              <a:rPr lang="en-CA" sz="2000" dirty="0">
                <a:gradFill>
                  <a:gsLst>
                    <a:gs pos="2917">
                      <a:schemeClr val="tx1"/>
                    </a:gs>
                    <a:gs pos="30000">
                      <a:schemeClr val="tx1"/>
                    </a:gs>
                  </a:gsLst>
                  <a:lin ang="5400000" scaled="0"/>
                </a:gradFill>
              </a:rPr>
              <a:t>Existing or New Apps</a:t>
            </a:r>
          </a:p>
        </p:txBody>
      </p:sp>
      <p:grpSp>
        <p:nvGrpSpPr>
          <p:cNvPr id="14" name="Groupe 13">
            <a:extLst>
              <a:ext uri="{FF2B5EF4-FFF2-40B4-BE49-F238E27FC236}">
                <a16:creationId xmlns:a16="http://schemas.microsoft.com/office/drawing/2014/main" id="{C78268EF-CC4A-448F-9031-14929DD2EED1}"/>
              </a:ext>
            </a:extLst>
          </p:cNvPr>
          <p:cNvGrpSpPr/>
          <p:nvPr/>
        </p:nvGrpSpPr>
        <p:grpSpPr>
          <a:xfrm>
            <a:off x="3534096" y="2324563"/>
            <a:ext cx="1654853" cy="1465243"/>
            <a:chOff x="2817995" y="2324559"/>
            <a:chExt cx="1654853" cy="1465243"/>
          </a:xfrm>
        </p:grpSpPr>
        <p:sp>
          <p:nvSpPr>
            <p:cNvPr id="9" name="Rectangle 8">
              <a:extLst>
                <a:ext uri="{FF2B5EF4-FFF2-40B4-BE49-F238E27FC236}">
                  <a16:creationId xmlns:a16="http://schemas.microsoft.com/office/drawing/2014/main" id="{D611C8ED-BBF7-44B3-8213-B6B05394E899}"/>
                </a:ext>
              </a:extLst>
            </p:cNvPr>
            <p:cNvSpPr/>
            <p:nvPr/>
          </p:nvSpPr>
          <p:spPr bwMode="auto">
            <a:xfrm>
              <a:off x="2908453" y="2324559"/>
              <a:ext cx="1564395" cy="1465243"/>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fr-CA" sz="2000" dirty="0">
                  <a:solidFill>
                    <a:schemeClr val="tx1"/>
                  </a:solidFill>
                  <a:ea typeface="Segoe UI" pitchFamily="34" charset="0"/>
                  <a:cs typeface="Segoe UI" pitchFamily="34" charset="0"/>
                </a:rPr>
                <a:t>Container</a:t>
              </a:r>
              <a:endParaRPr lang="en-CA" sz="2000" dirty="0" err="1">
                <a:solidFill>
                  <a:schemeClr val="tx1"/>
                </a:solidFill>
                <a:ea typeface="Segoe UI" pitchFamily="34" charset="0"/>
                <a:cs typeface="Segoe UI" pitchFamily="34" charset="0"/>
              </a:endParaRPr>
            </a:p>
          </p:txBody>
        </p:sp>
        <p:sp>
          <p:nvSpPr>
            <p:cNvPr id="11" name="Rectangle : coins arrondis 10">
              <a:extLst>
                <a:ext uri="{FF2B5EF4-FFF2-40B4-BE49-F238E27FC236}">
                  <a16:creationId xmlns:a16="http://schemas.microsoft.com/office/drawing/2014/main" id="{9559AA67-0962-4FE5-A025-BBCC3EB688D7}"/>
                </a:ext>
              </a:extLst>
            </p:cNvPr>
            <p:cNvSpPr/>
            <p:nvPr/>
          </p:nvSpPr>
          <p:spPr bwMode="auto">
            <a:xfrm>
              <a:off x="3175650" y="2864386"/>
              <a:ext cx="1029999" cy="405787"/>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CA" dirty="0">
                  <a:solidFill>
                    <a:schemeClr val="tx1"/>
                  </a:solidFill>
                  <a:ea typeface="Segoe UI" pitchFamily="34" charset="0"/>
                  <a:cs typeface="Segoe UI" pitchFamily="34" charset="0"/>
                </a:rPr>
                <a:t>App</a:t>
              </a:r>
              <a:endParaRPr lang="en-CA" sz="2000" dirty="0" err="1">
                <a:solidFill>
                  <a:schemeClr val="tx1"/>
                </a:solidFill>
                <a:ea typeface="Segoe UI" pitchFamily="34" charset="0"/>
                <a:cs typeface="Segoe UI" pitchFamily="34" charset="0"/>
              </a:endParaRPr>
            </a:p>
          </p:txBody>
        </p:sp>
        <p:pic>
          <p:nvPicPr>
            <p:cNvPr id="13" name="Image 12">
              <a:extLst>
                <a:ext uri="{FF2B5EF4-FFF2-40B4-BE49-F238E27FC236}">
                  <a16:creationId xmlns:a16="http://schemas.microsoft.com/office/drawing/2014/main" id="{E48B6BAD-0B5C-46C8-BE30-C805BA0C1EC7}"/>
                </a:ext>
              </a:extLst>
            </p:cNvPr>
            <p:cNvPicPr>
              <a:picLocks noChangeAspect="1"/>
            </p:cNvPicPr>
            <p:nvPr/>
          </p:nvPicPr>
          <p:blipFill>
            <a:blip r:embed="rId3"/>
            <a:stretch>
              <a:fillRect/>
            </a:stretch>
          </p:blipFill>
          <p:spPr>
            <a:xfrm>
              <a:off x="2817995" y="3184029"/>
              <a:ext cx="844709" cy="605773"/>
            </a:xfrm>
            <a:prstGeom prst="rect">
              <a:avLst/>
            </a:prstGeom>
          </p:spPr>
        </p:pic>
      </p:grpSp>
      <p:grpSp>
        <p:nvGrpSpPr>
          <p:cNvPr id="15" name="Groupe 14">
            <a:extLst>
              <a:ext uri="{FF2B5EF4-FFF2-40B4-BE49-F238E27FC236}">
                <a16:creationId xmlns:a16="http://schemas.microsoft.com/office/drawing/2014/main" id="{01640961-86A8-4EEB-9120-B0B41A11C9FA}"/>
              </a:ext>
            </a:extLst>
          </p:cNvPr>
          <p:cNvGrpSpPr/>
          <p:nvPr/>
        </p:nvGrpSpPr>
        <p:grpSpPr>
          <a:xfrm>
            <a:off x="5245983" y="4332527"/>
            <a:ext cx="1654853" cy="1465243"/>
            <a:chOff x="2817995" y="2324559"/>
            <a:chExt cx="1654853" cy="1465243"/>
          </a:xfrm>
        </p:grpSpPr>
        <p:sp>
          <p:nvSpPr>
            <p:cNvPr id="16" name="Rectangle 15">
              <a:extLst>
                <a:ext uri="{FF2B5EF4-FFF2-40B4-BE49-F238E27FC236}">
                  <a16:creationId xmlns:a16="http://schemas.microsoft.com/office/drawing/2014/main" id="{F62537F6-BAC3-4F3C-8D54-14DFF5D562D4}"/>
                </a:ext>
              </a:extLst>
            </p:cNvPr>
            <p:cNvSpPr/>
            <p:nvPr/>
          </p:nvSpPr>
          <p:spPr bwMode="auto">
            <a:xfrm>
              <a:off x="2908453" y="2324559"/>
              <a:ext cx="1564395" cy="1465243"/>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fr-CA" sz="2000" dirty="0">
                  <a:solidFill>
                    <a:schemeClr val="tx1"/>
                  </a:solidFill>
                  <a:ea typeface="Segoe UI" pitchFamily="34" charset="0"/>
                  <a:cs typeface="Segoe UI" pitchFamily="34" charset="0"/>
                </a:rPr>
                <a:t>Container</a:t>
              </a:r>
              <a:endParaRPr lang="en-CA" sz="2000" dirty="0" err="1">
                <a:solidFill>
                  <a:schemeClr val="tx1"/>
                </a:solidFill>
                <a:ea typeface="Segoe UI" pitchFamily="34" charset="0"/>
                <a:cs typeface="Segoe UI" pitchFamily="34" charset="0"/>
              </a:endParaRPr>
            </a:p>
          </p:txBody>
        </p:sp>
        <p:sp>
          <p:nvSpPr>
            <p:cNvPr id="17" name="Rectangle : coins arrondis 16">
              <a:extLst>
                <a:ext uri="{FF2B5EF4-FFF2-40B4-BE49-F238E27FC236}">
                  <a16:creationId xmlns:a16="http://schemas.microsoft.com/office/drawing/2014/main" id="{F4E828FB-3B4F-41CC-A85C-17582A7C8CD2}"/>
                </a:ext>
              </a:extLst>
            </p:cNvPr>
            <p:cNvSpPr/>
            <p:nvPr/>
          </p:nvSpPr>
          <p:spPr bwMode="auto">
            <a:xfrm>
              <a:off x="3175650" y="2864386"/>
              <a:ext cx="1029999" cy="405787"/>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CA" dirty="0">
                  <a:solidFill>
                    <a:schemeClr val="tx1"/>
                  </a:solidFill>
                  <a:ea typeface="Segoe UI" pitchFamily="34" charset="0"/>
                  <a:cs typeface="Segoe UI" pitchFamily="34" charset="0"/>
                </a:rPr>
                <a:t>App</a:t>
              </a:r>
              <a:endParaRPr lang="en-CA" sz="2000" dirty="0" err="1">
                <a:solidFill>
                  <a:schemeClr val="tx1"/>
                </a:solidFill>
                <a:ea typeface="Segoe UI" pitchFamily="34" charset="0"/>
                <a:cs typeface="Segoe UI" pitchFamily="34" charset="0"/>
              </a:endParaRPr>
            </a:p>
          </p:txBody>
        </p:sp>
        <p:pic>
          <p:nvPicPr>
            <p:cNvPr id="18" name="Image 17">
              <a:extLst>
                <a:ext uri="{FF2B5EF4-FFF2-40B4-BE49-F238E27FC236}">
                  <a16:creationId xmlns:a16="http://schemas.microsoft.com/office/drawing/2014/main" id="{1F2C5F7C-9171-4E95-A3F9-E57C25440735}"/>
                </a:ext>
              </a:extLst>
            </p:cNvPr>
            <p:cNvPicPr>
              <a:picLocks noChangeAspect="1"/>
            </p:cNvPicPr>
            <p:nvPr/>
          </p:nvPicPr>
          <p:blipFill>
            <a:blip r:embed="rId3"/>
            <a:stretch>
              <a:fillRect/>
            </a:stretch>
          </p:blipFill>
          <p:spPr>
            <a:xfrm>
              <a:off x="2817995" y="3184029"/>
              <a:ext cx="844709" cy="605773"/>
            </a:xfrm>
            <a:prstGeom prst="rect">
              <a:avLst/>
            </a:prstGeom>
          </p:spPr>
        </p:pic>
      </p:grpSp>
      <p:grpSp>
        <p:nvGrpSpPr>
          <p:cNvPr id="19" name="Groupe 18">
            <a:extLst>
              <a:ext uri="{FF2B5EF4-FFF2-40B4-BE49-F238E27FC236}">
                <a16:creationId xmlns:a16="http://schemas.microsoft.com/office/drawing/2014/main" id="{36F88B05-AA1D-4296-BCD8-A3B989D309E8}"/>
              </a:ext>
            </a:extLst>
          </p:cNvPr>
          <p:cNvGrpSpPr/>
          <p:nvPr/>
        </p:nvGrpSpPr>
        <p:grpSpPr>
          <a:xfrm>
            <a:off x="5268013" y="2332216"/>
            <a:ext cx="1654853" cy="1465243"/>
            <a:chOff x="2817995" y="2324559"/>
            <a:chExt cx="1654853" cy="1465243"/>
          </a:xfrm>
        </p:grpSpPr>
        <p:sp>
          <p:nvSpPr>
            <p:cNvPr id="20" name="Rectangle 19">
              <a:extLst>
                <a:ext uri="{FF2B5EF4-FFF2-40B4-BE49-F238E27FC236}">
                  <a16:creationId xmlns:a16="http://schemas.microsoft.com/office/drawing/2014/main" id="{87A87E76-8F17-4293-8DD9-4F6817D164EB}"/>
                </a:ext>
              </a:extLst>
            </p:cNvPr>
            <p:cNvSpPr/>
            <p:nvPr/>
          </p:nvSpPr>
          <p:spPr bwMode="auto">
            <a:xfrm>
              <a:off x="2908453" y="2324559"/>
              <a:ext cx="1564395" cy="1465243"/>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fr-CA" sz="2000" dirty="0">
                  <a:solidFill>
                    <a:schemeClr val="tx1"/>
                  </a:solidFill>
                  <a:ea typeface="Segoe UI" pitchFamily="34" charset="0"/>
                  <a:cs typeface="Segoe UI" pitchFamily="34" charset="0"/>
                </a:rPr>
                <a:t>Container</a:t>
              </a:r>
              <a:endParaRPr lang="en-CA" sz="2000" dirty="0" err="1">
                <a:solidFill>
                  <a:schemeClr val="tx1"/>
                </a:solidFill>
                <a:ea typeface="Segoe UI" pitchFamily="34" charset="0"/>
                <a:cs typeface="Segoe UI" pitchFamily="34" charset="0"/>
              </a:endParaRPr>
            </a:p>
          </p:txBody>
        </p:sp>
        <p:sp>
          <p:nvSpPr>
            <p:cNvPr id="21" name="Rectangle : coins arrondis 20">
              <a:extLst>
                <a:ext uri="{FF2B5EF4-FFF2-40B4-BE49-F238E27FC236}">
                  <a16:creationId xmlns:a16="http://schemas.microsoft.com/office/drawing/2014/main" id="{7B91295B-3591-4448-B417-3DB9062CA213}"/>
                </a:ext>
              </a:extLst>
            </p:cNvPr>
            <p:cNvSpPr/>
            <p:nvPr/>
          </p:nvSpPr>
          <p:spPr bwMode="auto">
            <a:xfrm>
              <a:off x="3175650" y="2864386"/>
              <a:ext cx="1029999" cy="405787"/>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CA" dirty="0">
                  <a:solidFill>
                    <a:schemeClr val="tx1"/>
                  </a:solidFill>
                  <a:ea typeface="Segoe UI" pitchFamily="34" charset="0"/>
                  <a:cs typeface="Segoe UI" pitchFamily="34" charset="0"/>
                </a:rPr>
                <a:t>App</a:t>
              </a:r>
              <a:endParaRPr lang="en-CA" sz="2000" dirty="0" err="1">
                <a:solidFill>
                  <a:schemeClr val="tx1"/>
                </a:solidFill>
                <a:ea typeface="Segoe UI" pitchFamily="34" charset="0"/>
                <a:cs typeface="Segoe UI" pitchFamily="34" charset="0"/>
              </a:endParaRPr>
            </a:p>
          </p:txBody>
        </p:sp>
        <p:pic>
          <p:nvPicPr>
            <p:cNvPr id="22" name="Image 21">
              <a:extLst>
                <a:ext uri="{FF2B5EF4-FFF2-40B4-BE49-F238E27FC236}">
                  <a16:creationId xmlns:a16="http://schemas.microsoft.com/office/drawing/2014/main" id="{96438C75-F77D-40AF-A411-0AF67AA95E98}"/>
                </a:ext>
              </a:extLst>
            </p:cNvPr>
            <p:cNvPicPr>
              <a:picLocks noChangeAspect="1"/>
            </p:cNvPicPr>
            <p:nvPr/>
          </p:nvPicPr>
          <p:blipFill>
            <a:blip r:embed="rId3"/>
            <a:stretch>
              <a:fillRect/>
            </a:stretch>
          </p:blipFill>
          <p:spPr>
            <a:xfrm>
              <a:off x="2817995" y="3184029"/>
              <a:ext cx="844709" cy="605773"/>
            </a:xfrm>
            <a:prstGeom prst="rect">
              <a:avLst/>
            </a:prstGeom>
          </p:spPr>
        </p:pic>
      </p:grpSp>
      <p:grpSp>
        <p:nvGrpSpPr>
          <p:cNvPr id="23" name="Groupe 22">
            <a:extLst>
              <a:ext uri="{FF2B5EF4-FFF2-40B4-BE49-F238E27FC236}">
                <a16:creationId xmlns:a16="http://schemas.microsoft.com/office/drawing/2014/main" id="{20259B5F-2209-4A96-AAA3-6BC1A4E6369C}"/>
              </a:ext>
            </a:extLst>
          </p:cNvPr>
          <p:cNvGrpSpPr/>
          <p:nvPr/>
        </p:nvGrpSpPr>
        <p:grpSpPr>
          <a:xfrm>
            <a:off x="3544825" y="4318358"/>
            <a:ext cx="1654853" cy="1465243"/>
            <a:chOff x="2817995" y="2324559"/>
            <a:chExt cx="1654853" cy="1465243"/>
          </a:xfrm>
        </p:grpSpPr>
        <p:sp>
          <p:nvSpPr>
            <p:cNvPr id="24" name="Rectangle 23">
              <a:extLst>
                <a:ext uri="{FF2B5EF4-FFF2-40B4-BE49-F238E27FC236}">
                  <a16:creationId xmlns:a16="http://schemas.microsoft.com/office/drawing/2014/main" id="{15505721-A7A4-46B0-BFB3-D4E63526DD60}"/>
                </a:ext>
              </a:extLst>
            </p:cNvPr>
            <p:cNvSpPr/>
            <p:nvPr/>
          </p:nvSpPr>
          <p:spPr bwMode="auto">
            <a:xfrm>
              <a:off x="2908453" y="2324559"/>
              <a:ext cx="1564395" cy="1465243"/>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fr-CA" sz="2000" dirty="0">
                  <a:solidFill>
                    <a:schemeClr val="tx1"/>
                  </a:solidFill>
                  <a:ea typeface="Segoe UI" pitchFamily="34" charset="0"/>
                  <a:cs typeface="Segoe UI" pitchFamily="34" charset="0"/>
                </a:rPr>
                <a:t>Container</a:t>
              </a:r>
              <a:endParaRPr lang="en-CA" sz="2000" dirty="0" err="1">
                <a:solidFill>
                  <a:schemeClr val="tx1"/>
                </a:solidFill>
                <a:ea typeface="Segoe UI" pitchFamily="34" charset="0"/>
                <a:cs typeface="Segoe UI" pitchFamily="34" charset="0"/>
              </a:endParaRPr>
            </a:p>
          </p:txBody>
        </p:sp>
        <p:sp>
          <p:nvSpPr>
            <p:cNvPr id="25" name="Rectangle : coins arrondis 24">
              <a:extLst>
                <a:ext uri="{FF2B5EF4-FFF2-40B4-BE49-F238E27FC236}">
                  <a16:creationId xmlns:a16="http://schemas.microsoft.com/office/drawing/2014/main" id="{24AAA7A9-438F-4FD6-A3D1-1254F59E2D39}"/>
                </a:ext>
              </a:extLst>
            </p:cNvPr>
            <p:cNvSpPr/>
            <p:nvPr/>
          </p:nvSpPr>
          <p:spPr bwMode="auto">
            <a:xfrm>
              <a:off x="3175650" y="2864386"/>
              <a:ext cx="1029999" cy="405787"/>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CA" dirty="0">
                  <a:solidFill>
                    <a:schemeClr val="tx1"/>
                  </a:solidFill>
                  <a:ea typeface="Segoe UI" pitchFamily="34" charset="0"/>
                  <a:cs typeface="Segoe UI" pitchFamily="34" charset="0"/>
                </a:rPr>
                <a:t>App</a:t>
              </a:r>
              <a:endParaRPr lang="en-CA" sz="2000" dirty="0" err="1">
                <a:solidFill>
                  <a:schemeClr val="tx1"/>
                </a:solidFill>
                <a:ea typeface="Segoe UI" pitchFamily="34" charset="0"/>
                <a:cs typeface="Segoe UI" pitchFamily="34" charset="0"/>
              </a:endParaRPr>
            </a:p>
          </p:txBody>
        </p:sp>
        <p:pic>
          <p:nvPicPr>
            <p:cNvPr id="26" name="Image 25">
              <a:extLst>
                <a:ext uri="{FF2B5EF4-FFF2-40B4-BE49-F238E27FC236}">
                  <a16:creationId xmlns:a16="http://schemas.microsoft.com/office/drawing/2014/main" id="{B5EE72EC-A28D-490A-8222-EB201E8F34DB}"/>
                </a:ext>
              </a:extLst>
            </p:cNvPr>
            <p:cNvPicPr>
              <a:picLocks noChangeAspect="1"/>
            </p:cNvPicPr>
            <p:nvPr/>
          </p:nvPicPr>
          <p:blipFill>
            <a:blip r:embed="rId3"/>
            <a:stretch>
              <a:fillRect/>
            </a:stretch>
          </p:blipFill>
          <p:spPr>
            <a:xfrm>
              <a:off x="2817995" y="3184029"/>
              <a:ext cx="844709" cy="605773"/>
            </a:xfrm>
            <a:prstGeom prst="rect">
              <a:avLst/>
            </a:prstGeom>
          </p:spPr>
        </p:pic>
      </p:grpSp>
      <p:grpSp>
        <p:nvGrpSpPr>
          <p:cNvPr id="76" name="Groupe 75">
            <a:extLst>
              <a:ext uri="{FF2B5EF4-FFF2-40B4-BE49-F238E27FC236}">
                <a16:creationId xmlns:a16="http://schemas.microsoft.com/office/drawing/2014/main" id="{1C28554F-157A-4F7A-B791-D84D4AF5DBCD}"/>
              </a:ext>
            </a:extLst>
          </p:cNvPr>
          <p:cNvGrpSpPr/>
          <p:nvPr/>
        </p:nvGrpSpPr>
        <p:grpSpPr>
          <a:xfrm>
            <a:off x="7844141" y="1958367"/>
            <a:ext cx="3960778" cy="4103547"/>
            <a:chOff x="7822530" y="784543"/>
            <a:chExt cx="3960778" cy="4103547"/>
          </a:xfrm>
        </p:grpSpPr>
        <p:grpSp>
          <p:nvGrpSpPr>
            <p:cNvPr id="43" name="Groupe 42">
              <a:extLst>
                <a:ext uri="{FF2B5EF4-FFF2-40B4-BE49-F238E27FC236}">
                  <a16:creationId xmlns:a16="http://schemas.microsoft.com/office/drawing/2014/main" id="{EEF37766-AF15-4A8A-A39A-09469208308C}"/>
                </a:ext>
              </a:extLst>
            </p:cNvPr>
            <p:cNvGrpSpPr/>
            <p:nvPr/>
          </p:nvGrpSpPr>
          <p:grpSpPr>
            <a:xfrm>
              <a:off x="8139411" y="822306"/>
              <a:ext cx="1564395" cy="1564395"/>
              <a:chOff x="7823113" y="834787"/>
              <a:chExt cx="1564395" cy="1564395"/>
            </a:xfrm>
          </p:grpSpPr>
          <p:pic>
            <p:nvPicPr>
              <p:cNvPr id="40" name="Image 39">
                <a:extLst>
                  <a:ext uri="{FF2B5EF4-FFF2-40B4-BE49-F238E27FC236}">
                    <a16:creationId xmlns:a16="http://schemas.microsoft.com/office/drawing/2014/main" id="{AAB3060C-963A-4FFE-9038-A3AF3AE96A8C}"/>
                  </a:ext>
                </a:extLst>
              </p:cNvPr>
              <p:cNvPicPr>
                <a:picLocks noChangeAspect="1"/>
              </p:cNvPicPr>
              <p:nvPr/>
            </p:nvPicPr>
            <p:blipFill>
              <a:blip r:embed="rId4"/>
              <a:stretch>
                <a:fillRect/>
              </a:stretch>
            </p:blipFill>
            <p:spPr>
              <a:xfrm>
                <a:off x="7823113" y="834787"/>
                <a:ext cx="1564395" cy="1564395"/>
              </a:xfrm>
              <a:prstGeom prst="rect">
                <a:avLst/>
              </a:prstGeom>
            </p:spPr>
          </p:pic>
          <p:pic>
            <p:nvPicPr>
              <p:cNvPr id="42" name="Image 41">
                <a:extLst>
                  <a:ext uri="{FF2B5EF4-FFF2-40B4-BE49-F238E27FC236}">
                    <a16:creationId xmlns:a16="http://schemas.microsoft.com/office/drawing/2014/main" id="{1EC9A30A-4AED-4855-A49E-B020C406D3F7}"/>
                  </a:ext>
                </a:extLst>
              </p:cNvPr>
              <p:cNvPicPr>
                <a:picLocks noChangeAspect="1"/>
              </p:cNvPicPr>
              <p:nvPr/>
            </p:nvPicPr>
            <p:blipFill>
              <a:blip r:embed="rId5"/>
              <a:stretch>
                <a:fillRect/>
              </a:stretch>
            </p:blipFill>
            <p:spPr>
              <a:xfrm>
                <a:off x="8368827" y="1390330"/>
                <a:ext cx="456588" cy="456588"/>
              </a:xfrm>
              <a:prstGeom prst="rect">
                <a:avLst/>
              </a:prstGeom>
            </p:spPr>
          </p:pic>
        </p:grpSp>
        <p:grpSp>
          <p:nvGrpSpPr>
            <p:cNvPr id="44" name="Groupe 43">
              <a:extLst>
                <a:ext uri="{FF2B5EF4-FFF2-40B4-BE49-F238E27FC236}">
                  <a16:creationId xmlns:a16="http://schemas.microsoft.com/office/drawing/2014/main" id="{5BF48F84-18B4-45F4-A675-1EEC04189D7D}"/>
                </a:ext>
              </a:extLst>
            </p:cNvPr>
            <p:cNvGrpSpPr/>
            <p:nvPr/>
          </p:nvGrpSpPr>
          <p:grpSpPr>
            <a:xfrm>
              <a:off x="7923862" y="1627360"/>
              <a:ext cx="1564395" cy="1564395"/>
              <a:chOff x="7823113" y="834787"/>
              <a:chExt cx="1564395" cy="1564395"/>
            </a:xfrm>
          </p:grpSpPr>
          <p:pic>
            <p:nvPicPr>
              <p:cNvPr id="45" name="Image 44">
                <a:extLst>
                  <a:ext uri="{FF2B5EF4-FFF2-40B4-BE49-F238E27FC236}">
                    <a16:creationId xmlns:a16="http://schemas.microsoft.com/office/drawing/2014/main" id="{C012B8CA-7AA2-4E1A-80D3-5011219AF526}"/>
                  </a:ext>
                </a:extLst>
              </p:cNvPr>
              <p:cNvPicPr>
                <a:picLocks noChangeAspect="1"/>
              </p:cNvPicPr>
              <p:nvPr/>
            </p:nvPicPr>
            <p:blipFill>
              <a:blip r:embed="rId4"/>
              <a:stretch>
                <a:fillRect/>
              </a:stretch>
            </p:blipFill>
            <p:spPr>
              <a:xfrm>
                <a:off x="7823113" y="834787"/>
                <a:ext cx="1564395" cy="1564395"/>
              </a:xfrm>
              <a:prstGeom prst="rect">
                <a:avLst/>
              </a:prstGeom>
            </p:spPr>
          </p:pic>
          <p:pic>
            <p:nvPicPr>
              <p:cNvPr id="46" name="Image 45">
                <a:extLst>
                  <a:ext uri="{FF2B5EF4-FFF2-40B4-BE49-F238E27FC236}">
                    <a16:creationId xmlns:a16="http://schemas.microsoft.com/office/drawing/2014/main" id="{522C802B-14F1-4132-8A77-DF49650E4833}"/>
                  </a:ext>
                </a:extLst>
              </p:cNvPr>
              <p:cNvPicPr>
                <a:picLocks noChangeAspect="1"/>
              </p:cNvPicPr>
              <p:nvPr/>
            </p:nvPicPr>
            <p:blipFill>
              <a:blip r:embed="rId5"/>
              <a:stretch>
                <a:fillRect/>
              </a:stretch>
            </p:blipFill>
            <p:spPr>
              <a:xfrm>
                <a:off x="8368827" y="1390330"/>
                <a:ext cx="456588" cy="456588"/>
              </a:xfrm>
              <a:prstGeom prst="rect">
                <a:avLst/>
              </a:prstGeom>
            </p:spPr>
          </p:pic>
        </p:grpSp>
        <p:grpSp>
          <p:nvGrpSpPr>
            <p:cNvPr id="47" name="Groupe 46">
              <a:extLst>
                <a:ext uri="{FF2B5EF4-FFF2-40B4-BE49-F238E27FC236}">
                  <a16:creationId xmlns:a16="http://schemas.microsoft.com/office/drawing/2014/main" id="{DA3AAD11-1019-4651-BF70-A894E288E363}"/>
                </a:ext>
              </a:extLst>
            </p:cNvPr>
            <p:cNvGrpSpPr/>
            <p:nvPr/>
          </p:nvGrpSpPr>
          <p:grpSpPr>
            <a:xfrm>
              <a:off x="7822530" y="2465118"/>
              <a:ext cx="1564395" cy="1694160"/>
              <a:chOff x="7823113" y="834787"/>
              <a:chExt cx="1564395" cy="1564395"/>
            </a:xfrm>
          </p:grpSpPr>
          <p:pic>
            <p:nvPicPr>
              <p:cNvPr id="48" name="Image 47">
                <a:extLst>
                  <a:ext uri="{FF2B5EF4-FFF2-40B4-BE49-F238E27FC236}">
                    <a16:creationId xmlns:a16="http://schemas.microsoft.com/office/drawing/2014/main" id="{2DBE2998-C68A-424D-9354-C16F9A011796}"/>
                  </a:ext>
                </a:extLst>
              </p:cNvPr>
              <p:cNvPicPr>
                <a:picLocks noChangeAspect="1"/>
              </p:cNvPicPr>
              <p:nvPr/>
            </p:nvPicPr>
            <p:blipFill>
              <a:blip r:embed="rId4"/>
              <a:stretch>
                <a:fillRect/>
              </a:stretch>
            </p:blipFill>
            <p:spPr>
              <a:xfrm>
                <a:off x="7823113" y="834787"/>
                <a:ext cx="1564395" cy="1564395"/>
              </a:xfrm>
              <a:prstGeom prst="rect">
                <a:avLst/>
              </a:prstGeom>
            </p:spPr>
          </p:pic>
          <p:pic>
            <p:nvPicPr>
              <p:cNvPr id="49" name="Image 48">
                <a:extLst>
                  <a:ext uri="{FF2B5EF4-FFF2-40B4-BE49-F238E27FC236}">
                    <a16:creationId xmlns:a16="http://schemas.microsoft.com/office/drawing/2014/main" id="{4D66511D-27C9-43AE-841E-858FD1E8FC61}"/>
                  </a:ext>
                </a:extLst>
              </p:cNvPr>
              <p:cNvPicPr>
                <a:picLocks noChangeAspect="1"/>
              </p:cNvPicPr>
              <p:nvPr/>
            </p:nvPicPr>
            <p:blipFill>
              <a:blip r:embed="rId5"/>
              <a:stretch>
                <a:fillRect/>
              </a:stretch>
            </p:blipFill>
            <p:spPr>
              <a:xfrm>
                <a:off x="8368827" y="1390330"/>
                <a:ext cx="456588" cy="456588"/>
              </a:xfrm>
              <a:prstGeom prst="rect">
                <a:avLst/>
              </a:prstGeom>
            </p:spPr>
          </p:pic>
        </p:grpSp>
        <p:grpSp>
          <p:nvGrpSpPr>
            <p:cNvPr id="50" name="Groupe 49">
              <a:extLst>
                <a:ext uri="{FF2B5EF4-FFF2-40B4-BE49-F238E27FC236}">
                  <a16:creationId xmlns:a16="http://schemas.microsoft.com/office/drawing/2014/main" id="{294A2F88-E829-4D06-8F06-9EDE6F7990D9}"/>
                </a:ext>
              </a:extLst>
            </p:cNvPr>
            <p:cNvGrpSpPr/>
            <p:nvPr/>
          </p:nvGrpSpPr>
          <p:grpSpPr>
            <a:xfrm>
              <a:off x="9250012" y="784543"/>
              <a:ext cx="1564395" cy="1564395"/>
              <a:chOff x="7823113" y="834787"/>
              <a:chExt cx="1564395" cy="1564395"/>
            </a:xfrm>
          </p:grpSpPr>
          <p:pic>
            <p:nvPicPr>
              <p:cNvPr id="51" name="Image 50">
                <a:extLst>
                  <a:ext uri="{FF2B5EF4-FFF2-40B4-BE49-F238E27FC236}">
                    <a16:creationId xmlns:a16="http://schemas.microsoft.com/office/drawing/2014/main" id="{F412B90F-0936-4292-AF91-97C7E7450E47}"/>
                  </a:ext>
                </a:extLst>
              </p:cNvPr>
              <p:cNvPicPr>
                <a:picLocks noChangeAspect="1"/>
              </p:cNvPicPr>
              <p:nvPr/>
            </p:nvPicPr>
            <p:blipFill>
              <a:blip r:embed="rId4"/>
              <a:stretch>
                <a:fillRect/>
              </a:stretch>
            </p:blipFill>
            <p:spPr>
              <a:xfrm>
                <a:off x="7823113" y="834787"/>
                <a:ext cx="1564395" cy="1564395"/>
              </a:xfrm>
              <a:prstGeom prst="rect">
                <a:avLst/>
              </a:prstGeom>
            </p:spPr>
          </p:pic>
          <p:pic>
            <p:nvPicPr>
              <p:cNvPr id="52" name="Image 51">
                <a:extLst>
                  <a:ext uri="{FF2B5EF4-FFF2-40B4-BE49-F238E27FC236}">
                    <a16:creationId xmlns:a16="http://schemas.microsoft.com/office/drawing/2014/main" id="{8378668F-DF02-445C-8CAD-FF5DA4689BF1}"/>
                  </a:ext>
                </a:extLst>
              </p:cNvPr>
              <p:cNvPicPr>
                <a:picLocks noChangeAspect="1"/>
              </p:cNvPicPr>
              <p:nvPr/>
            </p:nvPicPr>
            <p:blipFill>
              <a:blip r:embed="rId5"/>
              <a:stretch>
                <a:fillRect/>
              </a:stretch>
            </p:blipFill>
            <p:spPr>
              <a:xfrm>
                <a:off x="8368827" y="1390330"/>
                <a:ext cx="456588" cy="456588"/>
              </a:xfrm>
              <a:prstGeom prst="rect">
                <a:avLst/>
              </a:prstGeom>
            </p:spPr>
          </p:pic>
        </p:grpSp>
        <p:grpSp>
          <p:nvGrpSpPr>
            <p:cNvPr id="53" name="Groupe 52">
              <a:extLst>
                <a:ext uri="{FF2B5EF4-FFF2-40B4-BE49-F238E27FC236}">
                  <a16:creationId xmlns:a16="http://schemas.microsoft.com/office/drawing/2014/main" id="{F8EAF732-7315-42B1-9C54-D2F97B7BA544}"/>
                </a:ext>
              </a:extLst>
            </p:cNvPr>
            <p:cNvGrpSpPr/>
            <p:nvPr/>
          </p:nvGrpSpPr>
          <p:grpSpPr>
            <a:xfrm>
              <a:off x="9107854" y="1613463"/>
              <a:ext cx="1564395" cy="1564395"/>
              <a:chOff x="7823113" y="834787"/>
              <a:chExt cx="1564395" cy="1564395"/>
            </a:xfrm>
          </p:grpSpPr>
          <p:pic>
            <p:nvPicPr>
              <p:cNvPr id="54" name="Image 53">
                <a:extLst>
                  <a:ext uri="{FF2B5EF4-FFF2-40B4-BE49-F238E27FC236}">
                    <a16:creationId xmlns:a16="http://schemas.microsoft.com/office/drawing/2014/main" id="{484B5173-21DF-46E5-B20F-69DEE91DCB50}"/>
                  </a:ext>
                </a:extLst>
              </p:cNvPr>
              <p:cNvPicPr>
                <a:picLocks noChangeAspect="1"/>
              </p:cNvPicPr>
              <p:nvPr/>
            </p:nvPicPr>
            <p:blipFill>
              <a:blip r:embed="rId4"/>
              <a:stretch>
                <a:fillRect/>
              </a:stretch>
            </p:blipFill>
            <p:spPr>
              <a:xfrm>
                <a:off x="7823113" y="834787"/>
                <a:ext cx="1564395" cy="1564395"/>
              </a:xfrm>
              <a:prstGeom prst="rect">
                <a:avLst/>
              </a:prstGeom>
            </p:spPr>
          </p:pic>
          <p:pic>
            <p:nvPicPr>
              <p:cNvPr id="55" name="Image 54">
                <a:extLst>
                  <a:ext uri="{FF2B5EF4-FFF2-40B4-BE49-F238E27FC236}">
                    <a16:creationId xmlns:a16="http://schemas.microsoft.com/office/drawing/2014/main" id="{C1888AC9-A019-4C47-A6BE-944CDE2981EA}"/>
                  </a:ext>
                </a:extLst>
              </p:cNvPr>
              <p:cNvPicPr>
                <a:picLocks noChangeAspect="1"/>
              </p:cNvPicPr>
              <p:nvPr/>
            </p:nvPicPr>
            <p:blipFill>
              <a:blip r:embed="rId5"/>
              <a:stretch>
                <a:fillRect/>
              </a:stretch>
            </p:blipFill>
            <p:spPr>
              <a:xfrm>
                <a:off x="8368827" y="1390330"/>
                <a:ext cx="456588" cy="456588"/>
              </a:xfrm>
              <a:prstGeom prst="rect">
                <a:avLst/>
              </a:prstGeom>
            </p:spPr>
          </p:pic>
        </p:grpSp>
        <p:grpSp>
          <p:nvGrpSpPr>
            <p:cNvPr id="56" name="Groupe 55">
              <a:extLst>
                <a:ext uri="{FF2B5EF4-FFF2-40B4-BE49-F238E27FC236}">
                  <a16:creationId xmlns:a16="http://schemas.microsoft.com/office/drawing/2014/main" id="{25589A92-032F-4174-892B-25C9C9B3D0D7}"/>
                </a:ext>
              </a:extLst>
            </p:cNvPr>
            <p:cNvGrpSpPr/>
            <p:nvPr/>
          </p:nvGrpSpPr>
          <p:grpSpPr>
            <a:xfrm>
              <a:off x="8965696" y="2487975"/>
              <a:ext cx="1564395" cy="1564395"/>
              <a:chOff x="7823113" y="834787"/>
              <a:chExt cx="1564395" cy="1564395"/>
            </a:xfrm>
          </p:grpSpPr>
          <p:pic>
            <p:nvPicPr>
              <p:cNvPr id="57" name="Image 56">
                <a:extLst>
                  <a:ext uri="{FF2B5EF4-FFF2-40B4-BE49-F238E27FC236}">
                    <a16:creationId xmlns:a16="http://schemas.microsoft.com/office/drawing/2014/main" id="{14F18993-C3E9-4CFE-BC05-1762BDE472A9}"/>
                  </a:ext>
                </a:extLst>
              </p:cNvPr>
              <p:cNvPicPr>
                <a:picLocks noChangeAspect="1"/>
              </p:cNvPicPr>
              <p:nvPr/>
            </p:nvPicPr>
            <p:blipFill>
              <a:blip r:embed="rId4"/>
              <a:stretch>
                <a:fillRect/>
              </a:stretch>
            </p:blipFill>
            <p:spPr>
              <a:xfrm>
                <a:off x="7823113" y="834787"/>
                <a:ext cx="1564395" cy="1564395"/>
              </a:xfrm>
              <a:prstGeom prst="rect">
                <a:avLst/>
              </a:prstGeom>
            </p:spPr>
          </p:pic>
          <p:pic>
            <p:nvPicPr>
              <p:cNvPr id="58" name="Image 57">
                <a:extLst>
                  <a:ext uri="{FF2B5EF4-FFF2-40B4-BE49-F238E27FC236}">
                    <a16:creationId xmlns:a16="http://schemas.microsoft.com/office/drawing/2014/main" id="{CC3F8AAC-6963-4616-9F87-43B4AD0B7C48}"/>
                  </a:ext>
                </a:extLst>
              </p:cNvPr>
              <p:cNvPicPr>
                <a:picLocks noChangeAspect="1"/>
              </p:cNvPicPr>
              <p:nvPr/>
            </p:nvPicPr>
            <p:blipFill>
              <a:blip r:embed="rId5"/>
              <a:stretch>
                <a:fillRect/>
              </a:stretch>
            </p:blipFill>
            <p:spPr>
              <a:xfrm>
                <a:off x="8368827" y="1390330"/>
                <a:ext cx="456588" cy="456588"/>
              </a:xfrm>
              <a:prstGeom prst="rect">
                <a:avLst/>
              </a:prstGeom>
            </p:spPr>
          </p:pic>
        </p:grpSp>
        <p:grpSp>
          <p:nvGrpSpPr>
            <p:cNvPr id="59" name="Groupe 58">
              <a:extLst>
                <a:ext uri="{FF2B5EF4-FFF2-40B4-BE49-F238E27FC236}">
                  <a16:creationId xmlns:a16="http://schemas.microsoft.com/office/drawing/2014/main" id="{85D4A08B-7525-4E39-BDF2-09EDE1DC2C33}"/>
                </a:ext>
              </a:extLst>
            </p:cNvPr>
            <p:cNvGrpSpPr/>
            <p:nvPr/>
          </p:nvGrpSpPr>
          <p:grpSpPr>
            <a:xfrm>
              <a:off x="7917089" y="3292913"/>
              <a:ext cx="1564395" cy="1564395"/>
              <a:chOff x="7823113" y="834787"/>
              <a:chExt cx="1564395" cy="1564395"/>
            </a:xfrm>
          </p:grpSpPr>
          <p:pic>
            <p:nvPicPr>
              <p:cNvPr id="60" name="Image 59">
                <a:extLst>
                  <a:ext uri="{FF2B5EF4-FFF2-40B4-BE49-F238E27FC236}">
                    <a16:creationId xmlns:a16="http://schemas.microsoft.com/office/drawing/2014/main" id="{DEE1653B-C8DD-4116-93A5-8FF5A24E2395}"/>
                  </a:ext>
                </a:extLst>
              </p:cNvPr>
              <p:cNvPicPr>
                <a:picLocks noChangeAspect="1"/>
              </p:cNvPicPr>
              <p:nvPr/>
            </p:nvPicPr>
            <p:blipFill>
              <a:blip r:embed="rId4"/>
              <a:stretch>
                <a:fillRect/>
              </a:stretch>
            </p:blipFill>
            <p:spPr>
              <a:xfrm>
                <a:off x="7823113" y="834787"/>
                <a:ext cx="1564395" cy="1564395"/>
              </a:xfrm>
              <a:prstGeom prst="rect">
                <a:avLst/>
              </a:prstGeom>
            </p:spPr>
          </p:pic>
          <p:pic>
            <p:nvPicPr>
              <p:cNvPr id="61" name="Image 60">
                <a:extLst>
                  <a:ext uri="{FF2B5EF4-FFF2-40B4-BE49-F238E27FC236}">
                    <a16:creationId xmlns:a16="http://schemas.microsoft.com/office/drawing/2014/main" id="{5347DF54-7EE8-48D8-AEB2-1EDBB18BBA3F}"/>
                  </a:ext>
                </a:extLst>
              </p:cNvPr>
              <p:cNvPicPr>
                <a:picLocks noChangeAspect="1"/>
              </p:cNvPicPr>
              <p:nvPr/>
            </p:nvPicPr>
            <p:blipFill>
              <a:blip r:embed="rId5"/>
              <a:stretch>
                <a:fillRect/>
              </a:stretch>
            </p:blipFill>
            <p:spPr>
              <a:xfrm>
                <a:off x="8368827" y="1390330"/>
                <a:ext cx="456588" cy="456588"/>
              </a:xfrm>
              <a:prstGeom prst="rect">
                <a:avLst/>
              </a:prstGeom>
            </p:spPr>
          </p:pic>
        </p:grpSp>
        <p:grpSp>
          <p:nvGrpSpPr>
            <p:cNvPr id="62" name="Groupe 61">
              <a:extLst>
                <a:ext uri="{FF2B5EF4-FFF2-40B4-BE49-F238E27FC236}">
                  <a16:creationId xmlns:a16="http://schemas.microsoft.com/office/drawing/2014/main" id="{87E63E06-C40C-405D-A50F-96EB93E73011}"/>
                </a:ext>
              </a:extLst>
            </p:cNvPr>
            <p:cNvGrpSpPr/>
            <p:nvPr/>
          </p:nvGrpSpPr>
          <p:grpSpPr>
            <a:xfrm>
              <a:off x="9124622" y="3323695"/>
              <a:ext cx="1564395" cy="1564395"/>
              <a:chOff x="7823113" y="834787"/>
              <a:chExt cx="1564395" cy="1564395"/>
            </a:xfrm>
          </p:grpSpPr>
          <p:pic>
            <p:nvPicPr>
              <p:cNvPr id="63" name="Image 62">
                <a:extLst>
                  <a:ext uri="{FF2B5EF4-FFF2-40B4-BE49-F238E27FC236}">
                    <a16:creationId xmlns:a16="http://schemas.microsoft.com/office/drawing/2014/main" id="{F3EA44E9-7AA3-4AFB-B0F0-D6D1E4462F5D}"/>
                  </a:ext>
                </a:extLst>
              </p:cNvPr>
              <p:cNvPicPr>
                <a:picLocks noChangeAspect="1"/>
              </p:cNvPicPr>
              <p:nvPr/>
            </p:nvPicPr>
            <p:blipFill>
              <a:blip r:embed="rId4"/>
              <a:stretch>
                <a:fillRect/>
              </a:stretch>
            </p:blipFill>
            <p:spPr>
              <a:xfrm>
                <a:off x="7823113" y="834787"/>
                <a:ext cx="1564395" cy="1564395"/>
              </a:xfrm>
              <a:prstGeom prst="rect">
                <a:avLst/>
              </a:prstGeom>
            </p:spPr>
          </p:pic>
          <p:pic>
            <p:nvPicPr>
              <p:cNvPr id="64" name="Image 63">
                <a:extLst>
                  <a:ext uri="{FF2B5EF4-FFF2-40B4-BE49-F238E27FC236}">
                    <a16:creationId xmlns:a16="http://schemas.microsoft.com/office/drawing/2014/main" id="{F7955E59-6512-4F51-A446-AA6FE8125927}"/>
                  </a:ext>
                </a:extLst>
              </p:cNvPr>
              <p:cNvPicPr>
                <a:picLocks noChangeAspect="1"/>
              </p:cNvPicPr>
              <p:nvPr/>
            </p:nvPicPr>
            <p:blipFill>
              <a:blip r:embed="rId5"/>
              <a:stretch>
                <a:fillRect/>
              </a:stretch>
            </p:blipFill>
            <p:spPr>
              <a:xfrm>
                <a:off x="8368827" y="1390330"/>
                <a:ext cx="456588" cy="456588"/>
              </a:xfrm>
              <a:prstGeom prst="rect">
                <a:avLst/>
              </a:prstGeom>
            </p:spPr>
          </p:pic>
        </p:grpSp>
        <p:grpSp>
          <p:nvGrpSpPr>
            <p:cNvPr id="67" name="Groupe 66">
              <a:extLst>
                <a:ext uri="{FF2B5EF4-FFF2-40B4-BE49-F238E27FC236}">
                  <a16:creationId xmlns:a16="http://schemas.microsoft.com/office/drawing/2014/main" id="{501F7D42-6929-41B0-BBC0-DE91BDDC2E23}"/>
                </a:ext>
              </a:extLst>
            </p:cNvPr>
            <p:cNvGrpSpPr/>
            <p:nvPr/>
          </p:nvGrpSpPr>
          <p:grpSpPr>
            <a:xfrm>
              <a:off x="10218913" y="1479123"/>
              <a:ext cx="1564395" cy="1564395"/>
              <a:chOff x="7823113" y="834787"/>
              <a:chExt cx="1564395" cy="1564395"/>
            </a:xfrm>
          </p:grpSpPr>
          <p:pic>
            <p:nvPicPr>
              <p:cNvPr id="68" name="Image 67">
                <a:extLst>
                  <a:ext uri="{FF2B5EF4-FFF2-40B4-BE49-F238E27FC236}">
                    <a16:creationId xmlns:a16="http://schemas.microsoft.com/office/drawing/2014/main" id="{37064E2C-6522-4AD9-A7DF-1C1823C56956}"/>
                  </a:ext>
                </a:extLst>
              </p:cNvPr>
              <p:cNvPicPr>
                <a:picLocks noChangeAspect="1"/>
              </p:cNvPicPr>
              <p:nvPr/>
            </p:nvPicPr>
            <p:blipFill>
              <a:blip r:embed="rId4"/>
              <a:stretch>
                <a:fillRect/>
              </a:stretch>
            </p:blipFill>
            <p:spPr>
              <a:xfrm>
                <a:off x="7823113" y="834787"/>
                <a:ext cx="1564395" cy="1564395"/>
              </a:xfrm>
              <a:prstGeom prst="rect">
                <a:avLst/>
              </a:prstGeom>
            </p:spPr>
          </p:pic>
          <p:pic>
            <p:nvPicPr>
              <p:cNvPr id="69" name="Image 68">
                <a:extLst>
                  <a:ext uri="{FF2B5EF4-FFF2-40B4-BE49-F238E27FC236}">
                    <a16:creationId xmlns:a16="http://schemas.microsoft.com/office/drawing/2014/main" id="{2A29056C-B3CF-42C7-83BA-B7425DD05654}"/>
                  </a:ext>
                </a:extLst>
              </p:cNvPr>
              <p:cNvPicPr>
                <a:picLocks noChangeAspect="1"/>
              </p:cNvPicPr>
              <p:nvPr/>
            </p:nvPicPr>
            <p:blipFill>
              <a:blip r:embed="rId5"/>
              <a:stretch>
                <a:fillRect/>
              </a:stretch>
            </p:blipFill>
            <p:spPr>
              <a:xfrm>
                <a:off x="8368827" y="1390330"/>
                <a:ext cx="456588" cy="456588"/>
              </a:xfrm>
              <a:prstGeom prst="rect">
                <a:avLst/>
              </a:prstGeom>
            </p:spPr>
          </p:pic>
        </p:grpSp>
        <p:grpSp>
          <p:nvGrpSpPr>
            <p:cNvPr id="70" name="Groupe 69">
              <a:extLst>
                <a:ext uri="{FF2B5EF4-FFF2-40B4-BE49-F238E27FC236}">
                  <a16:creationId xmlns:a16="http://schemas.microsoft.com/office/drawing/2014/main" id="{5EA7C2B7-37F4-45C4-B4D2-D82E875DCAFE}"/>
                </a:ext>
              </a:extLst>
            </p:cNvPr>
            <p:cNvGrpSpPr/>
            <p:nvPr/>
          </p:nvGrpSpPr>
          <p:grpSpPr>
            <a:xfrm>
              <a:off x="10117914" y="2314842"/>
              <a:ext cx="1564395" cy="1564395"/>
              <a:chOff x="7823113" y="834787"/>
              <a:chExt cx="1564395" cy="1564395"/>
            </a:xfrm>
          </p:grpSpPr>
          <p:pic>
            <p:nvPicPr>
              <p:cNvPr id="71" name="Image 70">
                <a:extLst>
                  <a:ext uri="{FF2B5EF4-FFF2-40B4-BE49-F238E27FC236}">
                    <a16:creationId xmlns:a16="http://schemas.microsoft.com/office/drawing/2014/main" id="{C751980F-E66B-4A07-8810-1506AE6FB875}"/>
                  </a:ext>
                </a:extLst>
              </p:cNvPr>
              <p:cNvPicPr>
                <a:picLocks noChangeAspect="1"/>
              </p:cNvPicPr>
              <p:nvPr/>
            </p:nvPicPr>
            <p:blipFill>
              <a:blip r:embed="rId4"/>
              <a:stretch>
                <a:fillRect/>
              </a:stretch>
            </p:blipFill>
            <p:spPr>
              <a:xfrm>
                <a:off x="7823113" y="834787"/>
                <a:ext cx="1564395" cy="1564395"/>
              </a:xfrm>
              <a:prstGeom prst="rect">
                <a:avLst/>
              </a:prstGeom>
            </p:spPr>
          </p:pic>
          <p:pic>
            <p:nvPicPr>
              <p:cNvPr id="72" name="Image 71">
                <a:extLst>
                  <a:ext uri="{FF2B5EF4-FFF2-40B4-BE49-F238E27FC236}">
                    <a16:creationId xmlns:a16="http://schemas.microsoft.com/office/drawing/2014/main" id="{216263FD-4F85-41CD-9ED5-BF214FA854C4}"/>
                  </a:ext>
                </a:extLst>
              </p:cNvPr>
              <p:cNvPicPr>
                <a:picLocks noChangeAspect="1"/>
              </p:cNvPicPr>
              <p:nvPr/>
            </p:nvPicPr>
            <p:blipFill>
              <a:blip r:embed="rId5"/>
              <a:stretch>
                <a:fillRect/>
              </a:stretch>
            </p:blipFill>
            <p:spPr>
              <a:xfrm>
                <a:off x="8368827" y="1390330"/>
                <a:ext cx="456588" cy="456588"/>
              </a:xfrm>
              <a:prstGeom prst="rect">
                <a:avLst/>
              </a:prstGeom>
            </p:spPr>
          </p:pic>
        </p:grpSp>
        <p:grpSp>
          <p:nvGrpSpPr>
            <p:cNvPr id="73" name="Groupe 72">
              <a:extLst>
                <a:ext uri="{FF2B5EF4-FFF2-40B4-BE49-F238E27FC236}">
                  <a16:creationId xmlns:a16="http://schemas.microsoft.com/office/drawing/2014/main" id="{42DB5E17-54F9-47A8-8CB0-7C14ADE2B7A5}"/>
                </a:ext>
              </a:extLst>
            </p:cNvPr>
            <p:cNvGrpSpPr/>
            <p:nvPr/>
          </p:nvGrpSpPr>
          <p:grpSpPr>
            <a:xfrm>
              <a:off x="10151061" y="3132311"/>
              <a:ext cx="1564395" cy="1564395"/>
              <a:chOff x="7823113" y="834787"/>
              <a:chExt cx="1564395" cy="1564395"/>
            </a:xfrm>
          </p:grpSpPr>
          <p:pic>
            <p:nvPicPr>
              <p:cNvPr id="74" name="Image 73">
                <a:extLst>
                  <a:ext uri="{FF2B5EF4-FFF2-40B4-BE49-F238E27FC236}">
                    <a16:creationId xmlns:a16="http://schemas.microsoft.com/office/drawing/2014/main" id="{65CDFDEE-1A6E-48BB-84FA-F68318166B8C}"/>
                  </a:ext>
                </a:extLst>
              </p:cNvPr>
              <p:cNvPicPr>
                <a:picLocks noChangeAspect="1"/>
              </p:cNvPicPr>
              <p:nvPr/>
            </p:nvPicPr>
            <p:blipFill>
              <a:blip r:embed="rId4"/>
              <a:stretch>
                <a:fillRect/>
              </a:stretch>
            </p:blipFill>
            <p:spPr>
              <a:xfrm>
                <a:off x="7823113" y="834787"/>
                <a:ext cx="1564395" cy="1564395"/>
              </a:xfrm>
              <a:prstGeom prst="rect">
                <a:avLst/>
              </a:prstGeom>
            </p:spPr>
          </p:pic>
          <p:pic>
            <p:nvPicPr>
              <p:cNvPr id="75" name="Image 74">
                <a:extLst>
                  <a:ext uri="{FF2B5EF4-FFF2-40B4-BE49-F238E27FC236}">
                    <a16:creationId xmlns:a16="http://schemas.microsoft.com/office/drawing/2014/main" id="{8C4CF02F-BED2-4B64-A7DA-CD0DAD38E8FE}"/>
                  </a:ext>
                </a:extLst>
              </p:cNvPr>
              <p:cNvPicPr>
                <a:picLocks noChangeAspect="1"/>
              </p:cNvPicPr>
              <p:nvPr/>
            </p:nvPicPr>
            <p:blipFill>
              <a:blip r:embed="rId5"/>
              <a:stretch>
                <a:fillRect/>
              </a:stretch>
            </p:blipFill>
            <p:spPr>
              <a:xfrm>
                <a:off x="8368827" y="1390330"/>
                <a:ext cx="456588" cy="456588"/>
              </a:xfrm>
              <a:prstGeom prst="rect">
                <a:avLst/>
              </a:prstGeom>
            </p:spPr>
          </p:pic>
        </p:grpSp>
      </p:grpSp>
      <p:cxnSp>
        <p:nvCxnSpPr>
          <p:cNvPr id="78" name="Connecteur droit avec flèche 77">
            <a:extLst>
              <a:ext uri="{FF2B5EF4-FFF2-40B4-BE49-F238E27FC236}">
                <a16:creationId xmlns:a16="http://schemas.microsoft.com/office/drawing/2014/main" id="{DD0A9CCB-3C7D-4EEC-8AEB-C32E29D6745F}"/>
              </a:ext>
            </a:extLst>
          </p:cNvPr>
          <p:cNvCxnSpPr>
            <a:cxnSpLocks/>
            <a:stCxn id="4" idx="3"/>
          </p:cNvCxnSpPr>
          <p:nvPr/>
        </p:nvCxnSpPr>
        <p:spPr>
          <a:xfrm flipV="1">
            <a:off x="1911508" y="4044205"/>
            <a:ext cx="6207901" cy="10002"/>
          </a:xfrm>
          <a:prstGeom prst="straightConnector1">
            <a:avLst/>
          </a:prstGeom>
          <a:ln w="66675">
            <a:solidFill>
              <a:schemeClr val="accent1"/>
            </a:solidFill>
            <a:prstDash val="sysDot"/>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80" name="ZoneTexte 79">
            <a:extLst>
              <a:ext uri="{FF2B5EF4-FFF2-40B4-BE49-F238E27FC236}">
                <a16:creationId xmlns:a16="http://schemas.microsoft.com/office/drawing/2014/main" id="{A3C62770-6EFB-4659-906C-CE63DB0D6F80}"/>
              </a:ext>
            </a:extLst>
          </p:cNvPr>
          <p:cNvSpPr txBox="1"/>
          <p:nvPr/>
        </p:nvSpPr>
        <p:spPr>
          <a:xfrm>
            <a:off x="3615830" y="6114261"/>
            <a:ext cx="2723438" cy="307777"/>
          </a:xfrm>
          <a:prstGeom prst="rect">
            <a:avLst/>
          </a:prstGeom>
          <a:noFill/>
        </p:spPr>
        <p:txBody>
          <a:bodyPr wrap="none" lIns="0" tIns="0" rIns="0" bIns="0" rtlCol="0">
            <a:spAutoFit/>
          </a:bodyPr>
          <a:lstStyle/>
          <a:p>
            <a:pPr algn="l"/>
            <a:r>
              <a:rPr lang="en-CA" sz="2000" dirty="0">
                <a:gradFill>
                  <a:gsLst>
                    <a:gs pos="2917">
                      <a:schemeClr val="tx1"/>
                    </a:gs>
                    <a:gs pos="30000">
                      <a:schemeClr val="tx1"/>
                    </a:gs>
                  </a:gsLst>
                  <a:lin ang="5400000" scaled="0"/>
                </a:gradFill>
              </a:rPr>
              <a:t>Lift and shift to containers</a:t>
            </a:r>
          </a:p>
        </p:txBody>
      </p:sp>
      <p:sp>
        <p:nvSpPr>
          <p:cNvPr id="81" name="ZoneTexte 80">
            <a:extLst>
              <a:ext uri="{FF2B5EF4-FFF2-40B4-BE49-F238E27FC236}">
                <a16:creationId xmlns:a16="http://schemas.microsoft.com/office/drawing/2014/main" id="{5FF94F76-AA3D-4144-B54A-FDB37D870631}"/>
              </a:ext>
            </a:extLst>
          </p:cNvPr>
          <p:cNvSpPr txBox="1"/>
          <p:nvPr/>
        </p:nvSpPr>
        <p:spPr>
          <a:xfrm>
            <a:off x="9149773" y="6129167"/>
            <a:ext cx="1442574" cy="307777"/>
          </a:xfrm>
          <a:prstGeom prst="rect">
            <a:avLst/>
          </a:prstGeom>
          <a:noFill/>
        </p:spPr>
        <p:txBody>
          <a:bodyPr wrap="none" lIns="0" tIns="0" rIns="0" bIns="0" rtlCol="0">
            <a:spAutoFit/>
          </a:bodyPr>
          <a:lstStyle/>
          <a:p>
            <a:pPr algn="l"/>
            <a:r>
              <a:rPr lang="en-CA" sz="2000" dirty="0">
                <a:gradFill>
                  <a:gsLst>
                    <a:gs pos="2917">
                      <a:schemeClr val="tx1"/>
                    </a:gs>
                    <a:gs pos="30000">
                      <a:schemeClr val="tx1"/>
                    </a:gs>
                  </a:gsLst>
                  <a:lin ang="5400000" scaled="0"/>
                </a:gradFill>
              </a:rPr>
              <a:t>Microservices</a:t>
            </a:r>
          </a:p>
        </p:txBody>
      </p:sp>
      <p:sp>
        <p:nvSpPr>
          <p:cNvPr id="82" name="ZoneTexte 81">
            <a:extLst>
              <a:ext uri="{FF2B5EF4-FFF2-40B4-BE49-F238E27FC236}">
                <a16:creationId xmlns:a16="http://schemas.microsoft.com/office/drawing/2014/main" id="{BD9B3D82-4BE1-49F1-A8B9-1ABCB2624A94}"/>
              </a:ext>
            </a:extLst>
          </p:cNvPr>
          <p:cNvSpPr txBox="1"/>
          <p:nvPr/>
        </p:nvSpPr>
        <p:spPr>
          <a:xfrm>
            <a:off x="269988" y="1508028"/>
            <a:ext cx="2418125" cy="307777"/>
          </a:xfrm>
          <a:prstGeom prst="rect">
            <a:avLst/>
          </a:prstGeom>
          <a:noFill/>
        </p:spPr>
        <p:txBody>
          <a:bodyPr wrap="square" lIns="0" tIns="0" rIns="0" bIns="0" rtlCol="0">
            <a:spAutoFit/>
          </a:bodyPr>
          <a:lstStyle/>
          <a:p>
            <a:pPr defTabSz="896094" fontAlgn="base">
              <a:spcBef>
                <a:spcPct val="0"/>
              </a:spcBef>
              <a:spcAft>
                <a:spcPct val="0"/>
              </a:spcAft>
            </a:pPr>
            <a:r>
              <a:rPr lang="en-CA" sz="2000" b="1" cap="small" dirty="0">
                <a:gradFill>
                  <a:gsLst>
                    <a:gs pos="3247">
                      <a:srgbClr val="0078D7"/>
                    </a:gs>
                    <a:gs pos="25664">
                      <a:srgbClr val="0078D7"/>
                    </a:gs>
                  </a:gsLst>
                  <a:lin ang="5400000" scaled="0"/>
                </a:gradFill>
                <a:cs typeface="Segoe UI Semibold" panose="020B0702040204020203" pitchFamily="34" charset="0"/>
              </a:rPr>
              <a:t>&lt;On-premises&gt;</a:t>
            </a:r>
            <a:endParaRPr lang="en-CA" sz="2000" b="1" dirty="0">
              <a:gradFill>
                <a:gsLst>
                  <a:gs pos="3247">
                    <a:srgbClr val="0078D7"/>
                  </a:gs>
                  <a:gs pos="25664">
                    <a:srgbClr val="0078D7"/>
                  </a:gs>
                </a:gsLst>
                <a:lin ang="5400000" scaled="0"/>
              </a:gradFill>
              <a:ea typeface="Segoe UI" pitchFamily="34" charset="0"/>
              <a:cs typeface="Segoe UI" pitchFamily="34" charset="0"/>
            </a:endParaRPr>
          </a:p>
        </p:txBody>
      </p:sp>
      <p:sp>
        <p:nvSpPr>
          <p:cNvPr id="83" name="Rectangle 82">
            <a:extLst>
              <a:ext uri="{FF2B5EF4-FFF2-40B4-BE49-F238E27FC236}">
                <a16:creationId xmlns:a16="http://schemas.microsoft.com/office/drawing/2014/main" id="{0FFCD423-4A73-4834-BE19-ACE2A439A233}"/>
              </a:ext>
            </a:extLst>
          </p:cNvPr>
          <p:cNvSpPr/>
          <p:nvPr/>
        </p:nvSpPr>
        <p:spPr>
          <a:xfrm>
            <a:off x="3803802" y="1502672"/>
            <a:ext cx="1123834" cy="369332"/>
          </a:xfrm>
          <a:prstGeom prst="rect">
            <a:avLst/>
          </a:prstGeom>
        </p:spPr>
        <p:txBody>
          <a:bodyPr wrap="none">
            <a:spAutoFit/>
          </a:bodyPr>
          <a:lstStyle/>
          <a:p>
            <a:pPr defTabSz="896094" fontAlgn="base">
              <a:spcBef>
                <a:spcPct val="0"/>
              </a:spcBef>
              <a:spcAft>
                <a:spcPct val="0"/>
              </a:spcAft>
            </a:pPr>
            <a:r>
              <a:rPr lang="fr-CA" b="1" cap="small" dirty="0">
                <a:gradFill>
                  <a:gsLst>
                    <a:gs pos="3247">
                      <a:srgbClr val="0078D7"/>
                    </a:gs>
                    <a:gs pos="25664">
                      <a:srgbClr val="0078D7"/>
                    </a:gs>
                  </a:gsLst>
                  <a:lin ang="5400000" scaled="0"/>
                </a:gradFill>
                <a:cs typeface="Segoe UI Semibold" panose="020B0702040204020203" pitchFamily="34" charset="0"/>
              </a:rPr>
              <a:t>&lt;Re-host&gt;</a:t>
            </a:r>
            <a:endParaRPr lang="fr-CA" b="1" dirty="0">
              <a:gradFill>
                <a:gsLst>
                  <a:gs pos="3247">
                    <a:srgbClr val="0078D7"/>
                  </a:gs>
                  <a:gs pos="25664">
                    <a:srgbClr val="0078D7"/>
                  </a:gs>
                </a:gsLst>
                <a:lin ang="5400000" scaled="0"/>
              </a:gradFill>
              <a:ea typeface="Segoe UI" pitchFamily="34" charset="0"/>
              <a:cs typeface="Segoe UI" pitchFamily="34" charset="0"/>
            </a:endParaRPr>
          </a:p>
        </p:txBody>
      </p:sp>
      <p:sp>
        <p:nvSpPr>
          <p:cNvPr id="84" name="Rectangle 83">
            <a:extLst>
              <a:ext uri="{FF2B5EF4-FFF2-40B4-BE49-F238E27FC236}">
                <a16:creationId xmlns:a16="http://schemas.microsoft.com/office/drawing/2014/main" id="{62A3D805-13E6-4C3A-9048-0BA5FC700D29}"/>
              </a:ext>
            </a:extLst>
          </p:cNvPr>
          <p:cNvSpPr/>
          <p:nvPr/>
        </p:nvSpPr>
        <p:spPr>
          <a:xfrm>
            <a:off x="8618149" y="1502672"/>
            <a:ext cx="1842236" cy="369332"/>
          </a:xfrm>
          <a:prstGeom prst="rect">
            <a:avLst/>
          </a:prstGeom>
        </p:spPr>
        <p:txBody>
          <a:bodyPr wrap="none">
            <a:spAutoFit/>
          </a:bodyPr>
          <a:lstStyle/>
          <a:p>
            <a:pPr defTabSz="896094"/>
            <a:r>
              <a:rPr lang="en-US" b="1" cap="small" dirty="0">
                <a:gradFill>
                  <a:gsLst>
                    <a:gs pos="3247">
                      <a:srgbClr val="0078D7"/>
                    </a:gs>
                    <a:gs pos="25664">
                      <a:srgbClr val="0078D7"/>
                    </a:gs>
                  </a:gsLst>
                  <a:lin ang="5400000" scaled="0"/>
                </a:gradFill>
                <a:cs typeface="Segoe UI Semibold" panose="020B0702040204020203" pitchFamily="34" charset="0"/>
              </a:rPr>
              <a:t>&lt;Re-architecting&gt;</a:t>
            </a:r>
          </a:p>
        </p:txBody>
      </p:sp>
      <p:sp>
        <p:nvSpPr>
          <p:cNvPr id="85" name="Rectangle 84">
            <a:extLst>
              <a:ext uri="{FF2B5EF4-FFF2-40B4-BE49-F238E27FC236}">
                <a16:creationId xmlns:a16="http://schemas.microsoft.com/office/drawing/2014/main" id="{149F2A3D-891B-46EB-BDEE-ABD832CBC173}"/>
              </a:ext>
            </a:extLst>
          </p:cNvPr>
          <p:cNvSpPr/>
          <p:nvPr/>
        </p:nvSpPr>
        <p:spPr>
          <a:xfrm>
            <a:off x="4963039" y="1502672"/>
            <a:ext cx="1565557" cy="369332"/>
          </a:xfrm>
          <a:prstGeom prst="rect">
            <a:avLst/>
          </a:prstGeom>
        </p:spPr>
        <p:txBody>
          <a:bodyPr wrap="none">
            <a:spAutoFit/>
          </a:bodyPr>
          <a:lstStyle/>
          <a:p>
            <a:pPr defTabSz="896094"/>
            <a:r>
              <a:rPr lang="en-US" b="1" cap="small" dirty="0">
                <a:gradFill>
                  <a:gsLst>
                    <a:gs pos="3247">
                      <a:srgbClr val="0078D7"/>
                    </a:gs>
                    <a:gs pos="25664">
                      <a:srgbClr val="0078D7"/>
                    </a:gs>
                  </a:gsLst>
                  <a:lin ang="5400000" scaled="0"/>
                </a:gradFill>
                <a:cs typeface="Segoe UI Semibold" panose="020B0702040204020203" pitchFamily="34" charset="0"/>
              </a:rPr>
              <a:t>&lt;</a:t>
            </a:r>
            <a:r>
              <a:rPr lang="fr-CA" b="1" i="1" cap="small" dirty="0">
                <a:gradFill>
                  <a:gsLst>
                    <a:gs pos="3247">
                      <a:srgbClr val="0078D7"/>
                    </a:gs>
                    <a:gs pos="25664">
                      <a:srgbClr val="0078D7"/>
                    </a:gs>
                  </a:gsLst>
                  <a:lin ang="5400000" scaled="0"/>
                </a:gradFill>
                <a:cs typeface="Segoe UI Semibold" panose="020B0702040204020203" pitchFamily="34" charset="0"/>
              </a:rPr>
              <a:t>re-factoring</a:t>
            </a:r>
            <a:r>
              <a:rPr lang="en-US" b="1" cap="small" dirty="0">
                <a:gradFill>
                  <a:gsLst>
                    <a:gs pos="3247">
                      <a:srgbClr val="0078D7"/>
                    </a:gs>
                    <a:gs pos="25664">
                      <a:srgbClr val="0078D7"/>
                    </a:gs>
                  </a:gsLst>
                  <a:lin ang="5400000" scaled="0"/>
                </a:gradFill>
                <a:cs typeface="Segoe UI Semibold" panose="020B0702040204020203" pitchFamily="34" charset="0"/>
              </a:rPr>
              <a:t>&gt;</a:t>
            </a:r>
          </a:p>
        </p:txBody>
      </p:sp>
    </p:spTree>
    <p:extLst>
      <p:ext uri="{BB962C8B-B14F-4D97-AF65-F5344CB8AC3E}">
        <p14:creationId xmlns:p14="http://schemas.microsoft.com/office/powerpoint/2010/main" val="355306184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87D9A4A-70E1-4BBB-93EE-6F10382C0847}"/>
              </a:ext>
            </a:extLst>
          </p:cNvPr>
          <p:cNvSpPr>
            <a:spLocks noGrp="1"/>
          </p:cNvSpPr>
          <p:nvPr>
            <p:ph type="title"/>
          </p:nvPr>
        </p:nvSpPr>
        <p:spPr>
          <a:xfrm>
            <a:off x="568047" y="2084172"/>
            <a:ext cx="11354714" cy="2139688"/>
          </a:xfrm>
        </p:spPr>
        <p:txBody>
          <a:bodyPr/>
          <a:lstStyle/>
          <a:p>
            <a:r>
              <a:rPr lang="en-US" dirty="0"/>
              <a:t>Build and execute Docker container in Service Fabric</a:t>
            </a:r>
            <a:endParaRPr lang="en-CA" dirty="0"/>
          </a:p>
        </p:txBody>
      </p:sp>
    </p:spTree>
    <p:extLst>
      <p:ext uri="{BB962C8B-B14F-4D97-AF65-F5344CB8AC3E}">
        <p14:creationId xmlns:p14="http://schemas.microsoft.com/office/powerpoint/2010/main" val="782359850"/>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3D44F5C9-D7F2-4E1A-8C11-99F3B8F9516D}"/>
              </a:ext>
            </a:extLst>
          </p:cNvPr>
          <p:cNvSpPr>
            <a:spLocks noGrp="1"/>
          </p:cNvSpPr>
          <p:nvPr>
            <p:ph type="title"/>
          </p:nvPr>
        </p:nvSpPr>
        <p:spPr/>
        <p:txBody>
          <a:bodyPr/>
          <a:lstStyle/>
          <a:p>
            <a:r>
              <a:rPr lang="en-US" dirty="0"/>
              <a:t>Stateless Services and Stateful Services </a:t>
            </a:r>
            <a:endParaRPr lang="en-CA" dirty="0"/>
          </a:p>
        </p:txBody>
      </p:sp>
      <p:sp>
        <p:nvSpPr>
          <p:cNvPr id="4" name="Espace réservé du texte 3">
            <a:extLst>
              <a:ext uri="{FF2B5EF4-FFF2-40B4-BE49-F238E27FC236}">
                <a16:creationId xmlns:a16="http://schemas.microsoft.com/office/drawing/2014/main" id="{2FBAF6CA-20D1-4237-AFC2-06A12115DD84}"/>
              </a:ext>
            </a:extLst>
          </p:cNvPr>
          <p:cNvSpPr>
            <a:spLocks noGrp="1"/>
          </p:cNvSpPr>
          <p:nvPr>
            <p:ph type="body" sz="quarter" idx="10"/>
          </p:nvPr>
        </p:nvSpPr>
        <p:spPr>
          <a:xfrm>
            <a:off x="586390" y="1434370"/>
            <a:ext cx="11018520" cy="2287806"/>
          </a:xfrm>
        </p:spPr>
        <p:txBody>
          <a:bodyPr/>
          <a:lstStyle/>
          <a:p>
            <a:r>
              <a:rPr lang="en-US" dirty="0"/>
              <a:t>Stateless Services - no state is maintained in the service. </a:t>
            </a:r>
            <a:r>
              <a:rPr lang="en-US" dirty="0">
                <a:sym typeface="Wingdings" panose="05000000000000000000" pitchFamily="2" charset="2"/>
              </a:rPr>
              <a:t> Covered in this session</a:t>
            </a:r>
          </a:p>
          <a:p>
            <a:r>
              <a:rPr lang="en-US" dirty="0"/>
              <a:t>Stateful Services  - state is stored with the service. </a:t>
            </a:r>
            <a:r>
              <a:rPr lang="en-US" dirty="0">
                <a:sym typeface="Wingdings" panose="05000000000000000000" pitchFamily="2" charset="2"/>
              </a:rPr>
              <a:t>Not Covered in this session.</a:t>
            </a:r>
          </a:p>
          <a:p>
            <a:endParaRPr lang="en-CA" dirty="0"/>
          </a:p>
        </p:txBody>
      </p:sp>
      <p:pic>
        <p:nvPicPr>
          <p:cNvPr id="5" name="Image 4">
            <a:extLst>
              <a:ext uri="{FF2B5EF4-FFF2-40B4-BE49-F238E27FC236}">
                <a16:creationId xmlns:a16="http://schemas.microsoft.com/office/drawing/2014/main" id="{596B7D63-086E-472F-833C-D680D1E5941E}"/>
              </a:ext>
            </a:extLst>
          </p:cNvPr>
          <p:cNvPicPr>
            <a:picLocks noChangeAspect="1"/>
          </p:cNvPicPr>
          <p:nvPr/>
        </p:nvPicPr>
        <p:blipFill>
          <a:blip r:embed="rId3"/>
          <a:stretch>
            <a:fillRect/>
          </a:stretch>
        </p:blipFill>
        <p:spPr>
          <a:xfrm>
            <a:off x="1868556" y="2760506"/>
            <a:ext cx="4558067" cy="4061826"/>
          </a:xfrm>
          <a:prstGeom prst="rect">
            <a:avLst/>
          </a:prstGeom>
        </p:spPr>
      </p:pic>
      <p:pic>
        <p:nvPicPr>
          <p:cNvPr id="7" name="Image 6">
            <a:extLst>
              <a:ext uri="{FF2B5EF4-FFF2-40B4-BE49-F238E27FC236}">
                <a16:creationId xmlns:a16="http://schemas.microsoft.com/office/drawing/2014/main" id="{AE2CCFD3-14D1-4A25-A231-74215EBB1209}"/>
              </a:ext>
            </a:extLst>
          </p:cNvPr>
          <p:cNvPicPr>
            <a:picLocks noChangeAspect="1"/>
          </p:cNvPicPr>
          <p:nvPr/>
        </p:nvPicPr>
        <p:blipFill>
          <a:blip r:embed="rId4"/>
          <a:stretch>
            <a:fillRect/>
          </a:stretch>
        </p:blipFill>
        <p:spPr>
          <a:xfrm>
            <a:off x="6653215" y="3056146"/>
            <a:ext cx="5538785" cy="3692523"/>
          </a:xfrm>
          <a:prstGeom prst="rect">
            <a:avLst/>
          </a:prstGeom>
        </p:spPr>
      </p:pic>
      <p:sp>
        <p:nvSpPr>
          <p:cNvPr id="8" name="ZoneTexte 7">
            <a:extLst>
              <a:ext uri="{FF2B5EF4-FFF2-40B4-BE49-F238E27FC236}">
                <a16:creationId xmlns:a16="http://schemas.microsoft.com/office/drawing/2014/main" id="{DF641CD7-D38B-4CD4-B029-306C4B49975D}"/>
              </a:ext>
            </a:extLst>
          </p:cNvPr>
          <p:cNvSpPr txBox="1"/>
          <p:nvPr/>
        </p:nvSpPr>
        <p:spPr>
          <a:xfrm>
            <a:off x="8746434" y="6564003"/>
            <a:ext cx="1722587" cy="369332"/>
          </a:xfrm>
          <a:prstGeom prst="rect">
            <a:avLst/>
          </a:prstGeom>
          <a:noFill/>
        </p:spPr>
        <p:txBody>
          <a:bodyPr wrap="none" rtlCol="0">
            <a:spAutoFit/>
          </a:bodyPr>
          <a:lstStyle/>
          <a:p>
            <a:r>
              <a:rPr lang="en-CA"/>
              <a:t>Stateful Services</a:t>
            </a:r>
            <a:endParaRPr lang="en-CA" dirty="0"/>
          </a:p>
        </p:txBody>
      </p:sp>
      <p:sp>
        <p:nvSpPr>
          <p:cNvPr id="9" name="ZoneTexte 8">
            <a:extLst>
              <a:ext uri="{FF2B5EF4-FFF2-40B4-BE49-F238E27FC236}">
                <a16:creationId xmlns:a16="http://schemas.microsoft.com/office/drawing/2014/main" id="{7572AB74-8DBC-4E0D-A0D2-0EB77600A1F2}"/>
              </a:ext>
            </a:extLst>
          </p:cNvPr>
          <p:cNvSpPr txBox="1"/>
          <p:nvPr/>
        </p:nvSpPr>
        <p:spPr>
          <a:xfrm>
            <a:off x="3069108" y="6564003"/>
            <a:ext cx="1827231" cy="369332"/>
          </a:xfrm>
          <a:prstGeom prst="rect">
            <a:avLst/>
          </a:prstGeom>
          <a:noFill/>
        </p:spPr>
        <p:txBody>
          <a:bodyPr wrap="none" rtlCol="0">
            <a:spAutoFit/>
          </a:bodyPr>
          <a:lstStyle/>
          <a:p>
            <a:r>
              <a:rPr lang="en-CA" dirty="0"/>
              <a:t>Stateless Services</a:t>
            </a:r>
          </a:p>
        </p:txBody>
      </p:sp>
    </p:spTree>
    <p:extLst>
      <p:ext uri="{BB962C8B-B14F-4D97-AF65-F5344CB8AC3E}">
        <p14:creationId xmlns:p14="http://schemas.microsoft.com/office/powerpoint/2010/main" val="3622022800"/>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A7F6E7C-A3E6-4D21-B070-D7A4EC9471CB}"/>
              </a:ext>
            </a:extLst>
          </p:cNvPr>
          <p:cNvSpPr>
            <a:spLocks noGrp="1"/>
          </p:cNvSpPr>
          <p:nvPr>
            <p:ph type="title"/>
          </p:nvPr>
        </p:nvSpPr>
        <p:spPr/>
        <p:txBody>
          <a:bodyPr/>
          <a:lstStyle/>
          <a:p>
            <a:r>
              <a:rPr lang="fr-CA" dirty="0"/>
              <a:t>Conclusion</a:t>
            </a:r>
            <a:endParaRPr lang="en-CA" dirty="0"/>
          </a:p>
        </p:txBody>
      </p:sp>
      <p:sp>
        <p:nvSpPr>
          <p:cNvPr id="5" name="Espace réservé du texte 4">
            <a:extLst>
              <a:ext uri="{FF2B5EF4-FFF2-40B4-BE49-F238E27FC236}">
                <a16:creationId xmlns:a16="http://schemas.microsoft.com/office/drawing/2014/main" id="{8EE69957-61ED-4B69-81CF-074E6BB14AF6}"/>
              </a:ext>
            </a:extLst>
          </p:cNvPr>
          <p:cNvSpPr>
            <a:spLocks noGrp="1"/>
          </p:cNvSpPr>
          <p:nvPr>
            <p:ph type="body" sz="quarter" idx="10"/>
          </p:nvPr>
        </p:nvSpPr>
        <p:spPr>
          <a:xfrm>
            <a:off x="586390" y="1434370"/>
            <a:ext cx="11018520" cy="5319918"/>
          </a:xfrm>
        </p:spPr>
        <p:txBody>
          <a:bodyPr/>
          <a:lstStyle/>
          <a:p>
            <a:r>
              <a:rPr lang="en-US" dirty="0"/>
              <a:t>Microservices Overview</a:t>
            </a:r>
          </a:p>
          <a:p>
            <a:r>
              <a:rPr lang="en-US" dirty="0"/>
              <a:t>Introduction to Service Fabric and architecture</a:t>
            </a:r>
          </a:p>
          <a:p>
            <a:r>
              <a:rPr lang="en-US" dirty="0"/>
              <a:t>Prepare the environment</a:t>
            </a:r>
          </a:p>
          <a:p>
            <a:r>
              <a:rPr lang="en-US" dirty="0"/>
              <a:t>Demo: </a:t>
            </a:r>
          </a:p>
          <a:p>
            <a:pPr marL="571500" lvl="1" indent="-342900">
              <a:buFont typeface="Wingdings" panose="05000000000000000000" pitchFamily="2" charset="2"/>
              <a:buChar char="ü"/>
            </a:pPr>
            <a:r>
              <a:rPr lang="en-US" dirty="0"/>
              <a:t>	Set up a local service Fabric Cluster</a:t>
            </a:r>
          </a:p>
          <a:p>
            <a:pPr marL="571500" lvl="1" indent="-342900">
              <a:buFont typeface="Wingdings" panose="05000000000000000000" pitchFamily="2" charset="2"/>
              <a:buChar char="ü"/>
            </a:pPr>
            <a:r>
              <a:rPr lang="en-US" dirty="0"/>
              <a:t>	Create a Service Fabric using Visual Studio</a:t>
            </a:r>
          </a:p>
          <a:p>
            <a:pPr marL="571500" lvl="1" indent="-342900">
              <a:buFont typeface="Wingdings" panose="05000000000000000000" pitchFamily="2" charset="2"/>
              <a:buChar char="ü"/>
            </a:pPr>
            <a:r>
              <a:rPr lang="en-US" dirty="0"/>
              <a:t>	Publish a Service Fabric in Visual Studio</a:t>
            </a:r>
          </a:p>
          <a:p>
            <a:pPr marL="571500" lvl="1" indent="-342900">
              <a:buFont typeface="Wingdings" panose="05000000000000000000" pitchFamily="2" charset="2"/>
              <a:buChar char="ü"/>
            </a:pPr>
            <a:r>
              <a:rPr lang="en-US" dirty="0"/>
              <a:t>	Overview Monitoring and diagnostics</a:t>
            </a:r>
          </a:p>
          <a:p>
            <a:pPr marL="571500" lvl="1" indent="-342900">
              <a:buFont typeface="Wingdings" panose="05000000000000000000" pitchFamily="2" charset="2"/>
              <a:buChar char="ü"/>
            </a:pPr>
            <a:r>
              <a:rPr lang="en-US" dirty="0"/>
              <a:t>	Build a .NET Service Fabric application</a:t>
            </a:r>
          </a:p>
          <a:p>
            <a:pPr marL="571500" lvl="1" indent="-342900">
              <a:buFont typeface="Wingdings" panose="05000000000000000000" pitchFamily="2" charset="2"/>
              <a:buChar char="ü"/>
            </a:pPr>
            <a:r>
              <a:rPr lang="en-US" dirty="0"/>
              <a:t>	Deploy a Service Fabric application to a cluster in Azure</a:t>
            </a:r>
          </a:p>
          <a:p>
            <a:pPr marL="571500" lvl="1" indent="-342900">
              <a:buFont typeface="Wingdings" panose="05000000000000000000" pitchFamily="2" charset="2"/>
              <a:buChar char="ü"/>
            </a:pPr>
            <a:r>
              <a:rPr lang="en-US" dirty="0"/>
              <a:t>	Build and execute Docker container in Service Fabric</a:t>
            </a:r>
          </a:p>
          <a:p>
            <a:r>
              <a:rPr lang="en-US" dirty="0"/>
              <a:t>	</a:t>
            </a:r>
          </a:p>
        </p:txBody>
      </p:sp>
    </p:spTree>
    <p:extLst>
      <p:ext uri="{BB962C8B-B14F-4D97-AF65-F5344CB8AC3E}">
        <p14:creationId xmlns:p14="http://schemas.microsoft.com/office/powerpoint/2010/main" val="1231550912"/>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595ABE4-99E9-40A3-8C82-2DCF2A9F4E71}"/>
              </a:ext>
            </a:extLst>
          </p:cNvPr>
          <p:cNvSpPr>
            <a:spLocks noGrp="1"/>
          </p:cNvSpPr>
          <p:nvPr>
            <p:ph type="title"/>
          </p:nvPr>
        </p:nvSpPr>
        <p:spPr/>
        <p:txBody>
          <a:bodyPr/>
          <a:lstStyle/>
          <a:p>
            <a:r>
              <a:rPr lang="en-US" dirty="0"/>
              <a:t>References</a:t>
            </a:r>
          </a:p>
        </p:txBody>
      </p:sp>
      <p:sp>
        <p:nvSpPr>
          <p:cNvPr id="3" name="Espace réservé du texte 2">
            <a:extLst>
              <a:ext uri="{FF2B5EF4-FFF2-40B4-BE49-F238E27FC236}">
                <a16:creationId xmlns:a16="http://schemas.microsoft.com/office/drawing/2014/main" id="{A8E461D5-62BD-43C0-84A0-90EB426561B1}"/>
              </a:ext>
            </a:extLst>
          </p:cNvPr>
          <p:cNvSpPr>
            <a:spLocks noGrp="1"/>
          </p:cNvSpPr>
          <p:nvPr>
            <p:ph type="body" sz="quarter" idx="10"/>
          </p:nvPr>
        </p:nvSpPr>
        <p:spPr>
          <a:xfrm>
            <a:off x="586390" y="1434370"/>
            <a:ext cx="11018520" cy="4223720"/>
          </a:xfrm>
        </p:spPr>
        <p:txBody>
          <a:bodyPr/>
          <a:lstStyle/>
          <a:p>
            <a:r>
              <a:rPr lang="en-CA" dirty="0">
                <a:hlinkClick r:id="rId3"/>
              </a:rPr>
              <a:t>https://www.linkedin.com/learning/l-essentiel-d-azure-service-fabric/</a:t>
            </a:r>
            <a:endParaRPr lang="en-CA" dirty="0">
              <a:hlinkClick r:id="rId4"/>
            </a:endParaRPr>
          </a:p>
          <a:p>
            <a:r>
              <a:rPr lang="en-CA" dirty="0">
                <a:hlinkClick r:id="rId5"/>
              </a:rPr>
              <a:t>https://docs.microsoft.com/en-us/azure/service-fabric/service-fabric-tutorial-deploy-app-to-party-cluster</a:t>
            </a:r>
            <a:endParaRPr lang="en-CA" dirty="0"/>
          </a:p>
          <a:p>
            <a:r>
              <a:rPr lang="en-CA" dirty="0">
                <a:hlinkClick r:id="rId6"/>
              </a:rPr>
              <a:t>https://docs.microsoft.com/en-us/azure/service-fabric/service-fabric-tutorial-monitoring-aspnet</a:t>
            </a:r>
            <a:endParaRPr lang="en-CA" dirty="0">
              <a:hlinkClick r:id="rId7"/>
            </a:endParaRPr>
          </a:p>
          <a:p>
            <a:r>
              <a:rPr lang="en-CA" dirty="0">
                <a:hlinkClick r:id="rId7"/>
              </a:rPr>
              <a:t>https://docs.microsoft.com/en-us/azure/service-fabric/service-fabric-overview</a:t>
            </a:r>
            <a:endParaRPr lang="en-CA" dirty="0">
              <a:hlinkClick r:id="rId8"/>
            </a:endParaRPr>
          </a:p>
          <a:p>
            <a:r>
              <a:rPr lang="en-CA" dirty="0">
                <a:hlinkClick r:id="rId8"/>
              </a:rPr>
              <a:t>https://www.jamessturtevant.com/posts/Service-Fabric-Service-Types/</a:t>
            </a:r>
            <a:endParaRPr lang="en-CA" dirty="0"/>
          </a:p>
          <a:p>
            <a:endParaRPr lang="en-CA" dirty="0"/>
          </a:p>
        </p:txBody>
      </p:sp>
    </p:spTree>
    <p:extLst>
      <p:ext uri="{BB962C8B-B14F-4D97-AF65-F5344CB8AC3E}">
        <p14:creationId xmlns:p14="http://schemas.microsoft.com/office/powerpoint/2010/main" val="143914360"/>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85215" y="2190520"/>
            <a:ext cx="10053287" cy="1828193"/>
          </a:xfrm>
        </p:spPr>
        <p:txBody>
          <a:bodyPr/>
          <a:lstStyle/>
          <a:p>
            <a:r>
              <a:rPr lang="en-US" sz="6600" dirty="0"/>
              <a:t>Monolithic vs Microservices Architecture</a:t>
            </a:r>
          </a:p>
        </p:txBody>
      </p:sp>
    </p:spTree>
    <p:extLst>
      <p:ext uri="{BB962C8B-B14F-4D97-AF65-F5344CB8AC3E}">
        <p14:creationId xmlns:p14="http://schemas.microsoft.com/office/powerpoint/2010/main" val="2027556573"/>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D8B128A2-4FB3-4209-9234-98907129CD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35386" y="2682250"/>
            <a:ext cx="4030330" cy="1699141"/>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0AFCB8BE-58B7-4F35-9B85-42BB7E1ADB9C}"/>
              </a:ext>
            </a:extLst>
          </p:cNvPr>
          <p:cNvSpPr/>
          <p:nvPr/>
        </p:nvSpPr>
        <p:spPr>
          <a:xfrm>
            <a:off x="5974813" y="3244334"/>
            <a:ext cx="3596570" cy="369332"/>
          </a:xfrm>
          <a:prstGeom prst="rect">
            <a:avLst/>
          </a:prstGeom>
        </p:spPr>
        <p:txBody>
          <a:bodyPr wrap="square">
            <a:spAutoFit/>
          </a:bodyPr>
          <a:lstStyle/>
          <a:p>
            <a:r>
              <a:rPr lang="en-CA" b="0" i="0" dirty="0">
                <a:effectLst/>
                <a:latin typeface="Times New Roman" panose="02020603050405020304" pitchFamily="18" charset="0"/>
              </a:rPr>
              <a:t> </a:t>
            </a:r>
            <a:endParaRPr lang="en-CA" dirty="0"/>
          </a:p>
        </p:txBody>
      </p:sp>
      <p:sp>
        <p:nvSpPr>
          <p:cNvPr id="7" name="Rectangle 6">
            <a:extLst>
              <a:ext uri="{FF2B5EF4-FFF2-40B4-BE49-F238E27FC236}">
                <a16:creationId xmlns:a16="http://schemas.microsoft.com/office/drawing/2014/main" id="{D00704F2-42DD-4919-99EF-CA01B2DCF4E0}"/>
              </a:ext>
            </a:extLst>
          </p:cNvPr>
          <p:cNvSpPr/>
          <p:nvPr/>
        </p:nvSpPr>
        <p:spPr>
          <a:xfrm>
            <a:off x="5618543" y="4592502"/>
            <a:ext cx="2797864" cy="1862048"/>
          </a:xfrm>
          <a:prstGeom prst="rect">
            <a:avLst/>
          </a:prstGeom>
        </p:spPr>
        <p:txBody>
          <a:bodyPr wrap="square">
            <a:spAutoFit/>
          </a:bodyPr>
          <a:lstStyle/>
          <a:p>
            <a:r>
              <a:rPr lang="ar-AE" sz="11500" b="1" spc="50" dirty="0">
                <a:ln w="0"/>
                <a:solidFill>
                  <a:schemeClr val="bg2"/>
                </a:solidFill>
                <a:effectLst>
                  <a:innerShdw blurRad="63500" dist="50800" dir="13500000">
                    <a:srgbClr val="000000">
                      <a:alpha val="50000"/>
                    </a:srgbClr>
                  </a:innerShdw>
                </a:effectLst>
              </a:rPr>
              <a:t>شكرا</a:t>
            </a:r>
            <a:r>
              <a:rPr lang="ar-AE" sz="2800" b="1" spc="50" dirty="0">
                <a:ln w="0"/>
                <a:solidFill>
                  <a:schemeClr val="bg2"/>
                </a:solidFill>
                <a:effectLst>
                  <a:innerShdw blurRad="63500" dist="50800" dir="13500000">
                    <a:srgbClr val="000000">
                      <a:alpha val="50000"/>
                    </a:srgbClr>
                  </a:innerShdw>
                </a:effectLst>
              </a:rPr>
              <a:t>​</a:t>
            </a:r>
            <a:endParaRPr lang="en-CA" sz="2800" b="1" spc="50" dirty="0">
              <a:ln w="0"/>
              <a:solidFill>
                <a:schemeClr val="bg2"/>
              </a:solidFill>
              <a:effectLst>
                <a:innerShdw blurRad="63500" dist="50800" dir="13500000">
                  <a:srgbClr val="000000">
                    <a:alpha val="50000"/>
                  </a:srgbClr>
                </a:innerShdw>
              </a:effectLst>
            </a:endParaRPr>
          </a:p>
        </p:txBody>
      </p:sp>
      <p:sp>
        <p:nvSpPr>
          <p:cNvPr id="9" name="Titre 8">
            <a:extLst>
              <a:ext uri="{FF2B5EF4-FFF2-40B4-BE49-F238E27FC236}">
                <a16:creationId xmlns:a16="http://schemas.microsoft.com/office/drawing/2014/main" id="{724BA572-A5F2-41E3-9B53-44E569687423}"/>
              </a:ext>
            </a:extLst>
          </p:cNvPr>
          <p:cNvSpPr>
            <a:spLocks noGrp="1"/>
          </p:cNvSpPr>
          <p:nvPr>
            <p:ph type="title"/>
          </p:nvPr>
        </p:nvSpPr>
        <p:spPr/>
        <p:txBody>
          <a:bodyPr/>
          <a:lstStyle/>
          <a:p>
            <a:r>
              <a:rPr lang="fr-CA" dirty="0"/>
              <a:t>Hamida REBAI</a:t>
            </a:r>
            <a:endParaRPr lang="en-CA" dirty="0"/>
          </a:p>
        </p:txBody>
      </p:sp>
      <p:sp>
        <p:nvSpPr>
          <p:cNvPr id="10" name="Espace réservé du texte 9">
            <a:extLst>
              <a:ext uri="{FF2B5EF4-FFF2-40B4-BE49-F238E27FC236}">
                <a16:creationId xmlns:a16="http://schemas.microsoft.com/office/drawing/2014/main" id="{A6DAF49C-9D63-4AC4-A3AF-48ED5FF51A75}"/>
              </a:ext>
            </a:extLst>
          </p:cNvPr>
          <p:cNvSpPr>
            <a:spLocks noGrp="1"/>
          </p:cNvSpPr>
          <p:nvPr>
            <p:ph type="body" sz="quarter" idx="12"/>
          </p:nvPr>
        </p:nvSpPr>
        <p:spPr>
          <a:xfrm>
            <a:off x="585216" y="3729801"/>
            <a:ext cx="5510784" cy="304699"/>
          </a:xfrm>
        </p:spPr>
        <p:txBody>
          <a:bodyPr/>
          <a:lstStyle/>
          <a:p>
            <a:r>
              <a:rPr lang="fr-CA" dirty="0"/>
              <a:t>Microsoft MVP</a:t>
            </a:r>
            <a:endParaRPr lang="en-CA" dirty="0"/>
          </a:p>
        </p:txBody>
      </p:sp>
      <p:pic>
        <p:nvPicPr>
          <p:cNvPr id="3" name="Image 2">
            <a:extLst>
              <a:ext uri="{FF2B5EF4-FFF2-40B4-BE49-F238E27FC236}">
                <a16:creationId xmlns:a16="http://schemas.microsoft.com/office/drawing/2014/main" id="{C697F7EA-5961-4200-B2C3-B11693B87C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13964" y="3854272"/>
            <a:ext cx="1552102" cy="2457495"/>
          </a:xfrm>
          <a:prstGeom prst="rect">
            <a:avLst/>
          </a:prstGeom>
        </p:spPr>
      </p:pic>
      <p:sp>
        <p:nvSpPr>
          <p:cNvPr id="4" name="ZoneTexte 3">
            <a:extLst>
              <a:ext uri="{FF2B5EF4-FFF2-40B4-BE49-F238E27FC236}">
                <a16:creationId xmlns:a16="http://schemas.microsoft.com/office/drawing/2014/main" id="{30077412-3ED1-4111-9CDE-4A2FAE5BD7CF}"/>
              </a:ext>
            </a:extLst>
          </p:cNvPr>
          <p:cNvSpPr txBox="1"/>
          <p:nvPr/>
        </p:nvSpPr>
        <p:spPr>
          <a:xfrm>
            <a:off x="1570275" y="4592502"/>
            <a:ext cx="3007555" cy="1862048"/>
          </a:xfrm>
          <a:prstGeom prst="rect">
            <a:avLst/>
          </a:prstGeom>
          <a:noFill/>
        </p:spPr>
        <p:txBody>
          <a:bodyPr wrap="none" rtlCol="0">
            <a:spAutoFit/>
          </a:bodyPr>
          <a:lstStyle/>
          <a:p>
            <a:r>
              <a:rPr lang="fr-CA" sz="11500" b="1" dirty="0">
                <a:solidFill>
                  <a:schemeClr val="bg1"/>
                </a:solidFill>
                <a:effectLst>
                  <a:outerShdw blurRad="38100" dist="38100" dir="2700000" algn="tl">
                    <a:srgbClr val="000000">
                      <a:alpha val="43137"/>
                    </a:srgbClr>
                  </a:outerShdw>
                </a:effectLst>
                <a:latin typeface="Edwardian Script ITC" panose="030303020407070D0804" pitchFamily="66" charset="0"/>
              </a:rPr>
              <a:t>Merci</a:t>
            </a:r>
            <a:endParaRPr lang="en-CA" sz="11500" b="1" dirty="0">
              <a:solidFill>
                <a:schemeClr val="bg1"/>
              </a:solidFill>
              <a:effectLst>
                <a:outerShdw blurRad="38100" dist="38100" dir="2700000" algn="tl">
                  <a:srgbClr val="000000">
                    <a:alpha val="43137"/>
                  </a:srgbClr>
                </a:outerShdw>
              </a:effectLst>
              <a:latin typeface="Edwardian Script ITC" panose="030303020407070D0804" pitchFamily="66" charset="0"/>
            </a:endParaRPr>
          </a:p>
        </p:txBody>
      </p:sp>
      <p:sp>
        <p:nvSpPr>
          <p:cNvPr id="5" name="Rectangle 4">
            <a:extLst>
              <a:ext uri="{FF2B5EF4-FFF2-40B4-BE49-F238E27FC236}">
                <a16:creationId xmlns:a16="http://schemas.microsoft.com/office/drawing/2014/main" id="{D9196DDA-BEDD-463D-9E8A-82E82C6C6831}"/>
              </a:ext>
            </a:extLst>
          </p:cNvPr>
          <p:cNvSpPr/>
          <p:nvPr/>
        </p:nvSpPr>
        <p:spPr>
          <a:xfrm>
            <a:off x="2840815" y="4576247"/>
            <a:ext cx="627095" cy="369332"/>
          </a:xfrm>
          <a:prstGeom prst="rect">
            <a:avLst/>
          </a:prstGeom>
        </p:spPr>
        <p:txBody>
          <a:bodyPr wrap="none">
            <a:spAutoFit/>
          </a:bodyPr>
          <a:lstStyle/>
          <a:p>
            <a:r>
              <a:rPr lang="fr-CA" b="1" dirty="0">
                <a:solidFill>
                  <a:schemeClr val="bg1"/>
                </a:solidFill>
                <a:effectLst>
                  <a:outerShdw blurRad="38100" dist="38100" dir="2700000" algn="tl">
                    <a:srgbClr val="000000">
                      <a:alpha val="43137"/>
                    </a:srgbClr>
                  </a:outerShdw>
                </a:effectLst>
                <a:latin typeface="Edwardian Script ITC" panose="030303020407070D0804" pitchFamily="66" charset="0"/>
              </a:rPr>
              <a:t>Merci</a:t>
            </a:r>
            <a:endParaRPr lang="en-CA" b="1" dirty="0">
              <a:solidFill>
                <a:schemeClr val="bg1"/>
              </a:solidFill>
              <a:effectLst>
                <a:outerShdw blurRad="38100" dist="38100" dir="2700000" algn="tl">
                  <a:srgbClr val="000000">
                    <a:alpha val="43137"/>
                  </a:srgbClr>
                </a:outerShdw>
              </a:effectLst>
              <a:latin typeface="Edwardian Script ITC" panose="030303020407070D0804" pitchFamily="66" charset="0"/>
            </a:endParaRPr>
          </a:p>
        </p:txBody>
      </p:sp>
    </p:spTree>
    <p:extLst>
      <p:ext uri="{BB962C8B-B14F-4D97-AF65-F5344CB8AC3E}">
        <p14:creationId xmlns:p14="http://schemas.microsoft.com/office/powerpoint/2010/main" val="30325295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7A153E2E-6223-40DB-8871-28FC38A984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9786" y="206701"/>
            <a:ext cx="9945330" cy="6084202"/>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BF7AC181-C68C-4118-8AB4-82AB7D1CFD54}"/>
              </a:ext>
            </a:extLst>
          </p:cNvPr>
          <p:cNvSpPr txBox="1"/>
          <p:nvPr/>
        </p:nvSpPr>
        <p:spPr>
          <a:xfrm>
            <a:off x="5912451" y="6320261"/>
            <a:ext cx="6278322" cy="572464"/>
          </a:xfrm>
          <a:prstGeom prst="rect">
            <a:avLst/>
          </a:prstGeom>
          <a:noFill/>
        </p:spPr>
        <p:txBody>
          <a:bodyPr wrap="none" lIns="182880" tIns="146304" rIns="182880" bIns="146304" rtlCol="0">
            <a:spAutoFit/>
          </a:bodyPr>
          <a:lstStyle/>
          <a:p>
            <a:pPr>
              <a:lnSpc>
                <a:spcPct val="90000"/>
              </a:lnSpc>
              <a:spcAft>
                <a:spcPts val="600"/>
              </a:spcAft>
            </a:pPr>
            <a:r>
              <a:rPr lang="en-CA" sz="2000" dirty="0">
                <a:gradFill>
                  <a:gsLst>
                    <a:gs pos="2917">
                      <a:schemeClr val="tx1"/>
                    </a:gs>
                    <a:gs pos="30000">
                      <a:schemeClr val="tx1"/>
                    </a:gs>
                  </a:gsLst>
                  <a:lin ang="5400000" scaled="0"/>
                </a:gradFill>
              </a:rPr>
              <a:t>https://martinfowler.com/articles/microservices.html</a:t>
            </a:r>
          </a:p>
        </p:txBody>
      </p:sp>
    </p:spTree>
    <p:extLst>
      <p:ext uri="{BB962C8B-B14F-4D97-AF65-F5344CB8AC3E}">
        <p14:creationId xmlns:p14="http://schemas.microsoft.com/office/powerpoint/2010/main" val="1532928480"/>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FD829D6E-4DC1-4504-B2BF-628EC6891A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2036" y="446048"/>
            <a:ext cx="10287928" cy="6411951"/>
          </a:xfrm>
          <a:prstGeom prst="rect">
            <a:avLst/>
          </a:prstGeom>
        </p:spPr>
      </p:pic>
    </p:spTree>
    <p:extLst>
      <p:ext uri="{BB962C8B-B14F-4D97-AF65-F5344CB8AC3E}">
        <p14:creationId xmlns:p14="http://schemas.microsoft.com/office/powerpoint/2010/main" val="30957429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a:extLst>
              <a:ext uri="{FF2B5EF4-FFF2-40B4-BE49-F238E27FC236}">
                <a16:creationId xmlns:a16="http://schemas.microsoft.com/office/drawing/2014/main" id="{EC9FDB0F-6F45-4CEC-8B57-34064BB678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2500" y="390292"/>
            <a:ext cx="10287000" cy="6467707"/>
          </a:xfrm>
          <a:prstGeom prst="rect">
            <a:avLst/>
          </a:prstGeom>
        </p:spPr>
      </p:pic>
    </p:spTree>
    <p:extLst>
      <p:ext uri="{BB962C8B-B14F-4D97-AF65-F5344CB8AC3E}">
        <p14:creationId xmlns:p14="http://schemas.microsoft.com/office/powerpoint/2010/main" val="205586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44">
            <a:extLst>
              <a:ext uri="{FF2B5EF4-FFF2-40B4-BE49-F238E27FC236}">
                <a16:creationId xmlns:a16="http://schemas.microsoft.com/office/drawing/2014/main" id="{73EC84D7-2D1E-4A35-AE9A-EC74A6D3E422}"/>
              </a:ext>
            </a:extLst>
          </p:cNvPr>
          <p:cNvCxnSpPr>
            <a:cxnSpLocks/>
          </p:cNvCxnSpPr>
          <p:nvPr/>
        </p:nvCxnSpPr>
        <p:spPr>
          <a:xfrm>
            <a:off x="6097808" y="297965"/>
            <a:ext cx="0" cy="6266348"/>
          </a:xfrm>
          <a:prstGeom prst="line">
            <a:avLst/>
          </a:prstGeom>
          <a:noFill/>
          <a:ln w="15875" cap="flat" cmpd="sng" algn="ctr">
            <a:solidFill>
              <a:sysClr val="windowText" lastClr="000000"/>
            </a:solidFill>
            <a:prstDash val="solid"/>
            <a:miter lim="800000"/>
          </a:ln>
          <a:effectLst/>
        </p:spPr>
      </p:cxnSp>
      <p:sp>
        <p:nvSpPr>
          <p:cNvPr id="5" name="Rectangle 4">
            <a:extLst>
              <a:ext uri="{FF2B5EF4-FFF2-40B4-BE49-F238E27FC236}">
                <a16:creationId xmlns:a16="http://schemas.microsoft.com/office/drawing/2014/main" id="{EC4702E1-A72D-40F0-84E5-3634C7C57E23}"/>
              </a:ext>
            </a:extLst>
          </p:cNvPr>
          <p:cNvSpPr/>
          <p:nvPr/>
        </p:nvSpPr>
        <p:spPr>
          <a:xfrm>
            <a:off x="584200" y="470392"/>
            <a:ext cx="5513607" cy="461665"/>
          </a:xfrm>
          <a:prstGeom prst="rect">
            <a:avLst/>
          </a:prstGeom>
        </p:spPr>
        <p:txBody>
          <a:bodyPr wrap="square">
            <a:spAutoFit/>
          </a:bodyPr>
          <a:lstStyle/>
          <a:p>
            <a:pPr lvl="0" defTabSz="914049">
              <a:defRPr/>
            </a:pPr>
            <a:r>
              <a:rPr lang="en-US" sz="2400" dirty="0">
                <a:gradFill>
                  <a:gsLst>
                    <a:gs pos="1250">
                      <a:srgbClr val="1A1A1A"/>
                    </a:gs>
                    <a:gs pos="100000">
                      <a:srgbClr val="1A1A1A"/>
                    </a:gs>
                  </a:gsLst>
                  <a:lin ang="5400000" scaled="0"/>
                </a:gradFill>
              </a:rPr>
              <a:t>Monolithic </a:t>
            </a:r>
            <a:r>
              <a:rPr kumimoji="0" lang="en-US" sz="2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application approach</a:t>
            </a:r>
          </a:p>
        </p:txBody>
      </p:sp>
      <p:sp>
        <p:nvSpPr>
          <p:cNvPr id="6" name="Rectangle 5">
            <a:extLst>
              <a:ext uri="{FF2B5EF4-FFF2-40B4-BE49-F238E27FC236}">
                <a16:creationId xmlns:a16="http://schemas.microsoft.com/office/drawing/2014/main" id="{25483A4F-B706-40DE-8EC4-2A3ABDFFDFC2}"/>
              </a:ext>
            </a:extLst>
          </p:cNvPr>
          <p:cNvSpPr/>
          <p:nvPr/>
        </p:nvSpPr>
        <p:spPr>
          <a:xfrm>
            <a:off x="6259293" y="470392"/>
            <a:ext cx="5848340" cy="461665"/>
          </a:xfrm>
          <a:prstGeom prst="rect">
            <a:avLst/>
          </a:prstGeom>
        </p:spPr>
        <p:txBody>
          <a:bodyPr wrap="square">
            <a:spAutoFit/>
          </a:bodyPr>
          <a:lstStyle/>
          <a:p>
            <a:pPr marL="0" marR="0" lvl="0" indent="0" algn="l" defTabSz="914049"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Microservices application approach</a:t>
            </a:r>
          </a:p>
        </p:txBody>
      </p:sp>
      <p:cxnSp>
        <p:nvCxnSpPr>
          <p:cNvPr id="32" name="Straight Arrow Connector 31">
            <a:extLst>
              <a:ext uri="{FF2B5EF4-FFF2-40B4-BE49-F238E27FC236}">
                <a16:creationId xmlns:a16="http://schemas.microsoft.com/office/drawing/2014/main" id="{06EAF2DD-2A61-4E8E-ABF8-9CF527684B5F}"/>
              </a:ext>
            </a:extLst>
          </p:cNvPr>
          <p:cNvCxnSpPr>
            <a:cxnSpLocks/>
          </p:cNvCxnSpPr>
          <p:nvPr/>
        </p:nvCxnSpPr>
        <p:spPr>
          <a:xfrm flipV="1">
            <a:off x="2710197" y="2560989"/>
            <a:ext cx="0" cy="296320"/>
          </a:xfrm>
          <a:prstGeom prst="straightConnector1">
            <a:avLst/>
          </a:prstGeom>
          <a:noFill/>
          <a:ln w="12700" cap="flat" cmpd="sng" algn="ctr">
            <a:solidFill>
              <a:srgbClr val="000000"/>
            </a:solidFill>
            <a:prstDash val="solid"/>
            <a:miter lim="800000"/>
            <a:tailEnd type="triangle"/>
          </a:ln>
          <a:effectLst/>
        </p:spPr>
      </p:cxnSp>
      <p:cxnSp>
        <p:nvCxnSpPr>
          <p:cNvPr id="33" name="Straight Arrow Connector 117">
            <a:extLst>
              <a:ext uri="{FF2B5EF4-FFF2-40B4-BE49-F238E27FC236}">
                <a16:creationId xmlns:a16="http://schemas.microsoft.com/office/drawing/2014/main" id="{34CF1E89-3604-48BE-9B3B-A5533E7CC5D3}"/>
              </a:ext>
            </a:extLst>
          </p:cNvPr>
          <p:cNvCxnSpPr>
            <a:cxnSpLocks/>
          </p:cNvCxnSpPr>
          <p:nvPr/>
        </p:nvCxnSpPr>
        <p:spPr>
          <a:xfrm flipV="1">
            <a:off x="2710197" y="3429000"/>
            <a:ext cx="25015" cy="1445071"/>
          </a:xfrm>
          <a:prstGeom prst="straightConnector1">
            <a:avLst/>
          </a:prstGeom>
          <a:noFill/>
          <a:ln w="12700" cap="flat" cmpd="sng" algn="ctr">
            <a:solidFill>
              <a:schemeClr val="bg1">
                <a:lumMod val="50000"/>
              </a:schemeClr>
            </a:solidFill>
            <a:prstDash val="solid"/>
            <a:miter lim="800000"/>
            <a:tailEnd type="triangle"/>
          </a:ln>
          <a:effectLst/>
        </p:spPr>
      </p:cxnSp>
      <p:sp>
        <p:nvSpPr>
          <p:cNvPr id="34" name="Rectangle 33">
            <a:extLst>
              <a:ext uri="{FF2B5EF4-FFF2-40B4-BE49-F238E27FC236}">
                <a16:creationId xmlns:a16="http://schemas.microsoft.com/office/drawing/2014/main" id="{8F6B670E-2B2E-4FB6-8FD3-3B48E7AE2286}"/>
              </a:ext>
            </a:extLst>
          </p:cNvPr>
          <p:cNvSpPr/>
          <p:nvPr/>
        </p:nvSpPr>
        <p:spPr>
          <a:xfrm>
            <a:off x="3295762" y="5216677"/>
            <a:ext cx="1265460" cy="646331"/>
          </a:xfrm>
          <a:prstGeom prst="rect">
            <a:avLst/>
          </a:prstGeom>
        </p:spPr>
        <p:txBody>
          <a:bodyPr wrap="square">
            <a:spAutoFit/>
          </a:bodyPr>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0">
                      <a:srgbClr val="1A1A1A"/>
                    </a:gs>
                    <a:gs pos="100000">
                      <a:srgbClr val="1A1A1A"/>
                    </a:gs>
                  </a:gsLst>
                  <a:lin ang="5400000" scaled="0"/>
                </a:gradFill>
                <a:effectLst/>
                <a:uLnTx/>
                <a:uFillTx/>
                <a:latin typeface="Segoe UI"/>
                <a:ea typeface="+mn-ea"/>
                <a:cs typeface="+mn-cs"/>
              </a:rPr>
              <a:t>SQL DB</a:t>
            </a:r>
          </a:p>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0">
                      <a:srgbClr val="1A1A1A"/>
                    </a:gs>
                    <a:gs pos="100000">
                      <a:srgbClr val="1A1A1A"/>
                    </a:gs>
                  </a:gsLst>
                  <a:lin ang="5400000" scaled="0"/>
                </a:gradFill>
                <a:effectLst/>
                <a:uLnTx/>
                <a:uFillTx/>
                <a:latin typeface="Segoe UI"/>
                <a:ea typeface="+mn-ea"/>
                <a:cs typeface="+mn-cs"/>
              </a:rPr>
              <a:t>or</a:t>
            </a:r>
          </a:p>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0">
                      <a:srgbClr val="1A1A1A"/>
                    </a:gs>
                    <a:gs pos="100000">
                      <a:srgbClr val="1A1A1A"/>
                    </a:gs>
                  </a:gsLst>
                  <a:lin ang="5400000" scaled="0"/>
                </a:gradFill>
                <a:effectLst/>
                <a:uLnTx/>
                <a:uFillTx/>
                <a:latin typeface="Segoe UI"/>
                <a:ea typeface="+mn-ea"/>
                <a:cs typeface="+mn-cs"/>
              </a:rPr>
              <a:t>No-SQL</a:t>
            </a:r>
          </a:p>
        </p:txBody>
      </p:sp>
      <p:cxnSp>
        <p:nvCxnSpPr>
          <p:cNvPr id="36" name="Straight Arrow Connector 199">
            <a:extLst>
              <a:ext uri="{FF2B5EF4-FFF2-40B4-BE49-F238E27FC236}">
                <a16:creationId xmlns:a16="http://schemas.microsoft.com/office/drawing/2014/main" id="{AD9ED26C-84A5-416C-A1BD-4B92872DD2E7}"/>
              </a:ext>
            </a:extLst>
          </p:cNvPr>
          <p:cNvCxnSpPr>
            <a:cxnSpLocks/>
          </p:cNvCxnSpPr>
          <p:nvPr/>
        </p:nvCxnSpPr>
        <p:spPr>
          <a:xfrm flipV="1">
            <a:off x="2710197" y="2560989"/>
            <a:ext cx="1518374" cy="296320"/>
          </a:xfrm>
          <a:prstGeom prst="straightConnector1">
            <a:avLst/>
          </a:prstGeom>
          <a:noFill/>
          <a:ln w="12700" cap="flat" cmpd="sng" algn="ctr">
            <a:solidFill>
              <a:srgbClr val="000000"/>
            </a:solidFill>
            <a:prstDash val="solid"/>
            <a:miter lim="800000"/>
            <a:tailEnd type="triangle"/>
          </a:ln>
          <a:effectLst/>
        </p:spPr>
      </p:cxnSp>
      <p:sp>
        <p:nvSpPr>
          <p:cNvPr id="44" name="Rectangle 43">
            <a:extLst>
              <a:ext uri="{FF2B5EF4-FFF2-40B4-BE49-F238E27FC236}">
                <a16:creationId xmlns:a16="http://schemas.microsoft.com/office/drawing/2014/main" id="{CD22C68C-EDC3-4EA1-A2A6-1B3A2E85E173}"/>
              </a:ext>
            </a:extLst>
          </p:cNvPr>
          <p:cNvSpPr/>
          <p:nvPr/>
        </p:nvSpPr>
        <p:spPr>
          <a:xfrm>
            <a:off x="274652" y="1738186"/>
            <a:ext cx="1580076" cy="276999"/>
          </a:xfrm>
          <a:prstGeom prst="rect">
            <a:avLst/>
          </a:prstGeom>
        </p:spPr>
        <p:txBody>
          <a:bodyPr wrap="square">
            <a:spAutoFit/>
          </a:bodyPr>
          <a:lstStyle/>
          <a:p>
            <a:pPr marL="0" marR="0" lvl="0" indent="0" algn="l" defTabSz="914049"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gradFill>
                  <a:gsLst>
                    <a:gs pos="0">
                      <a:srgbClr val="1A1A1A"/>
                    </a:gs>
                    <a:gs pos="100000">
                      <a:srgbClr val="1A1A1A"/>
                    </a:gs>
                  </a:gsLst>
                  <a:lin ang="5400000" scaled="0"/>
                </a:gradFill>
                <a:effectLst/>
                <a:uLnTx/>
                <a:uFillTx/>
                <a:latin typeface="Segoe UI"/>
                <a:ea typeface="+mn-ea"/>
                <a:cs typeface="+mn-cs"/>
              </a:rPr>
              <a:t>Presentation Layer</a:t>
            </a:r>
          </a:p>
        </p:txBody>
      </p:sp>
      <p:sp>
        <p:nvSpPr>
          <p:cNvPr id="67" name="Rectangle 66">
            <a:extLst>
              <a:ext uri="{FF2B5EF4-FFF2-40B4-BE49-F238E27FC236}">
                <a16:creationId xmlns:a16="http://schemas.microsoft.com/office/drawing/2014/main" id="{BA145876-F540-40B8-875A-275A33948F7C}"/>
              </a:ext>
            </a:extLst>
          </p:cNvPr>
          <p:cNvSpPr/>
          <p:nvPr/>
        </p:nvSpPr>
        <p:spPr>
          <a:xfrm>
            <a:off x="265903" y="2942875"/>
            <a:ext cx="1509087" cy="276999"/>
          </a:xfrm>
          <a:prstGeom prst="rect">
            <a:avLst/>
          </a:prstGeom>
        </p:spPr>
        <p:txBody>
          <a:bodyPr wrap="square">
            <a:spAutoFit/>
          </a:bodyPr>
          <a:lstStyle/>
          <a:p>
            <a:pPr marL="0" marR="0" lvl="0" indent="0" algn="l" defTabSz="914049"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gradFill>
                  <a:gsLst>
                    <a:gs pos="0">
                      <a:srgbClr val="1A1A1A"/>
                    </a:gs>
                    <a:gs pos="100000">
                      <a:srgbClr val="1A1A1A"/>
                    </a:gs>
                  </a:gsLst>
                  <a:lin ang="5400000" scaled="0"/>
                </a:gradFill>
                <a:effectLst/>
                <a:uLnTx/>
                <a:uFillTx/>
                <a:latin typeface="Segoe UI"/>
                <a:ea typeface="+mn-ea"/>
                <a:cs typeface="+mn-cs"/>
              </a:rPr>
              <a:t>Services tier</a:t>
            </a:r>
          </a:p>
        </p:txBody>
      </p:sp>
      <p:sp>
        <p:nvSpPr>
          <p:cNvPr id="80" name="Rectangle 79">
            <a:extLst>
              <a:ext uri="{FF2B5EF4-FFF2-40B4-BE49-F238E27FC236}">
                <a16:creationId xmlns:a16="http://schemas.microsoft.com/office/drawing/2014/main" id="{36E04407-7E04-4218-A408-BE6F3F15CEE5}"/>
              </a:ext>
            </a:extLst>
          </p:cNvPr>
          <p:cNvSpPr/>
          <p:nvPr/>
        </p:nvSpPr>
        <p:spPr>
          <a:xfrm>
            <a:off x="81023" y="5520522"/>
            <a:ext cx="1800045" cy="276999"/>
          </a:xfrm>
          <a:prstGeom prst="rect">
            <a:avLst/>
          </a:prstGeom>
        </p:spPr>
        <p:txBody>
          <a:bodyPr wrap="square">
            <a:spAutoFit/>
          </a:bodyPr>
          <a:lstStyle/>
          <a:p>
            <a:pPr lvl="0" defTabSz="914049">
              <a:defRPr/>
            </a:pPr>
            <a:r>
              <a:rPr lang="en-US" sz="1200" b="1" kern="0" dirty="0">
                <a:gradFill>
                  <a:gsLst>
                    <a:gs pos="0">
                      <a:srgbClr val="1A1A1A"/>
                    </a:gs>
                    <a:gs pos="100000">
                      <a:srgbClr val="1A1A1A"/>
                    </a:gs>
                  </a:gsLst>
                  <a:lin ang="5400000" scaled="0"/>
                </a:gradFill>
              </a:rPr>
              <a:t>Database access Layer </a:t>
            </a:r>
            <a:endParaRPr kumimoji="0" lang="en-US" sz="1200" b="1" i="0" u="none" strike="noStrike" kern="0" cap="none" spc="0" normalizeH="0" baseline="0" noProof="0" dirty="0">
              <a:ln>
                <a:noFill/>
              </a:ln>
              <a:gradFill>
                <a:gsLst>
                  <a:gs pos="0">
                    <a:srgbClr val="1A1A1A"/>
                  </a:gs>
                  <a:gs pos="100000">
                    <a:srgbClr val="1A1A1A"/>
                  </a:gs>
                </a:gsLst>
                <a:lin ang="5400000" scaled="0"/>
              </a:gradFill>
              <a:effectLst/>
              <a:uLnTx/>
              <a:uFillTx/>
              <a:latin typeface="Segoe UI"/>
              <a:ea typeface="+mn-ea"/>
              <a:cs typeface="+mn-cs"/>
            </a:endParaRPr>
          </a:p>
        </p:txBody>
      </p:sp>
      <p:sp>
        <p:nvSpPr>
          <p:cNvPr id="83" name="Rectangle 82">
            <a:extLst>
              <a:ext uri="{FF2B5EF4-FFF2-40B4-BE49-F238E27FC236}">
                <a16:creationId xmlns:a16="http://schemas.microsoft.com/office/drawing/2014/main" id="{1DD877AA-02CE-4FA5-8166-615F3CD8287B}"/>
              </a:ext>
            </a:extLst>
          </p:cNvPr>
          <p:cNvSpPr/>
          <p:nvPr/>
        </p:nvSpPr>
        <p:spPr>
          <a:xfrm>
            <a:off x="3838561" y="6079002"/>
            <a:ext cx="2020542" cy="258532"/>
          </a:xfrm>
          <a:prstGeom prst="rect">
            <a:avLst/>
          </a:prstGeom>
        </p:spPr>
        <p:txBody>
          <a:bodyPr wrap="square">
            <a:spAutoFit/>
          </a:bodyPr>
          <a:lstStyle/>
          <a:p>
            <a:pPr marL="0" marR="0" lvl="0" indent="0" algn="ctr" defTabSz="914103" rtl="0"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2" name="Rectangle 91">
            <a:extLst>
              <a:ext uri="{FF2B5EF4-FFF2-40B4-BE49-F238E27FC236}">
                <a16:creationId xmlns:a16="http://schemas.microsoft.com/office/drawing/2014/main" id="{60F914A6-943B-4474-A118-3AEAE115E0FF}"/>
              </a:ext>
            </a:extLst>
          </p:cNvPr>
          <p:cNvSpPr/>
          <p:nvPr/>
        </p:nvSpPr>
        <p:spPr>
          <a:xfrm>
            <a:off x="190111" y="4104591"/>
            <a:ext cx="1973286" cy="276999"/>
          </a:xfrm>
          <a:prstGeom prst="rect">
            <a:avLst/>
          </a:prstGeom>
        </p:spPr>
        <p:txBody>
          <a:bodyPr wrap="square">
            <a:spAutoFit/>
          </a:bodyPr>
          <a:lstStyle/>
          <a:p>
            <a:pPr lvl="0" defTabSz="914049">
              <a:defRPr/>
            </a:pPr>
            <a:r>
              <a:rPr lang="en-US" sz="1200" b="1" kern="0" dirty="0">
                <a:gradFill>
                  <a:gsLst>
                    <a:gs pos="0">
                      <a:srgbClr val="1A1A1A"/>
                    </a:gs>
                    <a:gs pos="100000">
                      <a:srgbClr val="1A1A1A"/>
                    </a:gs>
                  </a:gsLst>
                  <a:lin ang="5400000" scaled="0"/>
                </a:gradFill>
              </a:rPr>
              <a:t>Business logic Layer </a:t>
            </a:r>
            <a:endParaRPr kumimoji="0" lang="en-US" sz="1200" b="1" i="0" u="none" strike="noStrike" kern="0" cap="none" spc="0" normalizeH="0" baseline="0" noProof="0" dirty="0">
              <a:ln>
                <a:noFill/>
              </a:ln>
              <a:gradFill>
                <a:gsLst>
                  <a:gs pos="0">
                    <a:srgbClr val="1A1A1A"/>
                  </a:gs>
                  <a:gs pos="100000">
                    <a:srgbClr val="1A1A1A"/>
                  </a:gs>
                </a:gsLst>
                <a:lin ang="5400000" scaled="0"/>
              </a:gradFill>
              <a:effectLst/>
              <a:uLnTx/>
              <a:uFillTx/>
              <a:latin typeface="Segoe UI"/>
              <a:ea typeface="+mn-ea"/>
              <a:cs typeface="+mn-cs"/>
            </a:endParaRPr>
          </a:p>
        </p:txBody>
      </p:sp>
      <p:pic>
        <p:nvPicPr>
          <p:cNvPr id="107" name="Image 106">
            <a:extLst>
              <a:ext uri="{FF2B5EF4-FFF2-40B4-BE49-F238E27FC236}">
                <a16:creationId xmlns:a16="http://schemas.microsoft.com/office/drawing/2014/main" id="{33B1EBCB-32F5-4482-B780-14665D356B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62190" y="1689305"/>
            <a:ext cx="1241378" cy="1241378"/>
          </a:xfrm>
          <a:prstGeom prst="rect">
            <a:avLst/>
          </a:prstGeom>
        </p:spPr>
      </p:pic>
      <p:pic>
        <p:nvPicPr>
          <p:cNvPr id="112" name="Image 111">
            <a:extLst>
              <a:ext uri="{FF2B5EF4-FFF2-40B4-BE49-F238E27FC236}">
                <a16:creationId xmlns:a16="http://schemas.microsoft.com/office/drawing/2014/main" id="{83DA3CB3-DA20-4E45-A564-90B6BD8C244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77257" y="4889555"/>
            <a:ext cx="1633943" cy="1564707"/>
          </a:xfrm>
          <a:prstGeom prst="rect">
            <a:avLst/>
          </a:prstGeom>
        </p:spPr>
      </p:pic>
      <p:pic>
        <p:nvPicPr>
          <p:cNvPr id="113" name="Picture 24" descr="Resultado de imagen de sql azure logo">
            <a:extLst>
              <a:ext uri="{FF2B5EF4-FFF2-40B4-BE49-F238E27FC236}">
                <a16:creationId xmlns:a16="http://schemas.microsoft.com/office/drawing/2014/main" id="{8DA6AA73-7078-4296-9A2E-D8452302CFE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58581" y="5137386"/>
            <a:ext cx="725622" cy="725622"/>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15" name="Image 114">
            <a:extLst>
              <a:ext uri="{FF2B5EF4-FFF2-40B4-BE49-F238E27FC236}">
                <a16:creationId xmlns:a16="http://schemas.microsoft.com/office/drawing/2014/main" id="{B48BF05D-D0D3-4E34-AA4A-32F75BE6B73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71641" y="5159283"/>
            <a:ext cx="603469" cy="603469"/>
          </a:xfrm>
          <a:prstGeom prst="rect">
            <a:avLst/>
          </a:prstGeom>
        </p:spPr>
      </p:pic>
      <p:pic>
        <p:nvPicPr>
          <p:cNvPr id="117" name="Image 116">
            <a:extLst>
              <a:ext uri="{FF2B5EF4-FFF2-40B4-BE49-F238E27FC236}">
                <a16:creationId xmlns:a16="http://schemas.microsoft.com/office/drawing/2014/main" id="{CD46F149-009E-455E-B00B-96957E1F9F5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356650" y="5146715"/>
            <a:ext cx="603469" cy="603469"/>
          </a:xfrm>
          <a:prstGeom prst="rect">
            <a:avLst/>
          </a:prstGeom>
        </p:spPr>
      </p:pic>
      <p:pic>
        <p:nvPicPr>
          <p:cNvPr id="125" name="Image 124">
            <a:extLst>
              <a:ext uri="{FF2B5EF4-FFF2-40B4-BE49-F238E27FC236}">
                <a16:creationId xmlns:a16="http://schemas.microsoft.com/office/drawing/2014/main" id="{D50C26B2-CE48-43A4-AB84-744D3DB274F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282769" y="3702290"/>
            <a:ext cx="1026392" cy="1026392"/>
          </a:xfrm>
          <a:prstGeom prst="rect">
            <a:avLst/>
          </a:prstGeom>
        </p:spPr>
      </p:pic>
      <p:sp>
        <p:nvSpPr>
          <p:cNvPr id="128" name="Nuage 127">
            <a:extLst>
              <a:ext uri="{FF2B5EF4-FFF2-40B4-BE49-F238E27FC236}">
                <a16:creationId xmlns:a16="http://schemas.microsoft.com/office/drawing/2014/main" id="{545CBE8C-517E-45B8-845C-08B4A530BEB7}"/>
              </a:ext>
            </a:extLst>
          </p:cNvPr>
          <p:cNvSpPr/>
          <p:nvPr/>
        </p:nvSpPr>
        <p:spPr bwMode="auto">
          <a:xfrm>
            <a:off x="3294707" y="5859905"/>
            <a:ext cx="2799477" cy="914419"/>
          </a:xfrm>
          <a:prstGeom prst="cloud">
            <a:avLst/>
          </a:prstGeom>
          <a:solidFill>
            <a:srgbClr val="0079D6"/>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Monolithic Databases are shared across services.</a:t>
            </a:r>
          </a:p>
        </p:txBody>
      </p:sp>
      <p:pic>
        <p:nvPicPr>
          <p:cNvPr id="130" name="Image 129">
            <a:extLst>
              <a:ext uri="{FF2B5EF4-FFF2-40B4-BE49-F238E27FC236}">
                <a16:creationId xmlns:a16="http://schemas.microsoft.com/office/drawing/2014/main" id="{7AC9D4EC-78E5-4EE1-8D22-252F2121922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041382" y="1153417"/>
            <a:ext cx="1356255" cy="1356255"/>
          </a:xfrm>
          <a:prstGeom prst="rect">
            <a:avLst/>
          </a:prstGeom>
        </p:spPr>
      </p:pic>
      <p:cxnSp>
        <p:nvCxnSpPr>
          <p:cNvPr id="133" name="Connecteur droit 132">
            <a:extLst>
              <a:ext uri="{FF2B5EF4-FFF2-40B4-BE49-F238E27FC236}">
                <a16:creationId xmlns:a16="http://schemas.microsoft.com/office/drawing/2014/main" id="{E2B6384C-DB32-4C39-91A0-6AC26759BFCA}"/>
              </a:ext>
            </a:extLst>
          </p:cNvPr>
          <p:cNvCxnSpPr/>
          <p:nvPr/>
        </p:nvCxnSpPr>
        <p:spPr>
          <a:xfrm>
            <a:off x="0" y="2509672"/>
            <a:ext cx="4074289"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4" name="Connecteur droit 133">
            <a:extLst>
              <a:ext uri="{FF2B5EF4-FFF2-40B4-BE49-F238E27FC236}">
                <a16:creationId xmlns:a16="http://schemas.microsoft.com/office/drawing/2014/main" id="{540E33FC-266B-4243-A110-45EE5144EDBC}"/>
              </a:ext>
            </a:extLst>
          </p:cNvPr>
          <p:cNvCxnSpPr/>
          <p:nvPr/>
        </p:nvCxnSpPr>
        <p:spPr>
          <a:xfrm>
            <a:off x="-28556" y="3669381"/>
            <a:ext cx="4074289"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5" name="Connecteur droit 134">
            <a:extLst>
              <a:ext uri="{FF2B5EF4-FFF2-40B4-BE49-F238E27FC236}">
                <a16:creationId xmlns:a16="http://schemas.microsoft.com/office/drawing/2014/main" id="{94E24945-B83F-4282-85AC-0DBF20D7AD91}"/>
              </a:ext>
            </a:extLst>
          </p:cNvPr>
          <p:cNvCxnSpPr/>
          <p:nvPr/>
        </p:nvCxnSpPr>
        <p:spPr>
          <a:xfrm>
            <a:off x="1927" y="4874071"/>
            <a:ext cx="4074289"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36" name="Rounded Rectangle 41">
            <a:extLst>
              <a:ext uri="{FF2B5EF4-FFF2-40B4-BE49-F238E27FC236}">
                <a16:creationId xmlns:a16="http://schemas.microsoft.com/office/drawing/2014/main" id="{AF216A88-A5F5-40C8-9E57-DB691DABE27A}"/>
              </a:ext>
            </a:extLst>
          </p:cNvPr>
          <p:cNvSpPr/>
          <p:nvPr/>
        </p:nvSpPr>
        <p:spPr bwMode="auto">
          <a:xfrm>
            <a:off x="7235349" y="4385581"/>
            <a:ext cx="1277795" cy="1393105"/>
          </a:xfrm>
          <a:prstGeom prst="roundRect">
            <a:avLst/>
          </a:prstGeom>
          <a:noFill/>
          <a:ln w="10795" cap="flat" cmpd="sng" algn="ctr">
            <a:solidFill>
              <a:schemeClr val="bg1">
                <a:lumMod val="50000"/>
              </a:schemeClr>
            </a:solidFill>
            <a:prstDash val="lgDash"/>
            <a:headEnd type="none" w="med" len="med"/>
            <a:tailEnd type="none" w="med" len="med"/>
          </a:ln>
          <a:effectLst/>
        </p:spPr>
        <p:txBody>
          <a:bodyPr lIns="91396" tIns="91396" rIns="34278" bIns="34278" rtlCol="0" anchor="b" anchorCtr="0"/>
          <a:lstStyle/>
          <a:p>
            <a:pPr marL="0" marR="0" lvl="0" indent="0" algn="ctr" defTabSz="931870"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137" name="Flowchart: Magnetic Disk 42">
            <a:extLst>
              <a:ext uri="{FF2B5EF4-FFF2-40B4-BE49-F238E27FC236}">
                <a16:creationId xmlns:a16="http://schemas.microsoft.com/office/drawing/2014/main" id="{48871AA6-EDB5-4CFE-9978-111DFB90DE05}"/>
              </a:ext>
            </a:extLst>
          </p:cNvPr>
          <p:cNvSpPr/>
          <p:nvPr/>
        </p:nvSpPr>
        <p:spPr>
          <a:xfrm>
            <a:off x="7592312" y="5146715"/>
            <a:ext cx="571264" cy="573651"/>
          </a:xfrm>
          <a:prstGeom prst="flowChartMagneticDisk">
            <a:avLst/>
          </a:prstGeom>
          <a:solidFill>
            <a:sysClr val="window" lastClr="FFFFFF">
              <a:lumMod val="75000"/>
            </a:sysClr>
          </a:solidFill>
          <a:ln w="10795" cap="flat" cmpd="sng" algn="ctr">
            <a:solidFill>
              <a:srgbClr val="404040"/>
            </a:solidFill>
            <a:prstDash val="solid"/>
            <a:headEnd type="none" w="med" len="med"/>
            <a:tailEnd type="none" w="med" len="med"/>
          </a:ln>
          <a:effectLst/>
        </p:spPr>
        <p:txBody>
          <a:bodyPr lIns="91396" tIns="91396" rIns="34278" bIns="34278" rtlCol="0" anchor="b" anchorCtr="0"/>
          <a:lstStyle/>
          <a:p>
            <a:pPr marL="0" marR="0" lvl="0" indent="0" algn="ctr" defTabSz="931870"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000000"/>
              </a:solidFill>
              <a:effectLst/>
              <a:uLnTx/>
              <a:uFillTx/>
              <a:latin typeface="Segoe UI"/>
              <a:ea typeface="+mn-ea"/>
              <a:cs typeface="Segoe UI" pitchFamily="34" charset="0"/>
            </a:endParaRPr>
          </a:p>
        </p:txBody>
      </p:sp>
      <p:cxnSp>
        <p:nvCxnSpPr>
          <p:cNvPr id="138" name="Straight Arrow Connector 45">
            <a:extLst>
              <a:ext uri="{FF2B5EF4-FFF2-40B4-BE49-F238E27FC236}">
                <a16:creationId xmlns:a16="http://schemas.microsoft.com/office/drawing/2014/main" id="{09D46678-4B89-48A6-8950-C068218E08F0}"/>
              </a:ext>
            </a:extLst>
          </p:cNvPr>
          <p:cNvCxnSpPr>
            <a:stCxn id="137" idx="1"/>
          </p:cNvCxnSpPr>
          <p:nvPr/>
        </p:nvCxnSpPr>
        <p:spPr>
          <a:xfrm flipV="1">
            <a:off x="7877942" y="4997665"/>
            <a:ext cx="0" cy="149052"/>
          </a:xfrm>
          <a:prstGeom prst="straightConnector1">
            <a:avLst/>
          </a:prstGeom>
          <a:noFill/>
          <a:ln w="12700" cap="flat" cmpd="sng" algn="ctr">
            <a:solidFill>
              <a:sysClr val="windowText" lastClr="000000"/>
            </a:solidFill>
            <a:prstDash val="solid"/>
            <a:miter lim="800000"/>
            <a:tailEnd type="triangle"/>
          </a:ln>
          <a:effectLst/>
        </p:spPr>
      </p:cxnSp>
      <p:sp>
        <p:nvSpPr>
          <p:cNvPr id="139" name="Hexagon 46">
            <a:extLst>
              <a:ext uri="{FF2B5EF4-FFF2-40B4-BE49-F238E27FC236}">
                <a16:creationId xmlns:a16="http://schemas.microsoft.com/office/drawing/2014/main" id="{B5766DBB-A8F0-46ED-BC8C-38E69799A449}"/>
              </a:ext>
            </a:extLst>
          </p:cNvPr>
          <p:cNvSpPr>
            <a:spLocks noChangeAspect="1"/>
          </p:cNvSpPr>
          <p:nvPr/>
        </p:nvSpPr>
        <p:spPr bwMode="auto">
          <a:xfrm>
            <a:off x="7588226" y="4457060"/>
            <a:ext cx="579436" cy="540605"/>
          </a:xfrm>
          <a:prstGeom prst="hexagon">
            <a:avLst/>
          </a:prstGeom>
          <a:solidFill>
            <a:srgbClr val="7030A0"/>
          </a:solidFill>
          <a:ln w="9525" cap="flat" cmpd="sng" algn="ctr">
            <a:noFill/>
            <a:prstDash val="solid"/>
            <a:headEnd type="none" w="med" len="med"/>
            <a:tailEnd type="none" w="med" len="med"/>
          </a:ln>
          <a:effectLst/>
        </p:spPr>
        <p:txBody>
          <a:bodyPr lIns="91396" tIns="91396" rIns="34278" bIns="34278" rtlCol="0" anchor="b" anchorCtr="0"/>
          <a:lstStyle/>
          <a:p>
            <a:pPr marL="0" marR="0" lvl="0" indent="0" algn="ctr" defTabSz="931870"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140" name="Rectangle 139">
            <a:extLst>
              <a:ext uri="{FF2B5EF4-FFF2-40B4-BE49-F238E27FC236}">
                <a16:creationId xmlns:a16="http://schemas.microsoft.com/office/drawing/2014/main" id="{BF6CEE54-1AF2-4841-BF14-EAB118E72329}"/>
              </a:ext>
            </a:extLst>
          </p:cNvPr>
          <p:cNvSpPr/>
          <p:nvPr/>
        </p:nvSpPr>
        <p:spPr>
          <a:xfrm>
            <a:off x="9803751" y="2679103"/>
            <a:ext cx="910593" cy="246221"/>
          </a:xfrm>
          <a:prstGeom prst="rect">
            <a:avLst/>
          </a:prstGeom>
        </p:spPr>
        <p:txBody>
          <a:bodyPr wrap="square">
            <a:spAutoFit/>
          </a:bodyPr>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gradFill>
                  <a:gsLst>
                    <a:gs pos="0">
                      <a:srgbClr val="1A1A1A"/>
                    </a:gs>
                    <a:gs pos="100000">
                      <a:srgbClr val="1A1A1A"/>
                    </a:gs>
                  </a:gsLst>
                  <a:lin ang="5400000" scaled="0"/>
                </a:gradFill>
                <a:effectLst/>
                <a:uLnTx/>
                <a:uFillTx/>
                <a:latin typeface="Segoe UI"/>
                <a:ea typeface="+mn-ea"/>
                <a:cs typeface="+mn-cs"/>
              </a:rPr>
              <a:t>Web apps</a:t>
            </a:r>
          </a:p>
        </p:txBody>
      </p:sp>
      <p:pic>
        <p:nvPicPr>
          <p:cNvPr id="141" name="Picture 23">
            <a:extLst>
              <a:ext uri="{FF2B5EF4-FFF2-40B4-BE49-F238E27FC236}">
                <a16:creationId xmlns:a16="http://schemas.microsoft.com/office/drawing/2014/main" id="{F9ADCCDF-692A-4C36-AE37-AD2244BAC8B5}"/>
              </a:ext>
            </a:extLst>
          </p:cNvPr>
          <p:cNvPicPr>
            <a:picLocks noChangeAspect="1"/>
          </p:cNvPicPr>
          <p:nvPr/>
        </p:nvPicPr>
        <p:blipFill>
          <a:blip r:embed="rId10">
            <a:biLevel thresh="25000"/>
            <a:extLst>
              <a:ext uri="{28A0092B-C50C-407E-A947-70E740481C1C}">
                <a14:useLocalDpi xmlns:a14="http://schemas.microsoft.com/office/drawing/2010/main" val="0"/>
              </a:ext>
            </a:extLst>
          </a:blip>
          <a:srcRect/>
          <a:stretch>
            <a:fillRect/>
          </a:stretch>
        </p:blipFill>
        <p:spPr bwMode="auto">
          <a:xfrm>
            <a:off x="7752891" y="4617969"/>
            <a:ext cx="266117" cy="219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5" name="Rectangle 144">
            <a:extLst>
              <a:ext uri="{FF2B5EF4-FFF2-40B4-BE49-F238E27FC236}">
                <a16:creationId xmlns:a16="http://schemas.microsoft.com/office/drawing/2014/main" id="{AB7491EF-3655-4448-901F-878C06D977E1}"/>
              </a:ext>
            </a:extLst>
          </p:cNvPr>
          <p:cNvSpPr/>
          <p:nvPr/>
        </p:nvSpPr>
        <p:spPr>
          <a:xfrm>
            <a:off x="6230687" y="4097651"/>
            <a:ext cx="1593806" cy="303609"/>
          </a:xfrm>
          <a:prstGeom prst="rect">
            <a:avLst/>
          </a:prstGeom>
        </p:spPr>
        <p:txBody>
          <a:bodyPr wrap="square">
            <a:spAutoFit/>
          </a:bodyPr>
          <a:lstStyle/>
          <a:p>
            <a:pPr marL="0" marR="0" lvl="0" indent="0" algn="l" defTabSz="914049" rtl="0" eaLnBrk="1" fontAlgn="auto" latinLnBrk="0" hangingPunct="1">
              <a:lnSpc>
                <a:spcPct val="100000"/>
              </a:lnSpc>
              <a:spcBef>
                <a:spcPts val="0"/>
              </a:spcBef>
              <a:spcAft>
                <a:spcPts val="0"/>
              </a:spcAft>
              <a:buClrTx/>
              <a:buSzTx/>
              <a:buFontTx/>
              <a:buNone/>
              <a:tabLst/>
              <a:defRPr/>
            </a:pPr>
            <a:r>
              <a:rPr kumimoji="0" lang="en-US" sz="1373" b="1" i="0" u="none" strike="noStrike" kern="0" cap="none" spc="0" normalizeH="0" baseline="0" noProof="0" dirty="0">
                <a:ln>
                  <a:noFill/>
                </a:ln>
                <a:gradFill>
                  <a:gsLst>
                    <a:gs pos="0">
                      <a:srgbClr val="1A1A1A"/>
                    </a:gs>
                    <a:gs pos="100000">
                      <a:srgbClr val="1A1A1A"/>
                    </a:gs>
                  </a:gsLst>
                  <a:lin ang="5400000" scaled="0"/>
                </a:gradFill>
                <a:effectLst/>
                <a:uLnTx/>
                <a:uFillTx/>
                <a:latin typeface="Segoe UI" panose="020B0502040204020203" pitchFamily="34" charset="0"/>
                <a:ea typeface="+mn-ea"/>
                <a:cs typeface="Segoe UI" panose="020B0502040204020203" pitchFamily="34" charset="0"/>
              </a:rPr>
              <a:t>Microservices</a:t>
            </a:r>
          </a:p>
        </p:txBody>
      </p:sp>
      <p:sp>
        <p:nvSpPr>
          <p:cNvPr id="151" name="Rectangle 150">
            <a:extLst>
              <a:ext uri="{FF2B5EF4-FFF2-40B4-BE49-F238E27FC236}">
                <a16:creationId xmlns:a16="http://schemas.microsoft.com/office/drawing/2014/main" id="{9DFE4A56-99DA-4679-B0D3-6412C374A6B3}"/>
              </a:ext>
            </a:extLst>
          </p:cNvPr>
          <p:cNvSpPr/>
          <p:nvPr/>
        </p:nvSpPr>
        <p:spPr>
          <a:xfrm>
            <a:off x="6416546" y="2170866"/>
            <a:ext cx="1212852" cy="646331"/>
          </a:xfrm>
          <a:prstGeom prst="rect">
            <a:avLst/>
          </a:prstGeom>
        </p:spPr>
        <p:txBody>
          <a:bodyPr wrap="square">
            <a:spAutoFit/>
          </a:bodyPr>
          <a:lstStyle/>
          <a:p>
            <a:pPr marL="0" marR="0" lvl="0" indent="0" algn="l" defTabSz="914049"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0">
                      <a:srgbClr val="1A1A1A"/>
                    </a:gs>
                    <a:gs pos="100000">
                      <a:srgbClr val="1A1A1A"/>
                    </a:gs>
                  </a:gsLst>
                  <a:lin ang="5400000" scaled="0"/>
                </a:gradFill>
                <a:effectLst/>
                <a:uLnTx/>
                <a:uFillTx/>
                <a:latin typeface="Segoe UI"/>
                <a:ea typeface="+mn-ea"/>
                <a:cs typeface="+mn-cs"/>
              </a:rPr>
              <a:t>Desktop &amp; Mobile</a:t>
            </a:r>
          </a:p>
          <a:p>
            <a:pPr marL="0" marR="0" lvl="0" indent="0" algn="l" defTabSz="914049"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0">
                      <a:srgbClr val="1A1A1A"/>
                    </a:gs>
                    <a:gs pos="100000">
                      <a:srgbClr val="1A1A1A"/>
                    </a:gs>
                  </a:gsLst>
                  <a:lin ang="5400000" scaled="0"/>
                </a:gradFill>
                <a:effectLst/>
                <a:uLnTx/>
                <a:uFillTx/>
                <a:latin typeface="Segoe UI"/>
                <a:ea typeface="+mn-ea"/>
                <a:cs typeface="+mn-cs"/>
              </a:rPr>
              <a:t>apps</a:t>
            </a:r>
          </a:p>
        </p:txBody>
      </p:sp>
      <p:cxnSp>
        <p:nvCxnSpPr>
          <p:cNvPr id="152" name="Straight Arrow Connector 158">
            <a:extLst>
              <a:ext uri="{FF2B5EF4-FFF2-40B4-BE49-F238E27FC236}">
                <a16:creationId xmlns:a16="http://schemas.microsoft.com/office/drawing/2014/main" id="{66F3B0E9-EC8A-42DA-A264-007C56416EEF}"/>
              </a:ext>
            </a:extLst>
          </p:cNvPr>
          <p:cNvCxnSpPr>
            <a:cxnSpLocks/>
          </p:cNvCxnSpPr>
          <p:nvPr/>
        </p:nvCxnSpPr>
        <p:spPr>
          <a:xfrm flipV="1">
            <a:off x="9772859" y="2778129"/>
            <a:ext cx="496" cy="419218"/>
          </a:xfrm>
          <a:prstGeom prst="straightConnector1">
            <a:avLst/>
          </a:prstGeom>
          <a:noFill/>
          <a:ln w="12700" cap="flat" cmpd="sng" algn="ctr">
            <a:solidFill>
              <a:schemeClr val="bg1">
                <a:lumMod val="50000"/>
              </a:schemeClr>
            </a:solidFill>
            <a:prstDash val="solid"/>
            <a:miter lim="800000"/>
            <a:tailEnd type="triangle"/>
          </a:ln>
          <a:effectLst/>
        </p:spPr>
      </p:cxnSp>
      <p:cxnSp>
        <p:nvCxnSpPr>
          <p:cNvPr id="153" name="Straight Arrow Connector 52">
            <a:extLst>
              <a:ext uri="{FF2B5EF4-FFF2-40B4-BE49-F238E27FC236}">
                <a16:creationId xmlns:a16="http://schemas.microsoft.com/office/drawing/2014/main" id="{10F0A451-E2D8-4E1F-A6ED-CB62D5291A14}"/>
              </a:ext>
            </a:extLst>
          </p:cNvPr>
          <p:cNvCxnSpPr>
            <a:cxnSpLocks/>
          </p:cNvCxnSpPr>
          <p:nvPr/>
        </p:nvCxnSpPr>
        <p:spPr>
          <a:xfrm flipV="1">
            <a:off x="7955811" y="2685620"/>
            <a:ext cx="0" cy="511727"/>
          </a:xfrm>
          <a:prstGeom prst="straightConnector1">
            <a:avLst/>
          </a:prstGeom>
          <a:noFill/>
          <a:ln w="12700" cap="flat" cmpd="sng" algn="ctr">
            <a:solidFill>
              <a:schemeClr val="bg1">
                <a:lumMod val="50000"/>
              </a:schemeClr>
            </a:solidFill>
            <a:prstDash val="solid"/>
            <a:miter lim="800000"/>
            <a:tailEnd type="triangle"/>
          </a:ln>
          <a:effectLst/>
        </p:spPr>
      </p:cxnSp>
      <p:sp>
        <p:nvSpPr>
          <p:cNvPr id="157" name="Rectangle 156">
            <a:extLst>
              <a:ext uri="{FF2B5EF4-FFF2-40B4-BE49-F238E27FC236}">
                <a16:creationId xmlns:a16="http://schemas.microsoft.com/office/drawing/2014/main" id="{316E1CAC-144D-4DEF-9123-26E60056371C}"/>
              </a:ext>
            </a:extLst>
          </p:cNvPr>
          <p:cNvSpPr/>
          <p:nvPr/>
        </p:nvSpPr>
        <p:spPr>
          <a:xfrm>
            <a:off x="7165224" y="5173004"/>
            <a:ext cx="500895" cy="400110"/>
          </a:xfrm>
          <a:prstGeom prst="rect">
            <a:avLst/>
          </a:prstGeom>
        </p:spPr>
        <p:txBody>
          <a:bodyPr wrap="square">
            <a:spAutoFit/>
          </a:bodyPr>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gradFill>
                  <a:gsLst>
                    <a:gs pos="0">
                      <a:srgbClr val="1A1A1A"/>
                    </a:gs>
                    <a:gs pos="100000">
                      <a:srgbClr val="1A1A1A"/>
                    </a:gs>
                  </a:gsLst>
                  <a:lin ang="5400000" scaled="0"/>
                </a:gradFill>
                <a:effectLst/>
                <a:uLnTx/>
                <a:uFillTx/>
                <a:latin typeface="Segoe UI"/>
                <a:ea typeface="+mn-ea"/>
                <a:cs typeface="+mn-cs"/>
              </a:rPr>
              <a:t>SQL</a:t>
            </a:r>
          </a:p>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gradFill>
                  <a:gsLst>
                    <a:gs pos="0">
                      <a:srgbClr val="1A1A1A"/>
                    </a:gs>
                    <a:gs pos="100000">
                      <a:srgbClr val="1A1A1A"/>
                    </a:gs>
                  </a:gsLst>
                  <a:lin ang="5400000" scaled="0"/>
                </a:gradFill>
                <a:effectLst/>
                <a:uLnTx/>
                <a:uFillTx/>
                <a:latin typeface="Segoe UI"/>
                <a:ea typeface="+mn-ea"/>
                <a:cs typeface="+mn-cs"/>
              </a:rPr>
              <a:t>[…]</a:t>
            </a:r>
          </a:p>
        </p:txBody>
      </p:sp>
      <p:sp>
        <p:nvSpPr>
          <p:cNvPr id="159" name="Rounded Rectangle 41">
            <a:extLst>
              <a:ext uri="{FF2B5EF4-FFF2-40B4-BE49-F238E27FC236}">
                <a16:creationId xmlns:a16="http://schemas.microsoft.com/office/drawing/2014/main" id="{76C9C627-B709-4443-8BBC-CEAF56F23127}"/>
              </a:ext>
            </a:extLst>
          </p:cNvPr>
          <p:cNvSpPr/>
          <p:nvPr/>
        </p:nvSpPr>
        <p:spPr bwMode="auto">
          <a:xfrm>
            <a:off x="8648268" y="4398843"/>
            <a:ext cx="1277795" cy="1393105"/>
          </a:xfrm>
          <a:prstGeom prst="roundRect">
            <a:avLst/>
          </a:prstGeom>
          <a:noFill/>
          <a:ln w="10795" cap="flat" cmpd="sng" algn="ctr">
            <a:solidFill>
              <a:schemeClr val="bg1">
                <a:lumMod val="50000"/>
              </a:schemeClr>
            </a:solidFill>
            <a:prstDash val="lgDash"/>
            <a:headEnd type="none" w="med" len="med"/>
            <a:tailEnd type="none" w="med" len="med"/>
          </a:ln>
          <a:effectLst/>
        </p:spPr>
        <p:txBody>
          <a:bodyPr lIns="91396" tIns="91396" rIns="34278" bIns="34278" rtlCol="0" anchor="b" anchorCtr="0"/>
          <a:lstStyle/>
          <a:p>
            <a:pPr marL="0" marR="0" lvl="0" indent="0" algn="ctr" defTabSz="931870"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160" name="Flowchart: Magnetic Disk 165">
            <a:extLst>
              <a:ext uri="{FF2B5EF4-FFF2-40B4-BE49-F238E27FC236}">
                <a16:creationId xmlns:a16="http://schemas.microsoft.com/office/drawing/2014/main" id="{6FC73919-3B09-46C1-9FEE-4EF9EF840CA0}"/>
              </a:ext>
            </a:extLst>
          </p:cNvPr>
          <p:cNvSpPr/>
          <p:nvPr/>
        </p:nvSpPr>
        <p:spPr>
          <a:xfrm>
            <a:off x="9005231" y="5159977"/>
            <a:ext cx="571264" cy="573651"/>
          </a:xfrm>
          <a:prstGeom prst="flowChartMagneticDisk">
            <a:avLst/>
          </a:prstGeom>
          <a:solidFill>
            <a:sysClr val="window" lastClr="FFFFFF">
              <a:lumMod val="75000"/>
            </a:sysClr>
          </a:solidFill>
          <a:ln w="10795" cap="flat" cmpd="sng" algn="ctr">
            <a:solidFill>
              <a:srgbClr val="404040"/>
            </a:solidFill>
            <a:prstDash val="solid"/>
            <a:headEnd type="none" w="med" len="med"/>
            <a:tailEnd type="none" w="med" len="med"/>
          </a:ln>
          <a:effectLst/>
        </p:spPr>
        <p:txBody>
          <a:bodyPr lIns="91396" tIns="91396" rIns="34278" bIns="34278" rtlCol="0" anchor="b" anchorCtr="0"/>
          <a:lstStyle/>
          <a:p>
            <a:pPr marL="0" marR="0" lvl="0" indent="0" algn="ctr" defTabSz="931870"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000000"/>
              </a:solidFill>
              <a:effectLst/>
              <a:uLnTx/>
              <a:uFillTx/>
              <a:latin typeface="Segoe UI"/>
              <a:ea typeface="+mn-ea"/>
              <a:cs typeface="Segoe UI" pitchFamily="34" charset="0"/>
            </a:endParaRPr>
          </a:p>
        </p:txBody>
      </p:sp>
      <p:cxnSp>
        <p:nvCxnSpPr>
          <p:cNvPr id="161" name="Straight Arrow Connector 172">
            <a:extLst>
              <a:ext uri="{FF2B5EF4-FFF2-40B4-BE49-F238E27FC236}">
                <a16:creationId xmlns:a16="http://schemas.microsoft.com/office/drawing/2014/main" id="{87B07D06-47ED-4E83-AB6D-3C587D4B51BA}"/>
              </a:ext>
            </a:extLst>
          </p:cNvPr>
          <p:cNvCxnSpPr>
            <a:stCxn id="160" idx="1"/>
          </p:cNvCxnSpPr>
          <p:nvPr/>
        </p:nvCxnSpPr>
        <p:spPr>
          <a:xfrm flipV="1">
            <a:off x="9290861" y="5010927"/>
            <a:ext cx="0" cy="149052"/>
          </a:xfrm>
          <a:prstGeom prst="straightConnector1">
            <a:avLst/>
          </a:prstGeom>
          <a:noFill/>
          <a:ln w="12700" cap="flat" cmpd="sng" algn="ctr">
            <a:solidFill>
              <a:sysClr val="windowText" lastClr="000000"/>
            </a:solidFill>
            <a:prstDash val="solid"/>
            <a:miter lim="800000"/>
            <a:tailEnd type="triangle"/>
          </a:ln>
          <a:effectLst/>
        </p:spPr>
      </p:cxnSp>
      <p:sp>
        <p:nvSpPr>
          <p:cNvPr id="162" name="Hexagon 173">
            <a:extLst>
              <a:ext uri="{FF2B5EF4-FFF2-40B4-BE49-F238E27FC236}">
                <a16:creationId xmlns:a16="http://schemas.microsoft.com/office/drawing/2014/main" id="{786017E5-E1F8-4719-9BAB-DDD2AF50A335}"/>
              </a:ext>
            </a:extLst>
          </p:cNvPr>
          <p:cNvSpPr>
            <a:spLocks noChangeAspect="1"/>
          </p:cNvSpPr>
          <p:nvPr/>
        </p:nvSpPr>
        <p:spPr bwMode="auto">
          <a:xfrm>
            <a:off x="9001145" y="4470322"/>
            <a:ext cx="579436" cy="540605"/>
          </a:xfrm>
          <a:prstGeom prst="hexagon">
            <a:avLst/>
          </a:prstGeom>
          <a:solidFill>
            <a:srgbClr val="7030A0"/>
          </a:solidFill>
          <a:ln w="9525" cap="flat" cmpd="sng" algn="ctr">
            <a:noFill/>
            <a:prstDash val="solid"/>
            <a:headEnd type="none" w="med" len="med"/>
            <a:tailEnd type="none" w="med" len="med"/>
          </a:ln>
          <a:effectLst/>
        </p:spPr>
        <p:txBody>
          <a:bodyPr lIns="91396" tIns="91396" rIns="34278" bIns="34278" rtlCol="0" anchor="b" anchorCtr="0"/>
          <a:lstStyle/>
          <a:p>
            <a:pPr marL="0" marR="0" lvl="0" indent="0" algn="ctr" defTabSz="931870"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pic>
        <p:nvPicPr>
          <p:cNvPr id="163" name="Picture 23">
            <a:extLst>
              <a:ext uri="{FF2B5EF4-FFF2-40B4-BE49-F238E27FC236}">
                <a16:creationId xmlns:a16="http://schemas.microsoft.com/office/drawing/2014/main" id="{745DE15C-26E1-4174-839A-2357B905E161}"/>
              </a:ext>
            </a:extLst>
          </p:cNvPr>
          <p:cNvPicPr>
            <a:picLocks noChangeAspect="1"/>
          </p:cNvPicPr>
          <p:nvPr/>
        </p:nvPicPr>
        <p:blipFill>
          <a:blip r:embed="rId10">
            <a:biLevel thresh="25000"/>
            <a:extLst>
              <a:ext uri="{28A0092B-C50C-407E-A947-70E740481C1C}">
                <a14:useLocalDpi xmlns:a14="http://schemas.microsoft.com/office/drawing/2010/main" val="0"/>
              </a:ext>
            </a:extLst>
          </a:blip>
          <a:srcRect/>
          <a:stretch>
            <a:fillRect/>
          </a:stretch>
        </p:blipFill>
        <p:spPr bwMode="auto">
          <a:xfrm>
            <a:off x="9165810" y="4631231"/>
            <a:ext cx="266117" cy="219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4" name="Rectangle 163">
            <a:extLst>
              <a:ext uri="{FF2B5EF4-FFF2-40B4-BE49-F238E27FC236}">
                <a16:creationId xmlns:a16="http://schemas.microsoft.com/office/drawing/2014/main" id="{1B58EDE4-BC10-4EBB-9FCA-B62E363C6FA6}"/>
              </a:ext>
            </a:extLst>
          </p:cNvPr>
          <p:cNvSpPr/>
          <p:nvPr/>
        </p:nvSpPr>
        <p:spPr>
          <a:xfrm>
            <a:off x="8590021" y="5173004"/>
            <a:ext cx="500895" cy="553998"/>
          </a:xfrm>
          <a:prstGeom prst="rect">
            <a:avLst/>
          </a:prstGeom>
        </p:spPr>
        <p:txBody>
          <a:bodyPr wrap="square">
            <a:spAutoFit/>
          </a:bodyPr>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gradFill>
                  <a:gsLst>
                    <a:gs pos="0">
                      <a:srgbClr val="1A1A1A"/>
                    </a:gs>
                    <a:gs pos="100000">
                      <a:srgbClr val="1A1A1A"/>
                    </a:gs>
                  </a:gsLst>
                  <a:lin ang="5400000" scaled="0"/>
                </a:gradFill>
                <a:effectLst/>
                <a:uLnTx/>
                <a:uFillTx/>
                <a:latin typeface="Segoe UI"/>
                <a:ea typeface="+mn-ea"/>
                <a:cs typeface="+mn-cs"/>
              </a:rPr>
              <a:t>No-SQL</a:t>
            </a:r>
          </a:p>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gradFill>
                  <a:gsLst>
                    <a:gs pos="0">
                      <a:srgbClr val="1A1A1A"/>
                    </a:gs>
                    <a:gs pos="100000">
                      <a:srgbClr val="1A1A1A"/>
                    </a:gs>
                  </a:gsLst>
                  <a:lin ang="5400000" scaled="0"/>
                </a:gradFill>
                <a:effectLst/>
                <a:uLnTx/>
                <a:uFillTx/>
                <a:latin typeface="Segoe UI"/>
                <a:ea typeface="+mn-ea"/>
                <a:cs typeface="+mn-cs"/>
              </a:rPr>
              <a:t>[…]</a:t>
            </a:r>
          </a:p>
        </p:txBody>
      </p:sp>
      <p:sp>
        <p:nvSpPr>
          <p:cNvPr id="165" name="Rounded Rectangle 41">
            <a:extLst>
              <a:ext uri="{FF2B5EF4-FFF2-40B4-BE49-F238E27FC236}">
                <a16:creationId xmlns:a16="http://schemas.microsoft.com/office/drawing/2014/main" id="{59D893EC-09A9-4AC9-B2E7-E5BD99F0C892}"/>
              </a:ext>
            </a:extLst>
          </p:cNvPr>
          <p:cNvSpPr/>
          <p:nvPr/>
        </p:nvSpPr>
        <p:spPr bwMode="auto">
          <a:xfrm>
            <a:off x="10082904" y="4395847"/>
            <a:ext cx="1277795" cy="1393105"/>
          </a:xfrm>
          <a:prstGeom prst="roundRect">
            <a:avLst/>
          </a:prstGeom>
          <a:noFill/>
          <a:ln w="10795" cap="flat" cmpd="sng" algn="ctr">
            <a:solidFill>
              <a:schemeClr val="bg1">
                <a:lumMod val="50000"/>
              </a:schemeClr>
            </a:solidFill>
            <a:prstDash val="lgDash"/>
            <a:headEnd type="none" w="med" len="med"/>
            <a:tailEnd type="none" w="med" len="med"/>
          </a:ln>
          <a:effectLst/>
        </p:spPr>
        <p:txBody>
          <a:bodyPr lIns="91396" tIns="91396" rIns="34278" bIns="34278" rtlCol="0" anchor="b" anchorCtr="0"/>
          <a:lstStyle/>
          <a:p>
            <a:pPr marL="0" marR="0" lvl="0" indent="0" algn="ctr" defTabSz="931870"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cxnSp>
        <p:nvCxnSpPr>
          <p:cNvPr id="166" name="Straight Connector 67">
            <a:extLst>
              <a:ext uri="{FF2B5EF4-FFF2-40B4-BE49-F238E27FC236}">
                <a16:creationId xmlns:a16="http://schemas.microsoft.com/office/drawing/2014/main" id="{87F01E3D-3E70-47D1-A481-7C7666E1B1A2}"/>
              </a:ext>
            </a:extLst>
          </p:cNvPr>
          <p:cNvCxnSpPr>
            <a:cxnSpLocks/>
          </p:cNvCxnSpPr>
          <p:nvPr/>
        </p:nvCxnSpPr>
        <p:spPr>
          <a:xfrm>
            <a:off x="7350627" y="4123318"/>
            <a:ext cx="3741174" cy="9857"/>
          </a:xfrm>
          <a:prstGeom prst="line">
            <a:avLst/>
          </a:prstGeom>
          <a:ln>
            <a:headEnd type="none"/>
            <a:tailEnd type="none"/>
          </a:ln>
        </p:spPr>
        <p:style>
          <a:lnRef idx="1">
            <a:schemeClr val="accent6"/>
          </a:lnRef>
          <a:fillRef idx="0">
            <a:schemeClr val="accent6"/>
          </a:fillRef>
          <a:effectRef idx="0">
            <a:schemeClr val="accent6"/>
          </a:effectRef>
          <a:fontRef idx="minor">
            <a:schemeClr val="tx1"/>
          </a:fontRef>
        </p:style>
      </p:cxnSp>
      <p:pic>
        <p:nvPicPr>
          <p:cNvPr id="167" name="Picture 80">
            <a:extLst>
              <a:ext uri="{FF2B5EF4-FFF2-40B4-BE49-F238E27FC236}">
                <a16:creationId xmlns:a16="http://schemas.microsoft.com/office/drawing/2014/main" id="{4E0AB105-839D-43C8-98A3-43959C904811}"/>
              </a:ext>
            </a:extLst>
          </p:cNvPr>
          <p:cNvPicPr>
            <a:picLocks noChangeAspect="1"/>
          </p:cNvPicPr>
          <p:nvPr/>
        </p:nvPicPr>
        <p:blipFill>
          <a:blip r:embed="rId11"/>
          <a:stretch>
            <a:fillRect/>
          </a:stretch>
        </p:blipFill>
        <p:spPr>
          <a:xfrm>
            <a:off x="10415435" y="4485116"/>
            <a:ext cx="552414" cy="512549"/>
          </a:xfrm>
          <a:prstGeom prst="rect">
            <a:avLst/>
          </a:prstGeom>
        </p:spPr>
      </p:pic>
      <p:sp>
        <p:nvSpPr>
          <p:cNvPr id="168" name="Rectangle 167">
            <a:extLst>
              <a:ext uri="{FF2B5EF4-FFF2-40B4-BE49-F238E27FC236}">
                <a16:creationId xmlns:a16="http://schemas.microsoft.com/office/drawing/2014/main" id="{397AECD6-69E7-4039-8A3B-55AC9CF6DA3F}"/>
              </a:ext>
            </a:extLst>
          </p:cNvPr>
          <p:cNvSpPr/>
          <p:nvPr/>
        </p:nvSpPr>
        <p:spPr>
          <a:xfrm>
            <a:off x="10338753" y="5116819"/>
            <a:ext cx="737531" cy="400110"/>
          </a:xfrm>
          <a:prstGeom prst="rect">
            <a:avLst/>
          </a:prstGeom>
        </p:spPr>
        <p:txBody>
          <a:bodyPr wrap="square">
            <a:spAutoFit/>
          </a:bodyPr>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gradFill>
                  <a:gsLst>
                    <a:gs pos="0">
                      <a:srgbClr val="1A1A1A"/>
                    </a:gs>
                    <a:gs pos="100000">
                      <a:srgbClr val="1A1A1A"/>
                    </a:gs>
                  </a:gsLst>
                  <a:lin ang="5400000" scaled="0"/>
                </a:gradFill>
                <a:effectLst/>
                <a:uLnTx/>
                <a:uFillTx/>
                <a:latin typeface="Segoe UI"/>
                <a:ea typeface="+mn-ea"/>
                <a:cs typeface="+mn-cs"/>
              </a:rPr>
              <a:t>Stateful service</a:t>
            </a:r>
          </a:p>
        </p:txBody>
      </p:sp>
      <p:cxnSp>
        <p:nvCxnSpPr>
          <p:cNvPr id="169" name="Straight Arrow Connector 195">
            <a:extLst>
              <a:ext uri="{FF2B5EF4-FFF2-40B4-BE49-F238E27FC236}">
                <a16:creationId xmlns:a16="http://schemas.microsoft.com/office/drawing/2014/main" id="{F03BAF7D-9724-4045-BDBE-CB06C035CFAE}"/>
              </a:ext>
            </a:extLst>
          </p:cNvPr>
          <p:cNvCxnSpPr>
            <a:cxnSpLocks/>
          </p:cNvCxnSpPr>
          <p:nvPr/>
        </p:nvCxnSpPr>
        <p:spPr>
          <a:xfrm flipV="1">
            <a:off x="7859555" y="4123317"/>
            <a:ext cx="0" cy="262265"/>
          </a:xfrm>
          <a:prstGeom prst="straightConnector1">
            <a:avLst/>
          </a:prstGeom>
          <a:noFill/>
          <a:ln w="12700" cap="flat" cmpd="sng" algn="ctr">
            <a:solidFill>
              <a:schemeClr val="bg1">
                <a:lumMod val="50000"/>
              </a:schemeClr>
            </a:solidFill>
            <a:prstDash val="solid"/>
            <a:miter lim="800000"/>
            <a:tailEnd type="triangle"/>
          </a:ln>
          <a:effectLst/>
        </p:spPr>
      </p:cxnSp>
      <p:cxnSp>
        <p:nvCxnSpPr>
          <p:cNvPr id="170" name="Straight Arrow Connector 196">
            <a:extLst>
              <a:ext uri="{FF2B5EF4-FFF2-40B4-BE49-F238E27FC236}">
                <a16:creationId xmlns:a16="http://schemas.microsoft.com/office/drawing/2014/main" id="{69CD229D-BB1C-428F-B035-15064459FC55}"/>
              </a:ext>
            </a:extLst>
          </p:cNvPr>
          <p:cNvCxnSpPr>
            <a:cxnSpLocks/>
          </p:cNvCxnSpPr>
          <p:nvPr/>
        </p:nvCxnSpPr>
        <p:spPr>
          <a:xfrm flipV="1">
            <a:off x="9287165" y="4126944"/>
            <a:ext cx="0" cy="262265"/>
          </a:xfrm>
          <a:prstGeom prst="straightConnector1">
            <a:avLst/>
          </a:prstGeom>
          <a:noFill/>
          <a:ln w="12700" cap="flat" cmpd="sng" algn="ctr">
            <a:solidFill>
              <a:schemeClr val="bg1">
                <a:lumMod val="50000"/>
              </a:schemeClr>
            </a:solidFill>
            <a:prstDash val="solid"/>
            <a:miter lim="800000"/>
            <a:tailEnd type="triangle"/>
          </a:ln>
          <a:effectLst/>
        </p:spPr>
      </p:cxnSp>
      <p:cxnSp>
        <p:nvCxnSpPr>
          <p:cNvPr id="171" name="Straight Arrow Connector 197">
            <a:extLst>
              <a:ext uri="{FF2B5EF4-FFF2-40B4-BE49-F238E27FC236}">
                <a16:creationId xmlns:a16="http://schemas.microsoft.com/office/drawing/2014/main" id="{BB4495D4-0224-4E80-B63C-BC109874A86E}"/>
              </a:ext>
            </a:extLst>
          </p:cNvPr>
          <p:cNvCxnSpPr>
            <a:cxnSpLocks/>
          </p:cNvCxnSpPr>
          <p:nvPr/>
        </p:nvCxnSpPr>
        <p:spPr>
          <a:xfrm flipV="1">
            <a:off x="10691641" y="4133175"/>
            <a:ext cx="0" cy="262265"/>
          </a:xfrm>
          <a:prstGeom prst="straightConnector1">
            <a:avLst/>
          </a:prstGeom>
          <a:noFill/>
          <a:ln w="12700" cap="flat" cmpd="sng" algn="ctr">
            <a:solidFill>
              <a:schemeClr val="bg1">
                <a:lumMod val="50000"/>
              </a:schemeClr>
            </a:solidFill>
            <a:prstDash val="solid"/>
            <a:miter lim="800000"/>
            <a:tailEnd type="triangle"/>
          </a:ln>
          <a:effectLst/>
        </p:spPr>
      </p:cxnSp>
      <p:pic>
        <p:nvPicPr>
          <p:cNvPr id="172" name="Picture 8" descr="Image result for &quot;Azure SQL Database&quot; icon">
            <a:extLst>
              <a:ext uri="{FF2B5EF4-FFF2-40B4-BE49-F238E27FC236}">
                <a16:creationId xmlns:a16="http://schemas.microsoft.com/office/drawing/2014/main" id="{B063453B-60CC-4F98-ACBE-339929A58D7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67724" y="5379064"/>
            <a:ext cx="306507" cy="306507"/>
          </a:xfrm>
          <a:prstGeom prst="rect">
            <a:avLst/>
          </a:prstGeom>
          <a:noFill/>
          <a:extLst>
            <a:ext uri="{909E8E84-426E-40DD-AFC4-6F175D3DCCD1}">
              <a14:hiddenFill xmlns:a14="http://schemas.microsoft.com/office/drawing/2010/main">
                <a:solidFill>
                  <a:srgbClr val="FFFFFF"/>
                </a:solidFill>
              </a14:hiddenFill>
            </a:ext>
          </a:extLst>
        </p:spPr>
      </p:pic>
      <p:pic>
        <p:nvPicPr>
          <p:cNvPr id="173" name="Picture 10" descr="Image result for &quot;Azure Cosmos DB&quot; icon">
            <a:extLst>
              <a:ext uri="{FF2B5EF4-FFF2-40B4-BE49-F238E27FC236}">
                <a16:creationId xmlns:a16="http://schemas.microsoft.com/office/drawing/2014/main" id="{B2C1AD63-A94A-4BBA-A342-D462EA391B31}"/>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034392" y="5388405"/>
            <a:ext cx="527264" cy="276814"/>
          </a:xfrm>
          <a:prstGeom prst="rect">
            <a:avLst/>
          </a:prstGeom>
          <a:noFill/>
          <a:extLst>
            <a:ext uri="{909E8E84-426E-40DD-AFC4-6F175D3DCCD1}">
              <a14:hiddenFill xmlns:a14="http://schemas.microsoft.com/office/drawing/2010/main">
                <a:solidFill>
                  <a:srgbClr val="FFFFFF"/>
                </a:solidFill>
              </a14:hiddenFill>
            </a:ext>
          </a:extLst>
        </p:spPr>
      </p:pic>
      <p:pic>
        <p:nvPicPr>
          <p:cNvPr id="174" name="Image 173">
            <a:extLst>
              <a:ext uri="{FF2B5EF4-FFF2-40B4-BE49-F238E27FC236}">
                <a16:creationId xmlns:a16="http://schemas.microsoft.com/office/drawing/2014/main" id="{47033E97-C51B-4EDE-920D-D0D453B98D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80826" y="1371019"/>
            <a:ext cx="1241378" cy="1241378"/>
          </a:xfrm>
          <a:prstGeom prst="rect">
            <a:avLst/>
          </a:prstGeom>
        </p:spPr>
      </p:pic>
      <p:pic>
        <p:nvPicPr>
          <p:cNvPr id="176" name="Image 175">
            <a:extLst>
              <a:ext uri="{FF2B5EF4-FFF2-40B4-BE49-F238E27FC236}">
                <a16:creationId xmlns:a16="http://schemas.microsoft.com/office/drawing/2014/main" id="{F3541965-1527-4401-8220-6299BDA2CC49}"/>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046682" y="1336105"/>
            <a:ext cx="1483743" cy="1483743"/>
          </a:xfrm>
          <a:prstGeom prst="rect">
            <a:avLst/>
          </a:prstGeom>
        </p:spPr>
      </p:pic>
      <p:sp>
        <p:nvSpPr>
          <p:cNvPr id="177" name="Rectangle : coins arrondis 176">
            <a:extLst>
              <a:ext uri="{FF2B5EF4-FFF2-40B4-BE49-F238E27FC236}">
                <a16:creationId xmlns:a16="http://schemas.microsoft.com/office/drawing/2014/main" id="{9BF541E9-A750-45CD-A88F-BD766140BB2C}"/>
              </a:ext>
            </a:extLst>
          </p:cNvPr>
          <p:cNvSpPr/>
          <p:nvPr/>
        </p:nvSpPr>
        <p:spPr bwMode="auto">
          <a:xfrm>
            <a:off x="7445334" y="3346023"/>
            <a:ext cx="3296873" cy="622794"/>
          </a:xfrm>
          <a:prstGeom prst="roundRect">
            <a:avLst/>
          </a:prstGeom>
          <a:solidFill>
            <a:schemeClr val="accent1"/>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fr-CA" sz="2000" dirty="0">
                <a:gradFill>
                  <a:gsLst>
                    <a:gs pos="0">
                      <a:srgbClr val="FFFFFF"/>
                    </a:gs>
                    <a:gs pos="100000">
                      <a:srgbClr val="FFFFFF"/>
                    </a:gs>
                  </a:gsLst>
                  <a:lin ang="5400000" scaled="0"/>
                </a:gradFill>
                <a:ea typeface="Segoe UI" pitchFamily="34" charset="0"/>
                <a:cs typeface="Segoe UI" pitchFamily="34" charset="0"/>
              </a:rPr>
              <a:t>API Gateway</a:t>
            </a: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8" name="Nuage 177">
            <a:extLst>
              <a:ext uri="{FF2B5EF4-FFF2-40B4-BE49-F238E27FC236}">
                <a16:creationId xmlns:a16="http://schemas.microsoft.com/office/drawing/2014/main" id="{75D345FE-831E-4EE5-BC2B-8447EC7754D0}"/>
              </a:ext>
            </a:extLst>
          </p:cNvPr>
          <p:cNvSpPr/>
          <p:nvPr/>
        </p:nvSpPr>
        <p:spPr bwMode="auto">
          <a:xfrm>
            <a:off x="7972375" y="5895705"/>
            <a:ext cx="2799485" cy="914419"/>
          </a:xfrm>
          <a:prstGeom prst="cloud">
            <a:avLst/>
          </a:prstGeom>
          <a:solidFill>
            <a:srgbClr val="0079D6"/>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cs typeface="Segoe UI" pitchFamily="34" charset="0"/>
              </a:rPr>
              <a:t>Each microservice owns its model/data!</a:t>
            </a:r>
          </a:p>
        </p:txBody>
      </p:sp>
      <p:pic>
        <p:nvPicPr>
          <p:cNvPr id="180" name="Image 179">
            <a:extLst>
              <a:ext uri="{FF2B5EF4-FFF2-40B4-BE49-F238E27FC236}">
                <a16:creationId xmlns:a16="http://schemas.microsoft.com/office/drawing/2014/main" id="{F140BFF5-CEB1-4088-923E-A2379450C389}"/>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891475" y="2518817"/>
            <a:ext cx="1109108" cy="1109108"/>
          </a:xfrm>
          <a:prstGeom prst="rect">
            <a:avLst/>
          </a:prstGeom>
        </p:spPr>
      </p:pic>
      <p:pic>
        <p:nvPicPr>
          <p:cNvPr id="182" name="Image 181">
            <a:extLst>
              <a:ext uri="{FF2B5EF4-FFF2-40B4-BE49-F238E27FC236}">
                <a16:creationId xmlns:a16="http://schemas.microsoft.com/office/drawing/2014/main" id="{0AA52179-5265-4B60-A781-F50D87AD6216}"/>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918629" y="2751798"/>
            <a:ext cx="799568" cy="799568"/>
          </a:xfrm>
          <a:prstGeom prst="rect">
            <a:avLst/>
          </a:prstGeom>
        </p:spPr>
      </p:pic>
      <p:pic>
        <p:nvPicPr>
          <p:cNvPr id="57" name="Image 56">
            <a:extLst>
              <a:ext uri="{FF2B5EF4-FFF2-40B4-BE49-F238E27FC236}">
                <a16:creationId xmlns:a16="http://schemas.microsoft.com/office/drawing/2014/main" id="{45C713A3-8B14-44DA-B882-4421EB8FA392}"/>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9602733" y="0"/>
            <a:ext cx="2617548" cy="488811"/>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851136909"/>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45A916A-83C2-4A52-BE00-8F316A21B926}"/>
              </a:ext>
            </a:extLst>
          </p:cNvPr>
          <p:cNvSpPr>
            <a:spLocks noGrp="1"/>
          </p:cNvSpPr>
          <p:nvPr>
            <p:ph type="title"/>
          </p:nvPr>
        </p:nvSpPr>
        <p:spPr/>
        <p:txBody>
          <a:bodyPr/>
          <a:lstStyle/>
          <a:p>
            <a:r>
              <a:rPr lang="en-CA" dirty="0"/>
              <a:t>Benefits of Microservices</a:t>
            </a:r>
          </a:p>
        </p:txBody>
      </p:sp>
      <p:sp>
        <p:nvSpPr>
          <p:cNvPr id="3" name="Espace réservé du texte 2">
            <a:extLst>
              <a:ext uri="{FF2B5EF4-FFF2-40B4-BE49-F238E27FC236}">
                <a16:creationId xmlns:a16="http://schemas.microsoft.com/office/drawing/2014/main" id="{2CDC2040-00F5-4C55-A156-800F6579449A}"/>
              </a:ext>
            </a:extLst>
          </p:cNvPr>
          <p:cNvSpPr>
            <a:spLocks noGrp="1"/>
          </p:cNvSpPr>
          <p:nvPr>
            <p:ph type="body" sz="quarter" idx="10"/>
          </p:nvPr>
        </p:nvSpPr>
        <p:spPr/>
        <p:txBody>
          <a:bodyPr/>
          <a:lstStyle/>
          <a:p>
            <a:r>
              <a:rPr lang="en-US" dirty="0"/>
              <a:t>Microservices allow to evolve, deploy and scale parts of the</a:t>
            </a:r>
            <a:br>
              <a:rPr lang="en-US" dirty="0"/>
            </a:br>
            <a:r>
              <a:rPr lang="en-US" dirty="0"/>
              <a:t>application independently</a:t>
            </a:r>
            <a:r>
              <a:rPr lang="en-CA" dirty="0"/>
              <a:t>.</a:t>
            </a:r>
            <a:endParaRPr lang="en-US" dirty="0"/>
          </a:p>
        </p:txBody>
      </p:sp>
      <p:sp>
        <p:nvSpPr>
          <p:cNvPr id="4" name="Espace réservé du texte 3">
            <a:extLst>
              <a:ext uri="{FF2B5EF4-FFF2-40B4-BE49-F238E27FC236}">
                <a16:creationId xmlns:a16="http://schemas.microsoft.com/office/drawing/2014/main" id="{D93DD81D-D2BB-414B-A234-B636218CEE34}"/>
              </a:ext>
            </a:extLst>
          </p:cNvPr>
          <p:cNvSpPr>
            <a:spLocks noGrp="1"/>
          </p:cNvSpPr>
          <p:nvPr>
            <p:ph type="body" sz="quarter" idx="11"/>
          </p:nvPr>
        </p:nvSpPr>
        <p:spPr/>
        <p:txBody>
          <a:bodyPr/>
          <a:lstStyle/>
          <a:p>
            <a:r>
              <a:rPr lang="en-US" dirty="0"/>
              <a:t>Microservices  offer great</a:t>
            </a:r>
            <a:br>
              <a:rPr lang="en-US" dirty="0"/>
            </a:br>
            <a:r>
              <a:rPr lang="en-US" dirty="0"/>
              <a:t>distributed software challenges.</a:t>
            </a:r>
          </a:p>
          <a:p>
            <a:endParaRPr lang="en-CA" dirty="0"/>
          </a:p>
        </p:txBody>
      </p:sp>
      <p:sp>
        <p:nvSpPr>
          <p:cNvPr id="5" name="Espace réservé du texte 4">
            <a:extLst>
              <a:ext uri="{FF2B5EF4-FFF2-40B4-BE49-F238E27FC236}">
                <a16:creationId xmlns:a16="http://schemas.microsoft.com/office/drawing/2014/main" id="{B525C862-687F-4ADF-9368-73AD2741EAFD}"/>
              </a:ext>
            </a:extLst>
          </p:cNvPr>
          <p:cNvSpPr>
            <a:spLocks noGrp="1"/>
          </p:cNvSpPr>
          <p:nvPr>
            <p:ph type="body" sz="quarter" idx="12"/>
          </p:nvPr>
        </p:nvSpPr>
        <p:spPr/>
        <p:txBody>
          <a:bodyPr/>
          <a:lstStyle/>
          <a:p>
            <a:r>
              <a:rPr lang="en-US" dirty="0"/>
              <a:t>Microservices</a:t>
            </a:r>
            <a:r>
              <a:rPr lang="fr-CA" dirty="0"/>
              <a:t> </a:t>
            </a:r>
            <a:r>
              <a:rPr lang="fr-CA" dirty="0" err="1"/>
              <a:t>is</a:t>
            </a:r>
            <a:r>
              <a:rPr lang="fr-CA" dirty="0"/>
              <a:t> </a:t>
            </a:r>
            <a:r>
              <a:rPr lang="en-US" dirty="0"/>
              <a:t>for large, scalable and long-term evolving applications. </a:t>
            </a:r>
            <a:endParaRPr lang="en-CA" dirty="0"/>
          </a:p>
        </p:txBody>
      </p:sp>
    </p:spTree>
    <p:extLst>
      <p:ext uri="{BB962C8B-B14F-4D97-AF65-F5344CB8AC3E}">
        <p14:creationId xmlns:p14="http://schemas.microsoft.com/office/powerpoint/2010/main" val="2756114704"/>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IMING" val="|0.9|2.4|1.2|1.2"/>
</p:tagLst>
</file>

<file path=ppt/tags/tag2.xml><?xml version="1.0" encoding="utf-8"?>
<p:tagLst xmlns:a="http://schemas.openxmlformats.org/drawingml/2006/main" xmlns:r="http://schemas.openxmlformats.org/officeDocument/2006/relationships" xmlns:p="http://schemas.openxmlformats.org/presentationml/2006/main">
  <p:tag name="TIMING" val="|6.3"/>
</p:tagLst>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3588</TotalTime>
  <Words>3296</Words>
  <Application>Microsoft Office PowerPoint</Application>
  <PresentationFormat>Grand écran</PresentationFormat>
  <Paragraphs>430</Paragraphs>
  <Slides>40</Slides>
  <Notes>29</Notes>
  <HiddenSlides>0</HiddenSlides>
  <MMClips>0</MMClips>
  <ScaleCrop>false</ScaleCrop>
  <HeadingPairs>
    <vt:vector size="6" baseType="variant">
      <vt:variant>
        <vt:lpstr>Polices utilisées</vt:lpstr>
      </vt:variant>
      <vt:variant>
        <vt:i4>15</vt:i4>
      </vt:variant>
      <vt:variant>
        <vt:lpstr>Thème</vt:lpstr>
      </vt:variant>
      <vt:variant>
        <vt:i4>1</vt:i4>
      </vt:variant>
      <vt:variant>
        <vt:lpstr>Titres des diapositives</vt:lpstr>
      </vt:variant>
      <vt:variant>
        <vt:i4>40</vt:i4>
      </vt:variant>
    </vt:vector>
  </HeadingPairs>
  <TitlesOfParts>
    <vt:vector size="56" baseType="lpstr">
      <vt:lpstr>Arial</vt:lpstr>
      <vt:lpstr>Calibri</vt:lpstr>
      <vt:lpstr>Calibri Light</vt:lpstr>
      <vt:lpstr>Edwardian Script ITC</vt:lpstr>
      <vt:lpstr>Oswald</vt:lpstr>
      <vt:lpstr>Poppins</vt:lpstr>
      <vt:lpstr>Segoe Pro</vt:lpstr>
      <vt:lpstr>Segoe Semibold</vt:lpstr>
      <vt:lpstr>Segoe UI</vt:lpstr>
      <vt:lpstr>Segoe UI Light</vt:lpstr>
      <vt:lpstr>Segoe UI Semibold</vt:lpstr>
      <vt:lpstr>Segoe UI Semilight</vt:lpstr>
      <vt:lpstr>Showcard Gothic</vt:lpstr>
      <vt:lpstr>Times New Roman</vt:lpstr>
      <vt:lpstr>Wingdings</vt:lpstr>
      <vt:lpstr>Thème Office</vt:lpstr>
      <vt:lpstr>Containerize Microservices with Service Fabric</vt:lpstr>
      <vt:lpstr>Agenda</vt:lpstr>
      <vt:lpstr>Digital transformation and business needs</vt:lpstr>
      <vt:lpstr>Monolithic vs Microservices Architecture</vt:lpstr>
      <vt:lpstr>Présentation PowerPoint</vt:lpstr>
      <vt:lpstr>Présentation PowerPoint</vt:lpstr>
      <vt:lpstr>Présentation PowerPoint</vt:lpstr>
      <vt:lpstr>Présentation PowerPoint</vt:lpstr>
      <vt:lpstr>Benefits of Microservices</vt:lpstr>
      <vt:lpstr>Microservices architecture and Patterns</vt:lpstr>
      <vt:lpstr>Présentation PowerPoint</vt:lpstr>
      <vt:lpstr>Présentation PowerPoint</vt:lpstr>
      <vt:lpstr>Containers in Azure: a complete Set of Choices </vt:lpstr>
      <vt:lpstr>PaaS vs CaaS vs FaaS</vt:lpstr>
      <vt:lpstr>Service Fabric overview </vt:lpstr>
      <vt:lpstr>Service Fabric Cluster structure</vt:lpstr>
      <vt:lpstr>Présentation PowerPoint</vt:lpstr>
      <vt:lpstr>Service Fabric: cloud application platform </vt:lpstr>
      <vt:lpstr>Présentation PowerPoint</vt:lpstr>
      <vt:lpstr>Présentation PowerPoint</vt:lpstr>
      <vt:lpstr>Présentation PowerPoint</vt:lpstr>
      <vt:lpstr>Service Fabric architecture </vt:lpstr>
      <vt:lpstr>Overview Monitoring and diagnostics</vt:lpstr>
      <vt:lpstr>Monitoring and diagnostics</vt:lpstr>
      <vt:lpstr>Prerequisites Environment</vt:lpstr>
      <vt:lpstr>Set up your windows development environment to buid Service Fabric</vt:lpstr>
      <vt:lpstr>Let’s start …</vt:lpstr>
      <vt:lpstr>Set up a local service Fabric Cluster</vt:lpstr>
      <vt:lpstr>Create a Service Fabric using Visual Studio</vt:lpstr>
      <vt:lpstr>Publish a Service Fabric in Visual Studio</vt:lpstr>
      <vt:lpstr>Build a .NET Service Fabric application</vt:lpstr>
      <vt:lpstr>Deploy a Service Fabric application to a cluster in Azure</vt:lpstr>
      <vt:lpstr>Execute Docker container in Service Fabric</vt:lpstr>
      <vt:lpstr>Docker container</vt:lpstr>
      <vt:lpstr>Containers</vt:lpstr>
      <vt:lpstr>Build and execute Docker container in Service Fabric</vt:lpstr>
      <vt:lpstr>Stateless Services and Stateful Services </vt:lpstr>
      <vt:lpstr>Conclusion</vt:lpstr>
      <vt:lpstr>References</vt:lpstr>
      <vt:lpstr>Hamida REBAI</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Hamida REBAÏ</dc:creator>
  <cp:lastModifiedBy>Hamida REBAÏ</cp:lastModifiedBy>
  <cp:revision>198</cp:revision>
  <dcterms:created xsi:type="dcterms:W3CDTF">2020-04-22T13:09:52Z</dcterms:created>
  <dcterms:modified xsi:type="dcterms:W3CDTF">2020-06-17T19:25:06Z</dcterms:modified>
</cp:coreProperties>
</file>